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74" r:id="rId2"/>
    <p:sldId id="256" r:id="rId3"/>
    <p:sldId id="273" r:id="rId4"/>
    <p:sldId id="258" r:id="rId5"/>
    <p:sldId id="257" r:id="rId6"/>
    <p:sldId id="259" r:id="rId7"/>
    <p:sldId id="260" r:id="rId8"/>
    <p:sldId id="261" r:id="rId9"/>
    <p:sldId id="263" r:id="rId10"/>
    <p:sldId id="264"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9742" autoAdjust="0"/>
  </p:normalViewPr>
  <p:slideViewPr>
    <p:cSldViewPr>
      <p:cViewPr varScale="1">
        <p:scale>
          <a:sx n="46" d="100"/>
          <a:sy n="46" d="100"/>
        </p:scale>
        <p:origin x="-108" y="-3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45B022E-CFEA-4094-B2A5-E3A7E04A2DBF}" type="datetimeFigureOut">
              <a:rPr lang="en-US"/>
              <a:pPr>
                <a:defRPr/>
              </a:pPr>
              <a:t>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398A1FA-5628-4FD9-AB2A-ECA156C3F31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a:lstStyle/>
          <a:p>
            <a:pPr eaLnBrk="1" hangingPunct="1">
              <a:spcBef>
                <a:spcPct val="0"/>
              </a:spcBef>
            </a:pPr>
            <a:endParaRPr lang="en-AU" dirty="0" smtClean="0"/>
          </a:p>
        </p:txBody>
      </p:sp>
      <p:sp>
        <p:nvSpPr>
          <p:cNvPr id="19460" name="Slide Number Placeholder 3"/>
          <p:cNvSpPr>
            <a:spLocks noGrp="1"/>
          </p:cNvSpPr>
          <p:nvPr>
            <p:ph type="sldNum" sz="quarter" idx="5"/>
          </p:nvPr>
        </p:nvSpPr>
        <p:spPr bwMode="auto">
          <a:noFill/>
          <a:ln>
            <a:miter lim="800000"/>
            <a:headEnd/>
            <a:tailEnd/>
          </a:ln>
        </p:spPr>
        <p:txBody>
          <a:bodyPr/>
          <a:lstStyle/>
          <a:p>
            <a:fld id="{89448A3D-1E5F-4B67-ADA5-886DFAF023C8}" type="slidenum">
              <a:rPr lang="en-AU" smtClean="0"/>
              <a:pPr/>
              <a:t>1</a:t>
            </a:fld>
            <a:endParaRPr lang="en-A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Use of initial articles is a little bit different to what we are used to doing in AACR2.</a:t>
            </a:r>
          </a:p>
          <a:p>
            <a:pPr eaLnBrk="1" hangingPunct="1"/>
            <a:endParaRPr lang="en-US" dirty="0" smtClean="0"/>
          </a:p>
          <a:p>
            <a:pPr eaLnBrk="1" hangingPunct="1"/>
            <a:r>
              <a:rPr lang="en-US" dirty="0" smtClean="0"/>
              <a:t>AACR2 generally tells us to omit initial articles in headings for people, corporate bodies and uniform titles.  Where as in RDA omitting the initial article is the </a:t>
            </a:r>
            <a:r>
              <a:rPr lang="en-US" i="1" dirty="0" smtClean="0"/>
              <a:t>alternative </a:t>
            </a:r>
            <a:r>
              <a:rPr lang="en-US" dirty="0" smtClean="0"/>
              <a:t>instruction in recording titles, names for persons and corporate bodies.</a:t>
            </a:r>
          </a:p>
          <a:p>
            <a:pPr eaLnBrk="1" hangingPunct="1"/>
            <a:endParaRPr lang="en-AU" dirty="0" smtClean="0"/>
          </a:p>
          <a:p>
            <a:r>
              <a:rPr lang="en-US" sz="1200" kern="1200" dirty="0" smtClean="0">
                <a:solidFill>
                  <a:schemeClr val="tx1"/>
                </a:solidFill>
                <a:latin typeface="+mn-lt"/>
                <a:ea typeface="+mn-ea"/>
                <a:cs typeface="+mn-cs"/>
              </a:rPr>
              <a:t>The omission of Initial articles now being an alternative is a change to how RDA was originally published. It was introduced as a result of a proposal put to the JSC by Germany in recognition that initial articles work differently in different languages and can’t always be easily separated from the key words.  </a:t>
            </a:r>
          </a:p>
          <a:p>
            <a:r>
              <a:rPr lang="en-US" sz="1200" kern="1200" dirty="0" smtClean="0">
                <a:solidFill>
                  <a:schemeClr val="tx1"/>
                </a:solidFill>
                <a:latin typeface="+mn-lt"/>
                <a:ea typeface="+mn-ea"/>
                <a:cs typeface="+mn-cs"/>
              </a:rPr>
              <a:t>This change complies with the intended language neutrality of RDA.</a:t>
            </a:r>
          </a:p>
          <a:p>
            <a:pPr eaLnBrk="1" hangingPunct="1"/>
            <a:endParaRPr lang="en-US" dirty="0" smtClean="0"/>
          </a:p>
          <a:p>
            <a:pPr eaLnBrk="1" hangingPunct="1"/>
            <a:r>
              <a:rPr lang="en-US" dirty="0" smtClean="0"/>
              <a:t>In appendix C the list of initial articles is presented differently to AACR2.  In AACR2 it is listed in alphabetical order, in RDA it is presented in alphabetical order by language and all the abbreviations for each language grouped together.</a:t>
            </a:r>
          </a:p>
          <a:p>
            <a:pPr eaLnBrk="1" hangingPunct="1">
              <a:spcBef>
                <a:spcPct val="0"/>
              </a:spcBef>
            </a:pPr>
            <a:endParaRPr lang="en-US"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CEB3FA6-952B-4FD2-B84E-515F03FB8D28}"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b="1" dirty="0" smtClean="0"/>
              <a:t>Appendix D – Record syntaxes for descriptive data</a:t>
            </a:r>
          </a:p>
          <a:p>
            <a:pPr eaLnBrk="1" hangingPunct="1"/>
            <a:endParaRPr lang="en-US" dirty="0" smtClean="0"/>
          </a:p>
          <a:p>
            <a:pPr eaLnBrk="1" hangingPunct="1"/>
            <a:r>
              <a:rPr lang="en-US" dirty="0" smtClean="0"/>
              <a:t>This is where we find guidelines for recording data using ISBD and MARC; this is useful for those of us who use these.  There is no equivalent appendix in AACR2 as ISBD punctuation was incorporated into the main instructions and being written in the era of card catalogues there were no mappings to MARC.</a:t>
            </a:r>
          </a:p>
          <a:p>
            <a:pPr eaLnBrk="1" hangingPunct="1"/>
            <a:endParaRPr lang="en-US" dirty="0" smtClean="0"/>
          </a:p>
          <a:p>
            <a:pPr eaLnBrk="1" hangingPunct="1"/>
            <a:r>
              <a:rPr lang="en-US" dirty="0" smtClean="0"/>
              <a:t>Looking at the structure - there is a table showing how specific RDA data elements are mapped to the areas and elements defined in ISBD.  The display follows the established ISBD order of elements and punctuation that we are all familiar with.</a:t>
            </a:r>
          </a:p>
          <a:p>
            <a:pPr eaLnBrk="1" hangingPunct="1"/>
            <a:endParaRPr lang="en-US" dirty="0" smtClean="0"/>
          </a:p>
          <a:p>
            <a:pPr eaLnBrk="1" hangingPunct="1"/>
            <a:r>
              <a:rPr lang="en-US" dirty="0" smtClean="0"/>
              <a:t>Moving to D.2 there is another table mapping the RDA descriptive data elements to MARC21 format for bibliographic data.</a:t>
            </a:r>
          </a:p>
          <a:p>
            <a:pPr eaLnBrk="1" hangingPunct="1"/>
            <a:endParaRPr lang="en-US" dirty="0" smtClean="0"/>
          </a:p>
          <a:p>
            <a:pPr eaLnBrk="1" hangingPunct="1">
              <a:spcBef>
                <a:spcPct val="0"/>
              </a:spcBef>
            </a:pPr>
            <a:endParaRPr lang="en-US"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C7CA85C-A393-40D2-83D6-6D26B7F1D3C0}"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We will now take a quick look around this appendix with a quick quiz</a:t>
            </a:r>
          </a:p>
          <a:p>
            <a:pPr eaLnBrk="1" hangingPunct="1"/>
            <a:endParaRPr lang="en-US" dirty="0" smtClean="0"/>
          </a:p>
        </p:txBody>
      </p:sp>
      <p:sp>
        <p:nvSpPr>
          <p:cNvPr id="133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6AD1E6-B610-4E65-9202-8C971366AD37}"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Some of you may have noticed that appendix D was about recording </a:t>
            </a:r>
            <a:r>
              <a:rPr lang="en-US" i="1" dirty="0" smtClean="0"/>
              <a:t>descriptive </a:t>
            </a:r>
            <a:r>
              <a:rPr lang="en-US" dirty="0" smtClean="0"/>
              <a:t>data.  Appendix E is about recording data for </a:t>
            </a:r>
            <a:r>
              <a:rPr lang="en-US" i="1" dirty="0" smtClean="0"/>
              <a:t>access </a:t>
            </a:r>
            <a:r>
              <a:rPr lang="en-US" dirty="0" smtClean="0"/>
              <a:t>points.  </a:t>
            </a:r>
          </a:p>
          <a:p>
            <a:pPr eaLnBrk="1" hangingPunct="1"/>
            <a:endParaRPr lang="en-US" dirty="0" smtClean="0"/>
          </a:p>
          <a:p>
            <a:pPr eaLnBrk="1" hangingPunct="1"/>
            <a:r>
              <a:rPr lang="en-US" dirty="0" smtClean="0"/>
              <a:t>The Scope tells us - “appendix provides guidelines on the presentation of access points and references derived from AACR2 rules and examples, and a mapping of the variable fields and subfields defined in the </a:t>
            </a:r>
            <a:r>
              <a:rPr lang="en-US" i="1" dirty="0" smtClean="0"/>
              <a:t>MARC 21 format for authority data</a:t>
            </a:r>
            <a:r>
              <a:rPr lang="en-US" dirty="0" smtClean="0"/>
              <a:t> to the corresponding elements in RDA”</a:t>
            </a:r>
          </a:p>
          <a:p>
            <a:pPr eaLnBrk="1" hangingPunct="1"/>
            <a:endParaRPr lang="en-US" dirty="0" smtClean="0"/>
          </a:p>
          <a:p>
            <a:pPr eaLnBrk="1" hangingPunct="1"/>
            <a:r>
              <a:rPr lang="en-US" dirty="0" smtClean="0"/>
              <a:t>The table at E.1 gives us the AACR2 elements, punctuation in the middle column and the corresponding RDA element in the right hand column.  </a:t>
            </a:r>
          </a:p>
          <a:p>
            <a:pPr eaLnBrk="1" hangingPunct="1"/>
            <a:endParaRPr lang="en-US" dirty="0" smtClean="0"/>
          </a:p>
          <a:p>
            <a:pPr eaLnBrk="1" hangingPunct="1"/>
            <a:r>
              <a:rPr lang="en-US" dirty="0" smtClean="0"/>
              <a:t>E.2 gives us the MARC21</a:t>
            </a:r>
            <a:r>
              <a:rPr lang="en-US" baseline="0" dirty="0" smtClean="0"/>
              <a:t> </a:t>
            </a:r>
            <a:r>
              <a:rPr lang="en-US" dirty="0" smtClean="0"/>
              <a:t>field with the mapped RDA element.</a:t>
            </a:r>
          </a:p>
          <a:p>
            <a:pPr eaLnBrk="1" hangingPunct="1"/>
            <a:endParaRPr lang="en-US" dirty="0" smtClean="0"/>
          </a:p>
          <a:p>
            <a:pPr eaLnBrk="1" hangingPunct="1"/>
            <a:endParaRPr lang="en-US" dirty="0" smtClean="0"/>
          </a:p>
          <a:p>
            <a:pPr eaLnBrk="1" hangingPunct="1">
              <a:spcBef>
                <a:spcPct val="0"/>
              </a:spcBef>
            </a:pPr>
            <a:endParaRPr lang="en-US"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65203FF-EFA6-4C1E-903A-A042552D11A5}" type="slidenum">
              <a:rPr lang="en-US" smtClean="0"/>
              <a:pPr fontAlgn="base">
                <a:spcBef>
                  <a:spcPct val="0"/>
                </a:spcBef>
                <a:spcAft>
                  <a:spcPct val="0"/>
                </a:spcAft>
                <a:defRPr/>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33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0B879E5-8FF6-46CA-AFE1-B525307F858E}" type="slidenum">
              <a:rPr lang="en-US" smtClean="0"/>
              <a:pPr fontAlgn="base">
                <a:spcBef>
                  <a:spcPct val="0"/>
                </a:spcBef>
                <a:spcAft>
                  <a:spcPct val="0"/>
                </a:spcAft>
                <a:defRPr/>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b="1" dirty="0" smtClean="0"/>
              <a:t>Appendix F</a:t>
            </a:r>
            <a:r>
              <a:rPr lang="en-US" dirty="0" smtClean="0"/>
              <a:t> is the additional instructions on choosing and recording names of persons in a number of specific languages and supplements the general guidelines and instructions provided in chapter 9 (identifying persons).  </a:t>
            </a:r>
          </a:p>
          <a:p>
            <a:pPr eaLnBrk="1" hangingPunct="1"/>
            <a:endParaRPr lang="en-US" dirty="0" smtClean="0"/>
          </a:p>
          <a:p>
            <a:pPr eaLnBrk="1" hangingPunct="1"/>
            <a:r>
              <a:rPr lang="en-US" dirty="0" smtClean="0"/>
              <a:t>If we look at chapter 9 the Purpose and Scope refers us to appendix F for the additional instructions in those specific languages</a:t>
            </a:r>
          </a:p>
          <a:p>
            <a:pPr eaLnBrk="1" hangingPunct="1"/>
            <a:endParaRPr lang="en-AU" dirty="0" smtClean="0"/>
          </a:p>
          <a:p>
            <a:pPr eaLnBrk="1" hangingPunct="1"/>
            <a:r>
              <a:rPr lang="en-AU" dirty="0" smtClean="0"/>
              <a:t>Note: This appendix is still under review</a:t>
            </a:r>
            <a:endParaRPr lang="en-US" dirty="0" smtClean="0"/>
          </a:p>
          <a:p>
            <a:pPr eaLnBrk="1" hangingPunct="1"/>
            <a:endParaRPr lang="en-US" dirty="0" smtClean="0"/>
          </a:p>
          <a:p>
            <a:pPr eaLnBrk="1" hangingPunct="1">
              <a:spcBef>
                <a:spcPct val="0"/>
              </a:spcBef>
            </a:pPr>
            <a:endParaRPr lang="en-US"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96F96C3-6070-4C79-B28A-D87490691EFC}" type="slidenum">
              <a:rPr lang="en-US" smtClean="0"/>
              <a:pPr fontAlgn="base">
                <a:spcBef>
                  <a:spcPct val="0"/>
                </a:spcBef>
                <a:spcAft>
                  <a:spcPct val="0"/>
                </a:spcAft>
                <a:defRPr/>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b="1" smtClean="0"/>
              <a:t>Appendix G</a:t>
            </a:r>
            <a:r>
              <a:rPr lang="en-US" smtClean="0"/>
              <a:t> provides information on titles of nobility, terms of rank, etc., used in a number of specific jurisdictions.  </a:t>
            </a:r>
          </a:p>
          <a:p>
            <a:pPr eaLnBrk="1" hangingPunct="1"/>
            <a:endParaRPr lang="en-US" smtClean="0"/>
          </a:p>
          <a:p>
            <a:pPr eaLnBrk="1" hangingPunct="1"/>
            <a:r>
              <a:rPr lang="en-US" smtClean="0"/>
              <a:t>It includes male and female equivalents where applicable. </a:t>
            </a:r>
          </a:p>
          <a:p>
            <a:pPr eaLnBrk="1" hangingPunct="1"/>
            <a:endParaRPr lang="en-US" smtClean="0"/>
          </a:p>
          <a:p>
            <a:pPr eaLnBrk="1" hangingPunct="1"/>
            <a:r>
              <a:rPr lang="en-US" smtClean="0"/>
              <a:t>These terms also supplement general instructions in chapter 9.  See 9.2.2.14 – refers us to Appendix G.</a:t>
            </a:r>
          </a:p>
          <a:p>
            <a:pPr eaLnBrk="1" hangingPunct="1"/>
            <a:endParaRPr lang="en-US" smtClean="0"/>
          </a:p>
          <a:p>
            <a:pPr eaLnBrk="1" hangingPunct="1">
              <a:spcBef>
                <a:spcPct val="0"/>
              </a:spcBef>
            </a:pPr>
            <a:r>
              <a:rPr lang="en-US" smtClean="0"/>
              <a:t>There were no equivalent lists in AACR2</a:t>
            </a:r>
          </a:p>
          <a:p>
            <a:pPr eaLnBrk="1" hangingPunct="1">
              <a:spcBef>
                <a:spcPct val="0"/>
              </a:spcBef>
            </a:pPr>
            <a:endParaRPr lang="en-AU" smtClean="0"/>
          </a:p>
          <a:p>
            <a:pPr eaLnBrk="1" hangingPunct="1"/>
            <a:r>
              <a:rPr lang="en-US" b="1" smtClean="0"/>
              <a:t>Appendix H</a:t>
            </a:r>
            <a:r>
              <a:rPr lang="en-US" smtClean="0"/>
              <a:t> provides information on recording dates according to the Christian calendar.  </a:t>
            </a:r>
          </a:p>
          <a:p>
            <a:pPr eaLnBrk="1" hangingPunct="1"/>
            <a:endParaRPr lang="en-US" smtClean="0"/>
          </a:p>
          <a:p>
            <a:pPr eaLnBrk="1" hangingPunct="1"/>
            <a:r>
              <a:rPr lang="en-US" smtClean="0"/>
              <a:t>It is quite short and referred to in various parts of the main body of RDA that relate to recording dates.  For example back in chapter 9 again 9.3.1 – recording dates associated with a person.</a:t>
            </a:r>
          </a:p>
          <a:p>
            <a:pPr eaLnBrk="1" hangingPunct="1">
              <a:spcBef>
                <a:spcPct val="0"/>
              </a:spcBef>
            </a:pPr>
            <a:endParaRPr lang="en-AU" b="1" smtClean="0"/>
          </a:p>
          <a:p>
            <a:pPr eaLnBrk="1" hangingPunct="1"/>
            <a:r>
              <a:rPr lang="en-US" b="1" smtClean="0"/>
              <a:t>Appendices I, J, K, and L</a:t>
            </a:r>
            <a:r>
              <a:rPr lang="en-US" smtClean="0"/>
              <a:t> provides lists of relationship designators.  </a:t>
            </a:r>
          </a:p>
          <a:p>
            <a:pPr eaLnBrk="1" hangingPunct="1"/>
            <a:endParaRPr lang="en-US" smtClean="0"/>
          </a:p>
          <a:p>
            <a:pPr eaLnBrk="1" hangingPunct="1"/>
            <a:r>
              <a:rPr lang="en-US" smtClean="0"/>
              <a:t>These are the terms for use with the relationship elements covered in sections 6, 8, 9, and 10, respectively. They also provide definitions for terms used as relationship designators and instructions on their use.  Note that appendix L – concerned with relationship designators for subjects has not been written yet. </a:t>
            </a:r>
          </a:p>
          <a:p>
            <a:pPr eaLnBrk="1" hangingPunct="1"/>
            <a:r>
              <a:rPr lang="en-US" smtClean="0"/>
              <a:t>How extensively appendices will be used will be up to the discretion of individual cataloguing agencies.  They are not core elements and are not included Libraries Australia minimum record standard. As we already looked at these in module 10 we will not go into them in any more detail now. </a:t>
            </a:r>
          </a:p>
          <a:p>
            <a:pPr eaLnBrk="1" hangingPunct="1"/>
            <a:r>
              <a:rPr lang="en-US" smtClean="0"/>
              <a:t>[Note: The intention is that the National Library will make use of them]</a:t>
            </a:r>
          </a:p>
          <a:p>
            <a:pPr eaLnBrk="1" hangingPunct="1">
              <a:spcBef>
                <a:spcPct val="0"/>
              </a:spcBef>
            </a:pPr>
            <a:endParaRPr lang="en-US"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1AADF2F-04EC-4520-A8B2-0F15897C1BE6}" type="slidenum">
              <a:rPr lang="en-US" smtClean="0"/>
              <a:pPr fontAlgn="base">
                <a:spcBef>
                  <a:spcPct val="0"/>
                </a:spcBef>
                <a:spcAft>
                  <a:spcPct val="0"/>
                </a:spcAft>
                <a:defRPr/>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35844" name="Slide Number Placeholder 3"/>
          <p:cNvSpPr>
            <a:spLocks noGrp="1"/>
          </p:cNvSpPr>
          <p:nvPr>
            <p:ph type="sldNum" sz="quarter" idx="5"/>
          </p:nvPr>
        </p:nvSpPr>
        <p:spPr bwMode="auto">
          <a:ln>
            <a:miter lim="800000"/>
            <a:headEnd/>
            <a:tailEnd/>
          </a:ln>
        </p:spPr>
        <p:txBody>
          <a:bodyPr/>
          <a:lstStyle/>
          <a:p>
            <a:pPr>
              <a:defRPr/>
            </a:pPr>
            <a:fld id="{8A1F8A01-740E-4A27-BAD3-1487137BF84F}" type="slidenum">
              <a:rPr lang="en-AU" smtClean="0"/>
              <a:pPr>
                <a:defRPr/>
              </a:pPr>
              <a:t>17</a:t>
            </a:fld>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2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FA5187-769A-4F60-8690-B2EF5184EA86}"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317F5ED4-2165-4EA8-BEB9-97BA59E73122}"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AU" dirty="0" smtClean="0"/>
              <a:t>AACR2 gave specific guidance on presentation of information and it was explicitly tied to ISBD following both order of elements and prescribed punctuation. </a:t>
            </a:r>
          </a:p>
          <a:p>
            <a:pPr eaLnBrk="1" hangingPunct="1">
              <a:spcBef>
                <a:spcPct val="0"/>
              </a:spcBef>
            </a:pPr>
            <a:endParaRPr lang="en-US" dirty="0" smtClean="0"/>
          </a:p>
          <a:p>
            <a:pPr eaLnBrk="1" hangingPunct="1">
              <a:spcBef>
                <a:spcPct val="0"/>
              </a:spcBef>
            </a:pPr>
            <a:r>
              <a:rPr lang="en-AU" dirty="0" smtClean="0"/>
              <a:t>RDA does not do this; it deals with what data to record but not how to record it.  So guidelines for presentation are given in the appendices. It is here that we find things like capitalisation and abbreviations. </a:t>
            </a:r>
          </a:p>
          <a:p>
            <a:pPr eaLnBrk="1" hangingPunct="1">
              <a:spcBef>
                <a:spcPct val="0"/>
              </a:spcBef>
            </a:pPr>
            <a:endParaRPr lang="en-US"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AU" dirty="0" smtClean="0"/>
              <a:t>There are 12 appendices – labelled A to L.  We don’t need to look at all of them in detail but it is important to know what is in them.  </a:t>
            </a:r>
          </a:p>
          <a:p>
            <a:pPr eaLnBrk="1" hangingPunct="1">
              <a:spcBef>
                <a:spcPct val="0"/>
              </a:spcBef>
            </a:pPr>
            <a:endParaRPr lang="en-US" dirty="0" smtClean="0"/>
          </a:p>
        </p:txBody>
      </p:sp>
      <p:sp>
        <p:nvSpPr>
          <p:cNvPr id="102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11A703D-C1D2-49BF-B6A2-50E640BAFB02}"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a:bodyPr>
          <a:lstStyle/>
          <a:p>
            <a:pPr eaLnBrk="1" fontAlgn="auto" hangingPunct="1">
              <a:spcBef>
                <a:spcPts val="0"/>
              </a:spcBef>
              <a:spcAft>
                <a:spcPts val="0"/>
              </a:spcAft>
              <a:defRPr/>
            </a:pPr>
            <a:r>
              <a:rPr lang="en-AU" b="1" dirty="0" smtClean="0"/>
              <a:t>Appendix a:</a:t>
            </a:r>
          </a:p>
          <a:p>
            <a:pPr eaLnBrk="1" fontAlgn="auto" hangingPunct="1">
              <a:spcBef>
                <a:spcPts val="0"/>
              </a:spcBef>
              <a:spcAft>
                <a:spcPts val="0"/>
              </a:spcAft>
              <a:defRPr/>
            </a:pPr>
            <a:endParaRPr lang="en-AU" b="1" dirty="0" smtClean="0"/>
          </a:p>
          <a:p>
            <a:pPr eaLnBrk="1" fontAlgn="auto" hangingPunct="1">
              <a:spcBef>
                <a:spcPts val="0"/>
              </a:spcBef>
              <a:spcAft>
                <a:spcPts val="0"/>
              </a:spcAft>
              <a:defRPr/>
            </a:pPr>
            <a:r>
              <a:rPr lang="en-AU" dirty="0" smtClean="0"/>
              <a:t>Like AACR2 this is where we find instructions on capitalisation of data transcribed in English as well as data transcribed in a number of other languages. </a:t>
            </a:r>
          </a:p>
          <a:p>
            <a:pPr eaLnBrk="1" fontAlgn="auto" hangingPunct="1">
              <a:spcBef>
                <a:spcPts val="0"/>
              </a:spcBef>
              <a:spcAft>
                <a:spcPts val="0"/>
              </a:spcAft>
              <a:defRPr/>
            </a:pPr>
            <a:endParaRPr lang="en-AU" dirty="0" smtClean="0"/>
          </a:p>
          <a:p>
            <a:pPr eaLnBrk="1" fontAlgn="auto" hangingPunct="1">
              <a:spcBef>
                <a:spcPts val="0"/>
              </a:spcBef>
              <a:spcAft>
                <a:spcPts val="0"/>
              </a:spcAft>
              <a:defRPr/>
            </a:pPr>
            <a:r>
              <a:rPr lang="en-AU" dirty="0" smtClean="0"/>
              <a:t>When you look closely at AACR2 and RDA you will see that the instructions have not changed very much.</a:t>
            </a:r>
          </a:p>
          <a:p>
            <a:pPr eaLnBrk="1" fontAlgn="auto" hangingPunct="1">
              <a:spcBef>
                <a:spcPts val="0"/>
              </a:spcBef>
              <a:spcAft>
                <a:spcPts val="0"/>
              </a:spcAft>
              <a:defRPr/>
            </a:pPr>
            <a:endParaRPr lang="en-AU"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endParaRPr lang="en-US" dirty="0" smtClean="0"/>
          </a:p>
        </p:txBody>
      </p:sp>
      <p:sp>
        <p:nvSpPr>
          <p:cNvPr id="112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BAFA808-CCD4-49C0-AF4B-A0D041A3B246}"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AU" smtClean="0"/>
              <a:t>For example: Look at edition</a:t>
            </a:r>
          </a:p>
          <a:p>
            <a:pPr eaLnBrk="1" hangingPunct="1">
              <a:spcBef>
                <a:spcPct val="0"/>
              </a:spcBef>
            </a:pPr>
            <a:endParaRPr lang="en-US" smtClean="0"/>
          </a:p>
          <a:p>
            <a:pPr eaLnBrk="1" hangingPunct="1">
              <a:spcBef>
                <a:spcPct val="0"/>
              </a:spcBef>
            </a:pPr>
            <a:r>
              <a:rPr lang="en-AU" b="1" smtClean="0"/>
              <a:t>AACR2 says:</a:t>
            </a:r>
            <a:endParaRPr lang="en-US" b="1" smtClean="0"/>
          </a:p>
          <a:p>
            <a:pPr eaLnBrk="1" hangingPunct="1">
              <a:spcBef>
                <a:spcPct val="0"/>
              </a:spcBef>
            </a:pPr>
            <a:r>
              <a:rPr lang="en-US" smtClean="0"/>
              <a:t>If an edition statement (or a statement relating to a named revision of an edition) begins with a word or an abbreviation of a word, capitalize it. Capitalize other words as instructed in the rules for the language involved.</a:t>
            </a:r>
          </a:p>
          <a:p>
            <a:pPr eaLnBrk="1" hangingPunct="1">
              <a:spcBef>
                <a:spcPct val="0"/>
              </a:spcBef>
            </a:pPr>
            <a:endParaRPr lang="en-AU" smtClean="0"/>
          </a:p>
          <a:p>
            <a:pPr eaLnBrk="1" hangingPunct="1">
              <a:spcBef>
                <a:spcPct val="0"/>
              </a:spcBef>
            </a:pPr>
            <a:r>
              <a:rPr lang="en-AU" b="1" smtClean="0"/>
              <a:t>RDA says:</a:t>
            </a:r>
            <a:endParaRPr lang="en-US" b="1" smtClean="0"/>
          </a:p>
          <a:p>
            <a:pPr eaLnBrk="1" hangingPunct="1">
              <a:spcBef>
                <a:spcPct val="0"/>
              </a:spcBef>
            </a:pPr>
            <a:r>
              <a:rPr lang="en-US" smtClean="0"/>
              <a:t>Capitalize the first word or abbreviation of the first word in a designation of edition (see 2.5.2). Capitalize other words in an edition statement applying the guidelines given under A.10–A.55, as applicable to the language involved.</a:t>
            </a:r>
          </a:p>
          <a:p>
            <a:pPr eaLnBrk="1" hangingPunct="1">
              <a:spcBef>
                <a:spcPct val="0"/>
              </a:spcBef>
            </a:pPr>
            <a:endParaRPr lang="en-US" smtClean="0"/>
          </a:p>
        </p:txBody>
      </p:sp>
      <p:sp>
        <p:nvSpPr>
          <p:cNvPr id="122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9CB177E-028E-409E-8CDE-B80ABA1E29DC}"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33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75626B7-8F4E-48E5-B394-811DCAA49EAE}"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Again, there are some similarities between AACR2 and RDA. However we know that there is less use of abbreviations in RDA than we used to use in AACR2.  </a:t>
            </a:r>
          </a:p>
          <a:p>
            <a:pPr eaLnBrk="1" hangingPunct="1">
              <a:spcBef>
                <a:spcPct val="0"/>
              </a:spcBef>
            </a:pPr>
            <a:endParaRPr lang="en-US" smtClean="0"/>
          </a:p>
          <a:p>
            <a:pPr eaLnBrk="1" hangingPunct="1">
              <a:spcBef>
                <a:spcPct val="0"/>
              </a:spcBef>
            </a:pPr>
            <a:r>
              <a:rPr lang="en-US" smtClean="0"/>
              <a:t>So what’s changed - </a:t>
            </a:r>
          </a:p>
          <a:p>
            <a:pPr eaLnBrk="1" hangingPunct="1">
              <a:spcBef>
                <a:spcPct val="0"/>
              </a:spcBef>
            </a:pPr>
            <a:r>
              <a:rPr lang="en-US" smtClean="0"/>
              <a:t>There is no sub-section for Roman alphabet abbreviations, e.g. Dept., govt. are no longer abbreviated.</a:t>
            </a:r>
          </a:p>
          <a:p>
            <a:pPr eaLnBrk="1" hangingPunct="1">
              <a:spcBef>
                <a:spcPct val="0"/>
              </a:spcBef>
            </a:pPr>
            <a:endParaRPr lang="en-US" smtClean="0"/>
          </a:p>
          <a:p>
            <a:pPr eaLnBrk="1" hangingPunct="1">
              <a:spcBef>
                <a:spcPct val="0"/>
              </a:spcBef>
            </a:pPr>
            <a:r>
              <a:rPr lang="en-US" smtClean="0"/>
              <a:t>There are some circumstances where we still use abbreviations though, for example:</a:t>
            </a:r>
          </a:p>
          <a:p>
            <a:pPr eaLnBrk="1" hangingPunct="1">
              <a:spcBef>
                <a:spcPct val="0"/>
              </a:spcBef>
            </a:pPr>
            <a:endParaRPr lang="en-US" smtClean="0"/>
          </a:p>
          <a:p>
            <a:pPr eaLnBrk="1" hangingPunct="1">
              <a:spcBef>
                <a:spcPct val="0"/>
              </a:spcBef>
            </a:pPr>
            <a:r>
              <a:rPr lang="en-US" smtClean="0"/>
              <a:t>We can still abbreviate names for certain countries, states and territories (B.11) as part of a place located in that state etc. (that hasn’t changed from AACR2) and;</a:t>
            </a:r>
          </a:p>
          <a:p>
            <a:pPr eaLnBrk="1" hangingPunct="1">
              <a:spcBef>
                <a:spcPct val="0"/>
              </a:spcBef>
            </a:pPr>
            <a:endParaRPr lang="en-US" smtClean="0"/>
          </a:p>
          <a:p>
            <a:pPr eaLnBrk="1" hangingPunct="1">
              <a:spcBef>
                <a:spcPct val="0"/>
              </a:spcBef>
            </a:pPr>
            <a:r>
              <a:rPr lang="en-US" smtClean="0"/>
              <a:t>As the name or part of the name of a place associated with a person, family or corporate body (this has changed from AACR2 which only </a:t>
            </a:r>
            <a:r>
              <a:rPr lang="en-GB" smtClean="0"/>
              <a:t>recognised</a:t>
            </a:r>
            <a:r>
              <a:rPr lang="en-US" smtClean="0"/>
              <a:t> places as additions to corporate bodies)</a:t>
            </a:r>
          </a:p>
          <a:p>
            <a:pPr eaLnBrk="1" hangingPunct="1">
              <a:spcBef>
                <a:spcPct val="0"/>
              </a:spcBef>
            </a:pPr>
            <a:endParaRPr lang="en-AU" smtClean="0"/>
          </a:p>
          <a:p>
            <a:pPr eaLnBrk="1" hangingPunct="1">
              <a:spcBef>
                <a:spcPct val="0"/>
              </a:spcBef>
            </a:pPr>
            <a:r>
              <a:rPr lang="en-US" smtClean="0"/>
              <a:t>It is useful to note in the General guideline (B.1) the </a:t>
            </a:r>
            <a:r>
              <a:rPr lang="en-US" i="1" smtClean="0"/>
              <a:t>alternative</a:t>
            </a:r>
            <a:r>
              <a:rPr lang="en-US" smtClean="0"/>
              <a:t> which allows abbreviations for recording attributes of manifestations and items if the cataloguing agency has in-house guidelines.</a:t>
            </a:r>
          </a:p>
          <a:p>
            <a:pPr eaLnBrk="1" hangingPunct="1">
              <a:spcBef>
                <a:spcPct val="0"/>
              </a:spcBef>
            </a:pPr>
            <a:endParaRPr lang="en-US" smtClean="0"/>
          </a:p>
          <a:p>
            <a:pPr eaLnBrk="1" hangingPunct="1">
              <a:spcBef>
                <a:spcPct val="0"/>
              </a:spcBef>
            </a:pPr>
            <a:endParaRPr lang="en-US"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EC38E10-B25F-4582-97A5-A34C743FDA12}"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33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9207534-1FB5-4A23-9F63-642AB8E6DA1C}" type="slidenum">
              <a:rPr lang="en-US" smtClean="0"/>
              <a:pPr fontAlgn="base">
                <a:spcBef>
                  <a:spcPct val="0"/>
                </a:spcBef>
                <a:spcAft>
                  <a:spcPct val="0"/>
                </a:spcAft>
                <a:defRPr/>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pPr>
              <a:defRPr/>
            </a:pPr>
            <a:fld id="{90F8AA22-F72B-4028-93BF-D74E76B21549}" type="datetimeFigureOut">
              <a:rPr lang="en-US"/>
              <a:pPr>
                <a:defRPr/>
              </a:pPr>
              <a:t>2/4/2013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85D4D9B-6A17-4746-AD47-D8C72423176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04067498-D8A0-4C2B-AC52-2EF835912B3E}" type="datetimeFigureOut">
              <a:rPr lang="en-US"/>
              <a:pPr>
                <a:defRPr/>
              </a:pPr>
              <a:t>2/4/2013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4848254-F8C8-4DA6-A4DC-B0DD8022FFA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C1879F07-0242-4315-801B-AB1B83B93E0D}" type="datetimeFigureOut">
              <a:rPr lang="en-US"/>
              <a:pPr>
                <a:defRPr/>
              </a:pPr>
              <a:t>2/4/2013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67826DE-4D31-4286-90D6-40DE699093D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ACEC3EEB-2598-45EB-AD3C-FEED04A189B0}" type="datetimeFigureOut">
              <a:rPr lang="en-US"/>
              <a:pPr>
                <a:defRPr/>
              </a:pPr>
              <a:t>2/4/2013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BACEC1F-AE38-42AA-81AC-965BC35F397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66FEC8E-F307-47A0-9A03-212460569397}" type="datetimeFigureOut">
              <a:rPr lang="en-US"/>
              <a:pPr>
                <a:defRPr/>
              </a:pPr>
              <a:t>2/4/2013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586CEA-25E9-43AF-9088-A5B3DC68AF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3"/>
          <p:cNvSpPr>
            <a:spLocks noGrp="1"/>
          </p:cNvSpPr>
          <p:nvPr>
            <p:ph type="dt" sz="half" idx="10"/>
          </p:nvPr>
        </p:nvSpPr>
        <p:spPr/>
        <p:txBody>
          <a:bodyPr/>
          <a:lstStyle>
            <a:lvl1pPr>
              <a:defRPr/>
            </a:lvl1pPr>
          </a:lstStyle>
          <a:p>
            <a:pPr>
              <a:defRPr/>
            </a:pPr>
            <a:fld id="{28600D0C-5198-48B6-A8D0-BC4CA6EFD9BA}" type="datetimeFigureOut">
              <a:rPr lang="en-US"/>
              <a:pPr>
                <a:defRPr/>
              </a:pPr>
              <a:t>2/4/2013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9177EEB-FF37-4650-BFDE-68B1569C295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3"/>
          <p:cNvSpPr>
            <a:spLocks noGrp="1"/>
          </p:cNvSpPr>
          <p:nvPr>
            <p:ph type="dt" sz="half" idx="10"/>
          </p:nvPr>
        </p:nvSpPr>
        <p:spPr/>
        <p:txBody>
          <a:bodyPr/>
          <a:lstStyle>
            <a:lvl1pPr>
              <a:defRPr/>
            </a:lvl1pPr>
          </a:lstStyle>
          <a:p>
            <a:pPr>
              <a:defRPr/>
            </a:pPr>
            <a:fld id="{C0FB6B30-6E75-43F0-8EC7-3B509791F39C}" type="datetimeFigureOut">
              <a:rPr lang="en-US"/>
              <a:pPr>
                <a:defRPr/>
              </a:pPr>
              <a:t>2/4/2013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183E136-A429-4001-AFE2-35DFF9BB8A4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3"/>
          <p:cNvSpPr>
            <a:spLocks noGrp="1"/>
          </p:cNvSpPr>
          <p:nvPr>
            <p:ph type="dt" sz="half" idx="10"/>
          </p:nvPr>
        </p:nvSpPr>
        <p:spPr/>
        <p:txBody>
          <a:bodyPr/>
          <a:lstStyle>
            <a:lvl1pPr>
              <a:defRPr/>
            </a:lvl1pPr>
          </a:lstStyle>
          <a:p>
            <a:pPr>
              <a:defRPr/>
            </a:pPr>
            <a:fld id="{D6267B23-F617-40F9-8DFC-45E4ACA9CABB}" type="datetimeFigureOut">
              <a:rPr lang="en-US"/>
              <a:pPr>
                <a:defRPr/>
              </a:pPr>
              <a:t>2/4/2013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BA88C94-6A32-444C-82F3-2E581313AC0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232CF3F-E32D-4F7E-83D3-F3D9C6CB4D3C}" type="datetimeFigureOut">
              <a:rPr lang="en-US"/>
              <a:pPr>
                <a:defRPr/>
              </a:pPr>
              <a:t>2/4/2013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CC5092D-0F83-4801-A4FD-140965F23EA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44222B2-591A-4451-B9FF-37947BB6447F}" type="datetimeFigureOut">
              <a:rPr lang="en-US"/>
              <a:pPr>
                <a:defRPr/>
              </a:pPr>
              <a:t>2/4/2013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EDF9BD7-54C2-4AC7-A9C1-56C745A5BC2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AU"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5834A40-6C50-43AD-A3C8-92AC3148745F}" type="datetimeFigureOut">
              <a:rPr lang="en-US"/>
              <a:pPr>
                <a:defRPr/>
              </a:pPr>
              <a:t>2/4/2013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A61A8AB-E434-45E7-ABF0-E51CA6B4269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tileRect/>
        </a:gradFill>
        <a:effectLst/>
      </p:bgPr>
    </p:bg>
    <p:spTree>
      <p:nvGrpSpPr>
        <p:cNvPr id="1" name=""/>
        <p:cNvGrpSpPr/>
        <p:nvPr/>
      </p:nvGrpSpPr>
      <p:grpSpPr>
        <a:xfrm>
          <a:off x="0" y="0"/>
          <a:ext cx="0" cy="0"/>
          <a:chOff x="0" y="0"/>
          <a:chExt cx="0" cy="0"/>
        </a:xfrm>
      </p:grpSpPr>
      <p:pic>
        <p:nvPicPr>
          <p:cNvPr id="1026" name="Picture 6" descr="RDAlogo_rgb.gif"/>
          <p:cNvPicPr>
            <a:picLocks noChangeAspect="1"/>
          </p:cNvPicPr>
          <p:nvPr/>
        </p:nvPicPr>
        <p:blipFill>
          <a:blip r:embed="rId13" cstate="print"/>
          <a:srcRect/>
          <a:stretch>
            <a:fillRect/>
          </a:stretch>
        </p:blipFill>
        <p:spPr bwMode="auto">
          <a:xfrm>
            <a:off x="142875" y="142875"/>
            <a:ext cx="3817938" cy="1058863"/>
          </a:xfrm>
          <a:prstGeom prst="rect">
            <a:avLst/>
          </a:prstGeom>
          <a:noFill/>
          <a:ln w="9525">
            <a:noFill/>
            <a:miter lim="800000"/>
            <a:headEnd/>
            <a:tailEnd/>
          </a:ln>
        </p:spPr>
      </p:pic>
      <p:sp>
        <p:nvSpPr>
          <p:cNvPr id="1027" name="Title Placeholder 1"/>
          <p:cNvSpPr>
            <a:spLocks noGrp="1"/>
          </p:cNvSpPr>
          <p:nvPr>
            <p:ph type="title"/>
          </p:nvPr>
        </p:nvSpPr>
        <p:spPr bwMode="auto">
          <a:xfrm>
            <a:off x="4071938" y="274638"/>
            <a:ext cx="461486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AU" smtClean="0"/>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fontAlgn="auto">
              <a:spcBef>
                <a:spcPts val="0"/>
              </a:spcBef>
              <a:spcAft>
                <a:spcPts val="0"/>
              </a:spcAft>
              <a:defRPr sz="1200">
                <a:solidFill>
                  <a:srgbClr val="898989"/>
                </a:solidFill>
                <a:latin typeface="Calibri" pitchFamily="34" charset="0"/>
                <a:cs typeface="+mn-cs"/>
              </a:defRPr>
            </a:lvl1pPr>
          </a:lstStyle>
          <a:p>
            <a:pPr>
              <a:defRPr/>
            </a:pPr>
            <a:fld id="{7551CC3B-A762-44CA-89D9-DC924EFDC5D4}" type="datetimeFigureOut">
              <a:rPr lang="en-US"/>
              <a:pPr>
                <a:defRPr/>
              </a:pPr>
              <a:t>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fontAlgn="auto">
              <a:spcBef>
                <a:spcPts val="0"/>
              </a:spcBef>
              <a:spcAft>
                <a:spcPts val="0"/>
              </a:spcAft>
              <a:defRPr sz="1200">
                <a:solidFill>
                  <a:srgbClr val="898989"/>
                </a:solidFill>
                <a:latin typeface="Calibri" pitchFamily="34" charset="0"/>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fontAlgn="auto">
              <a:spcBef>
                <a:spcPts val="0"/>
              </a:spcBef>
              <a:spcAft>
                <a:spcPts val="0"/>
              </a:spcAft>
              <a:defRPr sz="1200">
                <a:solidFill>
                  <a:srgbClr val="898989"/>
                </a:solidFill>
                <a:latin typeface="Calibri" pitchFamily="34" charset="0"/>
                <a:cs typeface="+mn-cs"/>
              </a:defRPr>
            </a:lvl1pPr>
          </a:lstStyle>
          <a:p>
            <a:pPr>
              <a:defRPr/>
            </a:pPr>
            <a:fld id="{266646C8-76EB-4850-B316-F4306A81475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desktop.loc.gov/template.htm?view=document&amp;doc_action=setdoc&amp;doc_keytype=foliodestination&amp;doc_key=mabibl250&amp;hash=250"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AU" sz="6600" b="1" smtClean="0"/>
              <a:t>Teaching RDA</a:t>
            </a:r>
          </a:p>
        </p:txBody>
      </p:sp>
      <p:sp>
        <p:nvSpPr>
          <p:cNvPr id="3" name="Subtitle 2"/>
          <p:cNvSpPr>
            <a:spLocks noGrp="1"/>
          </p:cNvSpPr>
          <p:nvPr>
            <p:ph type="subTitle" idx="1"/>
          </p:nvPr>
        </p:nvSpPr>
        <p:spPr/>
        <p:txBody>
          <a:bodyPr rtlCol="0">
            <a:normAutofit fontScale="92500" lnSpcReduction="20000"/>
          </a:bodyPr>
          <a:lstStyle/>
          <a:p>
            <a:pPr eaLnBrk="1" fontAlgn="auto" hangingPunct="1">
              <a:spcAft>
                <a:spcPts val="0"/>
              </a:spcAft>
              <a:buFont typeface="Arial" pitchFamily="34" charset="0"/>
              <a:buNone/>
              <a:defRPr/>
            </a:pPr>
            <a:r>
              <a:rPr lang="en-AU" dirty="0" smtClean="0"/>
              <a:t>Train-the-trainer course for </a:t>
            </a:r>
          </a:p>
          <a:p>
            <a:pPr eaLnBrk="1" fontAlgn="auto" hangingPunct="1">
              <a:spcAft>
                <a:spcPts val="0"/>
              </a:spcAft>
              <a:buFont typeface="Arial" pitchFamily="34" charset="0"/>
              <a:buNone/>
              <a:defRPr/>
            </a:pPr>
            <a:r>
              <a:rPr lang="en-AU" i="1" dirty="0" smtClean="0"/>
              <a:t>RDA: Resource Description and Access</a:t>
            </a:r>
          </a:p>
          <a:p>
            <a:pPr eaLnBrk="1" fontAlgn="auto" hangingPunct="1">
              <a:spcAft>
                <a:spcPts val="0"/>
              </a:spcAft>
              <a:buFont typeface="Arial" pitchFamily="34" charset="0"/>
              <a:buNone/>
              <a:defRPr/>
            </a:pPr>
            <a:r>
              <a:rPr lang="en-AU" sz="2800" dirty="0" smtClean="0"/>
              <a:t>Presented by the National Library of Australia</a:t>
            </a:r>
          </a:p>
          <a:p>
            <a:pPr eaLnBrk="1" fontAlgn="auto" hangingPunct="1">
              <a:spcAft>
                <a:spcPts val="0"/>
              </a:spcAft>
              <a:buFont typeface="Arial" pitchFamily="34" charset="0"/>
              <a:buNone/>
              <a:defRPr/>
            </a:pPr>
            <a:r>
              <a:rPr lang="en-AU" sz="2800" dirty="0" smtClean="0"/>
              <a:t>September – November 2012</a:t>
            </a:r>
            <a:endParaRPr lang="en-AU" sz="2800" dirty="0"/>
          </a:p>
        </p:txBody>
      </p:sp>
      <p:sp>
        <p:nvSpPr>
          <p:cNvPr id="4" name="Footer Placeholder 3"/>
          <p:cNvSpPr>
            <a:spLocks noGrp="1"/>
          </p:cNvSpPr>
          <p:nvPr>
            <p:ph type="ftr" sz="quarter" idx="11"/>
          </p:nvPr>
        </p:nvSpPr>
        <p:spPr>
          <a:xfrm>
            <a:off x="3124200" y="6215063"/>
            <a:ext cx="4376738" cy="506412"/>
          </a:xfrm>
        </p:spPr>
        <p:txBody>
          <a:bodyPr rtlCol="0"/>
          <a:lstStyle/>
          <a:p>
            <a:pPr fontAlgn="auto">
              <a:spcBef>
                <a:spcPts val="0"/>
              </a:spcBef>
              <a:spcAft>
                <a:spcPts val="0"/>
              </a:spcAft>
              <a:defRPr/>
            </a:pPr>
            <a:r>
              <a:rPr lang="en-AU" dirty="0">
                <a:solidFill>
                  <a:schemeClr val="tx1">
                    <a:tint val="75000"/>
                  </a:schemeClr>
                </a:solidFill>
                <a:latin typeface="+mn-lt"/>
                <a:cs typeface="+mn-cs"/>
              </a:rPr>
              <a:t>This work is licensed under the Creative Commons Attribution 3.0 Australia License http://creativecommons.org/licenses/by/3.0/au/</a:t>
            </a:r>
          </a:p>
        </p:txBody>
      </p:sp>
      <p:pic>
        <p:nvPicPr>
          <p:cNvPr id="2053" name="Picture 4" descr="CC by logo"/>
          <p:cNvPicPr>
            <a:picLocks noChangeAspect="1" noChangeArrowheads="1"/>
          </p:cNvPicPr>
          <p:nvPr/>
        </p:nvPicPr>
        <p:blipFill>
          <a:blip r:embed="rId3" cstate="print"/>
          <a:srcRect/>
          <a:stretch>
            <a:fillRect/>
          </a:stretch>
        </p:blipFill>
        <p:spPr bwMode="auto">
          <a:xfrm>
            <a:off x="2071688" y="6286500"/>
            <a:ext cx="1114425" cy="390525"/>
          </a:xfrm>
          <a:prstGeom prst="rect">
            <a:avLst/>
          </a:prstGeom>
          <a:noFill/>
          <a:ln w="9525">
            <a:noFill/>
            <a:miter lim="800000"/>
            <a:headEnd/>
            <a:tailEnd/>
          </a:ln>
        </p:spPr>
      </p:pic>
      <p:pic>
        <p:nvPicPr>
          <p:cNvPr id="6" name="Picture 5" descr="NLA_Black_P.png"/>
          <p:cNvPicPr>
            <a:picLocks noChangeAspect="1"/>
          </p:cNvPicPr>
          <p:nvPr/>
        </p:nvPicPr>
        <p:blipFill>
          <a:blip r:embed="rId4" cstate="print"/>
          <a:stretch>
            <a:fillRect/>
          </a:stretch>
        </p:blipFill>
        <p:spPr>
          <a:xfrm>
            <a:off x="285720" y="5643578"/>
            <a:ext cx="1008890" cy="103937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071938" y="274638"/>
            <a:ext cx="4614862" cy="1354137"/>
          </a:xfrm>
          <a:prstGeom prst="rect">
            <a:avLst/>
          </a:prstGeom>
        </p:spPr>
        <p:txBody>
          <a:bodyPr/>
          <a:lstStyle/>
          <a:p>
            <a:pPr algn="ctr">
              <a:defRPr/>
            </a:pPr>
            <a:r>
              <a:rPr lang="en-AU" sz="4400" dirty="0">
                <a:latin typeface="+mj-lt"/>
                <a:ea typeface="+mj-ea"/>
                <a:cs typeface="+mj-cs"/>
              </a:rPr>
              <a:t>Appendix C</a:t>
            </a:r>
            <a:br>
              <a:rPr lang="en-AU" sz="4400" dirty="0">
                <a:latin typeface="+mj-lt"/>
                <a:ea typeface="+mj-ea"/>
                <a:cs typeface="+mj-cs"/>
              </a:rPr>
            </a:br>
            <a:r>
              <a:rPr lang="en-AU" sz="4400" dirty="0">
                <a:latin typeface="+mj-lt"/>
                <a:ea typeface="+mj-ea"/>
                <a:cs typeface="+mj-cs"/>
              </a:rPr>
              <a:t>Initial Articles</a:t>
            </a:r>
            <a:endParaRPr lang="en-US" sz="4400" dirty="0">
              <a:latin typeface="+mj-lt"/>
              <a:ea typeface="+mj-ea"/>
              <a:cs typeface="+mj-cs"/>
            </a:endParaRPr>
          </a:p>
        </p:txBody>
      </p:sp>
      <p:sp>
        <p:nvSpPr>
          <p:cNvPr id="10243" name="Rectangle 3"/>
          <p:cNvSpPr>
            <a:spLocks noChangeArrowheads="1"/>
          </p:cNvSpPr>
          <p:nvPr/>
        </p:nvSpPr>
        <p:spPr bwMode="auto">
          <a:xfrm>
            <a:off x="250825" y="2852738"/>
            <a:ext cx="4176713" cy="1200150"/>
          </a:xfrm>
          <a:prstGeom prst="rect">
            <a:avLst/>
          </a:prstGeom>
          <a:noFill/>
          <a:ln w="9525">
            <a:noFill/>
            <a:miter lim="800000"/>
            <a:headEnd/>
            <a:tailEnd/>
          </a:ln>
        </p:spPr>
        <p:txBody>
          <a:bodyPr>
            <a:spAutoFit/>
          </a:bodyPr>
          <a:lstStyle/>
          <a:p>
            <a:r>
              <a:rPr lang="en-AU" b="1">
                <a:latin typeface="Calibri" pitchFamily="34" charset="0"/>
              </a:rPr>
              <a:t>AACR2 – Appendix E</a:t>
            </a:r>
            <a:endParaRPr lang="en-US" b="1">
              <a:latin typeface="Calibri" pitchFamily="34" charset="0"/>
            </a:endParaRPr>
          </a:p>
          <a:p>
            <a:r>
              <a:rPr lang="en-US" b="1">
                <a:latin typeface="Calibri" pitchFamily="34" charset="0"/>
              </a:rPr>
              <a:t>E.1 </a:t>
            </a:r>
            <a:r>
              <a:rPr lang="en-US">
                <a:latin typeface="Calibri" pitchFamily="34" charset="0"/>
              </a:rPr>
              <a:t>General Rules </a:t>
            </a:r>
          </a:p>
          <a:p>
            <a:pPr lvl="1"/>
            <a:r>
              <a:rPr lang="en-US" b="1">
                <a:latin typeface="Calibri" pitchFamily="34" charset="0"/>
              </a:rPr>
              <a:t>E.1A</a:t>
            </a:r>
            <a:endParaRPr lang="en-US">
              <a:latin typeface="Calibri" pitchFamily="34" charset="0"/>
            </a:endParaRPr>
          </a:p>
          <a:p>
            <a:pPr lvl="1"/>
            <a:r>
              <a:rPr lang="en-US" b="1">
                <a:latin typeface="Calibri" pitchFamily="34" charset="0"/>
              </a:rPr>
              <a:t>E.1B</a:t>
            </a:r>
            <a:endParaRPr lang="en-US">
              <a:latin typeface="Calibri" pitchFamily="34" charset="0"/>
            </a:endParaRPr>
          </a:p>
        </p:txBody>
      </p:sp>
      <p:sp>
        <p:nvSpPr>
          <p:cNvPr id="10244" name="TextBox 4"/>
          <p:cNvSpPr txBox="1">
            <a:spLocks noChangeArrowheads="1"/>
          </p:cNvSpPr>
          <p:nvPr/>
        </p:nvSpPr>
        <p:spPr bwMode="auto">
          <a:xfrm>
            <a:off x="4716463" y="2781300"/>
            <a:ext cx="3959225" cy="2030413"/>
          </a:xfrm>
          <a:prstGeom prst="rect">
            <a:avLst/>
          </a:prstGeom>
          <a:noFill/>
          <a:ln w="9525">
            <a:noFill/>
            <a:miter lim="800000"/>
            <a:headEnd/>
            <a:tailEnd/>
          </a:ln>
        </p:spPr>
        <p:txBody>
          <a:bodyPr>
            <a:spAutoFit/>
          </a:bodyPr>
          <a:lstStyle/>
          <a:p>
            <a:r>
              <a:rPr lang="en-AU" b="1">
                <a:latin typeface="Calibri" pitchFamily="34" charset="0"/>
              </a:rPr>
              <a:t>RDA - Appendix C</a:t>
            </a:r>
          </a:p>
          <a:p>
            <a:r>
              <a:rPr lang="en-AU" b="1">
                <a:latin typeface="Calibri" pitchFamily="34" charset="0"/>
              </a:rPr>
              <a:t>C: </a:t>
            </a:r>
            <a:r>
              <a:rPr lang="en-AU">
                <a:latin typeface="Calibri" pitchFamily="34" charset="0"/>
              </a:rPr>
              <a:t>Initial Articles</a:t>
            </a:r>
          </a:p>
          <a:p>
            <a:r>
              <a:rPr lang="en-AU" b="1">
                <a:latin typeface="Calibri" pitchFamily="34" charset="0"/>
              </a:rPr>
              <a:t>     C.0 </a:t>
            </a:r>
            <a:r>
              <a:rPr lang="en-AU">
                <a:latin typeface="Calibri" pitchFamily="34" charset="0"/>
              </a:rPr>
              <a:t> Scope</a:t>
            </a:r>
          </a:p>
          <a:p>
            <a:r>
              <a:rPr lang="en-AU" b="1">
                <a:latin typeface="Calibri" pitchFamily="34" charset="0"/>
              </a:rPr>
              <a:t>     C.1 </a:t>
            </a:r>
            <a:r>
              <a:rPr lang="en-AU">
                <a:latin typeface="Calibri" pitchFamily="34" charset="0"/>
              </a:rPr>
              <a:t> General Instructions</a:t>
            </a:r>
          </a:p>
          <a:p>
            <a:r>
              <a:rPr lang="en-AU">
                <a:latin typeface="Calibri" pitchFamily="34" charset="0"/>
              </a:rPr>
              <a:t>    </a:t>
            </a:r>
            <a:r>
              <a:rPr lang="en-AU" b="1">
                <a:latin typeface="Calibri" pitchFamily="34" charset="0"/>
              </a:rPr>
              <a:t> C.2  </a:t>
            </a:r>
            <a:r>
              <a:rPr lang="en-AU">
                <a:latin typeface="Calibri" pitchFamily="34" charset="0"/>
              </a:rPr>
              <a:t>Articles Listed by Language</a:t>
            </a:r>
          </a:p>
          <a:p>
            <a:r>
              <a:rPr lang="en-AU">
                <a:latin typeface="Calibri" pitchFamily="34" charset="0"/>
              </a:rPr>
              <a:t>     </a:t>
            </a:r>
            <a:r>
              <a:rPr lang="en-AU" b="1">
                <a:latin typeface="Calibri" pitchFamily="34" charset="0"/>
              </a:rPr>
              <a:t>C.3</a:t>
            </a:r>
            <a:r>
              <a:rPr lang="en-AU">
                <a:latin typeface="Calibri" pitchFamily="34" charset="0"/>
              </a:rPr>
              <a:t>  Articles Listed by Word or Words</a:t>
            </a:r>
          </a:p>
          <a:p>
            <a:r>
              <a:rPr lang="en-AU">
                <a:latin typeface="Calibri" pitchFamily="34" charset="0"/>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851275" y="274638"/>
            <a:ext cx="4835525" cy="2001837"/>
          </a:xfrm>
          <a:prstGeom prst="rect">
            <a:avLst/>
          </a:prstGeom>
        </p:spPr>
        <p:txBody>
          <a:bodyPr/>
          <a:lstStyle/>
          <a:p>
            <a:pPr algn="ctr">
              <a:defRPr/>
            </a:pPr>
            <a:r>
              <a:rPr lang="en-AU" sz="4400" dirty="0">
                <a:latin typeface="+mj-lt"/>
                <a:ea typeface="+mj-ea"/>
                <a:cs typeface="+mj-cs"/>
              </a:rPr>
              <a:t>Appendix D</a:t>
            </a:r>
            <a:br>
              <a:rPr lang="en-AU" sz="4400" dirty="0">
                <a:latin typeface="+mj-lt"/>
                <a:ea typeface="+mj-ea"/>
                <a:cs typeface="+mj-cs"/>
              </a:rPr>
            </a:br>
            <a:r>
              <a:rPr lang="en-AU" sz="4400" dirty="0">
                <a:latin typeface="+mj-lt"/>
                <a:ea typeface="+mj-ea"/>
                <a:cs typeface="+mj-cs"/>
              </a:rPr>
              <a:t>Record Syntaxes for descriptive Data</a:t>
            </a:r>
            <a:endParaRPr lang="en-US" sz="4400" dirty="0">
              <a:latin typeface="+mj-lt"/>
              <a:ea typeface="+mj-ea"/>
              <a:cs typeface="+mj-cs"/>
            </a:endParaRPr>
          </a:p>
        </p:txBody>
      </p:sp>
      <p:sp>
        <p:nvSpPr>
          <p:cNvPr id="11267" name="TextBox 4"/>
          <p:cNvSpPr txBox="1">
            <a:spLocks noChangeArrowheads="1"/>
          </p:cNvSpPr>
          <p:nvPr/>
        </p:nvSpPr>
        <p:spPr bwMode="auto">
          <a:xfrm>
            <a:off x="1403350" y="3213100"/>
            <a:ext cx="6192838" cy="2308225"/>
          </a:xfrm>
          <a:prstGeom prst="rect">
            <a:avLst/>
          </a:prstGeom>
          <a:noFill/>
          <a:ln w="9525">
            <a:noFill/>
            <a:miter lim="800000"/>
            <a:headEnd/>
            <a:tailEnd/>
          </a:ln>
        </p:spPr>
        <p:txBody>
          <a:bodyPr>
            <a:spAutoFit/>
          </a:bodyPr>
          <a:lstStyle/>
          <a:p>
            <a:r>
              <a:rPr lang="en-AU" sz="2400" b="1">
                <a:latin typeface="Calibri" pitchFamily="34" charset="0"/>
              </a:rPr>
              <a:t>RDA - Appendix D</a:t>
            </a:r>
          </a:p>
          <a:p>
            <a:r>
              <a:rPr lang="en-AU" sz="2400" b="1">
                <a:latin typeface="Calibri" pitchFamily="34" charset="0"/>
              </a:rPr>
              <a:t>D: </a:t>
            </a:r>
            <a:r>
              <a:rPr lang="en-AU" sz="2400">
                <a:latin typeface="Calibri" pitchFamily="34" charset="0"/>
              </a:rPr>
              <a:t>Record Syntaxes for descriptive Data</a:t>
            </a:r>
          </a:p>
          <a:p>
            <a:r>
              <a:rPr lang="en-AU" sz="2400" b="1">
                <a:latin typeface="Calibri" pitchFamily="34" charset="0"/>
              </a:rPr>
              <a:t>     D.0 </a:t>
            </a:r>
            <a:r>
              <a:rPr lang="en-AU" sz="2400">
                <a:latin typeface="Calibri" pitchFamily="34" charset="0"/>
              </a:rPr>
              <a:t> Scope</a:t>
            </a:r>
          </a:p>
          <a:p>
            <a:r>
              <a:rPr lang="en-AU" sz="2400" b="1">
                <a:latin typeface="Calibri" pitchFamily="34" charset="0"/>
              </a:rPr>
              <a:t>     D.1 </a:t>
            </a:r>
            <a:r>
              <a:rPr lang="en-AU" sz="2400">
                <a:latin typeface="Calibri" pitchFamily="34" charset="0"/>
              </a:rPr>
              <a:t> ISBD Presentation</a:t>
            </a:r>
          </a:p>
          <a:p>
            <a:r>
              <a:rPr lang="en-AU" sz="2400">
                <a:latin typeface="Calibri" pitchFamily="34" charset="0"/>
              </a:rPr>
              <a:t>    </a:t>
            </a:r>
            <a:r>
              <a:rPr lang="en-AU" sz="2400" b="1">
                <a:latin typeface="Calibri" pitchFamily="34" charset="0"/>
              </a:rPr>
              <a:t> D.2  </a:t>
            </a:r>
            <a:r>
              <a:rPr lang="en-AU" sz="2400">
                <a:latin typeface="Calibri" pitchFamily="34" charset="0"/>
              </a:rPr>
              <a:t>MARC21 Format for Bibliographic Data</a:t>
            </a:r>
          </a:p>
          <a:p>
            <a:r>
              <a:rPr lang="en-AU" sz="2400">
                <a:latin typeface="Calibri" pitchFamily="34" charset="0"/>
              </a:rP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ChangeArrowheads="1"/>
          </p:cNvSpPr>
          <p:nvPr/>
        </p:nvSpPr>
        <p:spPr bwMode="auto">
          <a:xfrm>
            <a:off x="395288" y="2349500"/>
            <a:ext cx="8208962" cy="4216400"/>
          </a:xfrm>
          <a:prstGeom prst="rect">
            <a:avLst/>
          </a:prstGeom>
          <a:noFill/>
          <a:ln w="9525">
            <a:noFill/>
            <a:miter lim="800000"/>
            <a:headEnd/>
            <a:tailEnd/>
          </a:ln>
        </p:spPr>
        <p:txBody>
          <a:bodyPr anchor="ctr">
            <a:spAutoFit/>
          </a:bodyPr>
          <a:lstStyle/>
          <a:p>
            <a:pPr algn="ctr"/>
            <a:r>
              <a:rPr lang="en-AU" sz="3400" b="1" i="1">
                <a:latin typeface="Calibri" pitchFamily="34" charset="0"/>
                <a:ea typeface="SimSun" pitchFamily="2" charset="-122"/>
                <a:cs typeface="Cordia New" pitchFamily="34" charset="-34"/>
              </a:rPr>
              <a:t>Quick Quiz</a:t>
            </a:r>
          </a:p>
          <a:p>
            <a:endParaRPr lang="en-AU" b="1" i="1">
              <a:latin typeface="Calibri" pitchFamily="34" charset="0"/>
              <a:ea typeface="SimSun" pitchFamily="2" charset="-122"/>
              <a:cs typeface="Cordia New" pitchFamily="34" charset="-34"/>
            </a:endParaRPr>
          </a:p>
          <a:p>
            <a:r>
              <a:rPr lang="en-US" sz="2400" b="1">
                <a:solidFill>
                  <a:srgbClr val="7030A0"/>
                </a:solidFill>
                <a:latin typeface="Calibri" pitchFamily="34" charset="0"/>
                <a:ea typeface="SimSun" pitchFamily="2" charset="-122"/>
                <a:cs typeface="Cordia New" pitchFamily="34" charset="-34"/>
              </a:rPr>
              <a:t>Certain ISBD elements have an (M) next to them – what does this stand for?</a:t>
            </a:r>
            <a:r>
              <a:rPr lang="en-US" sz="2400">
                <a:ea typeface="SimSun" pitchFamily="2" charset="-122"/>
                <a:cs typeface="Cordia New" pitchFamily="34" charset="-34"/>
              </a:rPr>
              <a:t> </a:t>
            </a:r>
            <a:endParaRPr lang="en-US" sz="2400" b="1">
              <a:solidFill>
                <a:srgbClr val="7030A0"/>
              </a:solidFill>
              <a:latin typeface="Calibri" pitchFamily="34" charset="0"/>
              <a:ea typeface="SimSun" pitchFamily="2" charset="-122"/>
              <a:cs typeface="Cordia New" pitchFamily="34" charset="-34"/>
            </a:endParaRPr>
          </a:p>
          <a:p>
            <a:endParaRPr lang="en-US" sz="2400" b="1">
              <a:solidFill>
                <a:srgbClr val="7030A0"/>
              </a:solidFill>
              <a:latin typeface="Calibri" pitchFamily="34" charset="0"/>
              <a:ea typeface="SimSun" pitchFamily="2" charset="-122"/>
              <a:cs typeface="Cordia New" pitchFamily="34" charset="-34"/>
            </a:endParaRPr>
          </a:p>
          <a:p>
            <a:pPr eaLnBrk="0" hangingPunct="0"/>
            <a:r>
              <a:rPr lang="en-US" sz="2400" b="1">
                <a:solidFill>
                  <a:srgbClr val="00B050"/>
                </a:solidFill>
                <a:latin typeface="Calibri" pitchFamily="34" charset="0"/>
                <a:ea typeface="SimSun" pitchFamily="2" charset="-122"/>
                <a:cs typeface="Cordia New" pitchFamily="34" charset="-34"/>
              </a:rPr>
              <a:t>Where is the ISBD punctuation for the edition area? D.1.2.3</a:t>
            </a:r>
          </a:p>
          <a:p>
            <a:pPr eaLnBrk="0" hangingPunct="0"/>
            <a:endParaRPr lang="en-US" sz="2400" b="1">
              <a:solidFill>
                <a:srgbClr val="00B050"/>
              </a:solidFill>
              <a:latin typeface="Calibri" pitchFamily="34" charset="0"/>
              <a:ea typeface="SimSun" pitchFamily="2" charset="-122"/>
              <a:cs typeface="Cordia New" pitchFamily="34" charset="-34"/>
            </a:endParaRPr>
          </a:p>
          <a:p>
            <a:pPr eaLnBrk="0" hangingPunct="0"/>
            <a:r>
              <a:rPr lang="en-US" sz="2400" b="1">
                <a:solidFill>
                  <a:srgbClr val="E46C0A"/>
                </a:solidFill>
                <a:latin typeface="Calibri" pitchFamily="34" charset="0"/>
                <a:ea typeface="SimSun" pitchFamily="2" charset="-122"/>
                <a:cs typeface="Cordia New" pitchFamily="34" charset="-34"/>
              </a:rPr>
              <a:t>What does the ISBD music format statement map to in RDA? 2.5.2?</a:t>
            </a:r>
          </a:p>
          <a:p>
            <a:pPr eaLnBrk="0" hangingPunct="0"/>
            <a:endParaRPr lang="en-US" sz="2400">
              <a:solidFill>
                <a:srgbClr val="E46C0A"/>
              </a:solidFill>
              <a:latin typeface="Calibri" pitchFamily="34" charset="0"/>
              <a:ea typeface="SimSun" pitchFamily="2" charset="-122"/>
              <a:cs typeface="Cordia New" pitchFamily="34" charset="-34"/>
            </a:endParaRPr>
          </a:p>
          <a:p>
            <a:pPr eaLnBrk="0" hangingPunct="0"/>
            <a:r>
              <a:rPr lang="en-US" sz="2400" b="1">
                <a:solidFill>
                  <a:srgbClr val="7030A0"/>
                </a:solidFill>
                <a:latin typeface="Calibri" pitchFamily="34" charset="0"/>
                <a:ea typeface="SimSun" pitchFamily="2" charset="-122"/>
                <a:cs typeface="Cordia New" pitchFamily="34" charset="-34"/>
              </a:rPr>
              <a:t>What does the 245 $h map to in RDA? </a:t>
            </a:r>
            <a:endParaRPr lang="en-AU" sz="2400" b="1">
              <a:solidFill>
                <a:srgbClr val="00B050"/>
              </a:solidFill>
              <a:latin typeface="Calibri" pitchFamily="34" charset="0"/>
              <a:ea typeface="SimSun" pitchFamily="2" charset="-122"/>
              <a:cs typeface="Cordia New" pitchFamily="34" charset="-34"/>
            </a:endParaRPr>
          </a:p>
        </p:txBody>
      </p:sp>
      <p:sp>
        <p:nvSpPr>
          <p:cNvPr id="12291" name="TextBox 3"/>
          <p:cNvSpPr txBox="1">
            <a:spLocks noChangeArrowheads="1"/>
          </p:cNvSpPr>
          <p:nvPr/>
        </p:nvSpPr>
        <p:spPr bwMode="auto">
          <a:xfrm>
            <a:off x="611188" y="2708275"/>
            <a:ext cx="2305050" cy="369888"/>
          </a:xfrm>
          <a:prstGeom prst="rect">
            <a:avLst/>
          </a:prstGeom>
          <a:noFill/>
          <a:ln w="9525">
            <a:noFill/>
            <a:miter lim="800000"/>
            <a:headEnd/>
            <a:tailEnd/>
          </a:ln>
        </p:spPr>
        <p:txBody>
          <a:bodyPr>
            <a:spAutoFit/>
          </a:bodyPr>
          <a:lstStyle/>
          <a:p>
            <a:endParaRPr lang="en-US">
              <a:latin typeface="Calibri" pitchFamily="34" charset="0"/>
            </a:endParaRPr>
          </a:p>
        </p:txBody>
      </p:sp>
      <p:sp>
        <p:nvSpPr>
          <p:cNvPr id="5" name="Title 1"/>
          <p:cNvSpPr txBox="1">
            <a:spLocks/>
          </p:cNvSpPr>
          <p:nvPr/>
        </p:nvSpPr>
        <p:spPr>
          <a:xfrm>
            <a:off x="3851275" y="274638"/>
            <a:ext cx="4835525" cy="2001837"/>
          </a:xfrm>
          <a:prstGeom prst="rect">
            <a:avLst/>
          </a:prstGeom>
        </p:spPr>
        <p:txBody>
          <a:bodyPr/>
          <a:lstStyle/>
          <a:p>
            <a:pPr algn="ctr">
              <a:defRPr/>
            </a:pPr>
            <a:r>
              <a:rPr lang="en-AU" sz="4400" dirty="0">
                <a:latin typeface="+mj-lt"/>
                <a:ea typeface="+mj-ea"/>
                <a:cs typeface="+mj-cs"/>
              </a:rPr>
              <a:t>Appendix D</a:t>
            </a:r>
            <a:br>
              <a:rPr lang="en-AU" sz="4400" dirty="0">
                <a:latin typeface="+mj-lt"/>
                <a:ea typeface="+mj-ea"/>
                <a:cs typeface="+mj-cs"/>
              </a:rPr>
            </a:br>
            <a:r>
              <a:rPr lang="en-AU" sz="4400" dirty="0">
                <a:latin typeface="+mj-lt"/>
                <a:ea typeface="+mj-ea"/>
                <a:cs typeface="+mj-cs"/>
              </a:rPr>
              <a:t>Record Syntaxes for descriptive Data</a:t>
            </a:r>
            <a:endParaRPr lang="en-US" sz="4400" dirty="0">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851275" y="274638"/>
            <a:ext cx="4835525" cy="2001837"/>
          </a:xfrm>
          <a:prstGeom prst="rect">
            <a:avLst/>
          </a:prstGeom>
        </p:spPr>
        <p:txBody>
          <a:bodyPr/>
          <a:lstStyle/>
          <a:p>
            <a:pPr algn="ctr">
              <a:defRPr/>
            </a:pPr>
            <a:r>
              <a:rPr lang="en-AU" sz="4400" dirty="0">
                <a:latin typeface="+mj-lt"/>
                <a:ea typeface="+mj-ea"/>
                <a:cs typeface="+mj-cs"/>
              </a:rPr>
              <a:t>Appendix E</a:t>
            </a:r>
            <a:br>
              <a:rPr lang="en-AU" sz="4400" dirty="0">
                <a:latin typeface="+mj-lt"/>
                <a:ea typeface="+mj-ea"/>
                <a:cs typeface="+mj-cs"/>
              </a:rPr>
            </a:br>
            <a:r>
              <a:rPr lang="en-AU" sz="4400" dirty="0">
                <a:latin typeface="+mj-lt"/>
                <a:ea typeface="+mj-ea"/>
                <a:cs typeface="+mj-cs"/>
              </a:rPr>
              <a:t>Record Syntaxes for Access Point Control</a:t>
            </a:r>
            <a:endParaRPr lang="en-US" sz="4400" dirty="0">
              <a:latin typeface="+mj-lt"/>
              <a:ea typeface="+mj-ea"/>
              <a:cs typeface="+mj-cs"/>
            </a:endParaRPr>
          </a:p>
        </p:txBody>
      </p:sp>
      <p:sp>
        <p:nvSpPr>
          <p:cNvPr id="13315" name="TextBox 4"/>
          <p:cNvSpPr txBox="1">
            <a:spLocks noChangeArrowheads="1"/>
          </p:cNvSpPr>
          <p:nvPr/>
        </p:nvSpPr>
        <p:spPr bwMode="auto">
          <a:xfrm>
            <a:off x="1403350" y="3213100"/>
            <a:ext cx="6192838" cy="2308225"/>
          </a:xfrm>
          <a:prstGeom prst="rect">
            <a:avLst/>
          </a:prstGeom>
          <a:noFill/>
          <a:ln w="9525">
            <a:noFill/>
            <a:miter lim="800000"/>
            <a:headEnd/>
            <a:tailEnd/>
          </a:ln>
        </p:spPr>
        <p:txBody>
          <a:bodyPr>
            <a:spAutoFit/>
          </a:bodyPr>
          <a:lstStyle/>
          <a:p>
            <a:r>
              <a:rPr lang="en-AU" sz="2400" b="1">
                <a:latin typeface="Calibri" pitchFamily="34" charset="0"/>
              </a:rPr>
              <a:t>RDA - Appendix E</a:t>
            </a:r>
          </a:p>
          <a:p>
            <a:r>
              <a:rPr lang="en-AU" sz="2400" b="1">
                <a:latin typeface="Calibri" pitchFamily="34" charset="0"/>
              </a:rPr>
              <a:t>E: </a:t>
            </a:r>
            <a:r>
              <a:rPr lang="en-AU" sz="2400">
                <a:latin typeface="Calibri" pitchFamily="34" charset="0"/>
              </a:rPr>
              <a:t>Record Syntaxes for Access Point Control</a:t>
            </a:r>
          </a:p>
          <a:p>
            <a:r>
              <a:rPr lang="en-AU" sz="2400" b="1">
                <a:latin typeface="Calibri" pitchFamily="34" charset="0"/>
              </a:rPr>
              <a:t>     E.0 </a:t>
            </a:r>
            <a:r>
              <a:rPr lang="en-AU" sz="2400">
                <a:latin typeface="Calibri" pitchFamily="34" charset="0"/>
              </a:rPr>
              <a:t> Scope</a:t>
            </a:r>
          </a:p>
          <a:p>
            <a:r>
              <a:rPr lang="en-AU" sz="2400" b="1">
                <a:latin typeface="Calibri" pitchFamily="34" charset="0"/>
              </a:rPr>
              <a:t>     E.1 </a:t>
            </a:r>
            <a:r>
              <a:rPr lang="en-AU" sz="2400">
                <a:latin typeface="Calibri" pitchFamily="34" charset="0"/>
              </a:rPr>
              <a:t> Presentation</a:t>
            </a:r>
          </a:p>
          <a:p>
            <a:r>
              <a:rPr lang="en-AU" sz="2400">
                <a:latin typeface="Calibri" pitchFamily="34" charset="0"/>
              </a:rPr>
              <a:t>    </a:t>
            </a:r>
            <a:r>
              <a:rPr lang="en-AU" sz="2400" b="1">
                <a:latin typeface="Calibri" pitchFamily="34" charset="0"/>
              </a:rPr>
              <a:t> E.2  </a:t>
            </a:r>
            <a:r>
              <a:rPr lang="en-AU" sz="2400">
                <a:latin typeface="Calibri" pitchFamily="34" charset="0"/>
              </a:rPr>
              <a:t>MARC21 Format for Authority Data</a:t>
            </a:r>
          </a:p>
          <a:p>
            <a:r>
              <a:rPr lang="en-AU" sz="2400">
                <a:latin typeface="Calibri" pitchFamily="34" charset="0"/>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395288" y="2565400"/>
            <a:ext cx="8208962" cy="3846513"/>
          </a:xfrm>
          <a:prstGeom prst="rect">
            <a:avLst/>
          </a:prstGeom>
          <a:noFill/>
          <a:ln w="9525">
            <a:noFill/>
            <a:miter lim="800000"/>
            <a:headEnd/>
            <a:tailEnd/>
          </a:ln>
        </p:spPr>
        <p:txBody>
          <a:bodyPr anchor="ctr">
            <a:spAutoFit/>
          </a:bodyPr>
          <a:lstStyle/>
          <a:p>
            <a:pPr algn="ctr"/>
            <a:r>
              <a:rPr lang="en-AU" sz="3400" b="1" i="1">
                <a:latin typeface="Calibri" pitchFamily="34" charset="0"/>
                <a:ea typeface="SimSun" pitchFamily="2" charset="-122"/>
                <a:cs typeface="Cordia New" pitchFamily="34" charset="-34"/>
              </a:rPr>
              <a:t>Quick Quiz</a:t>
            </a:r>
          </a:p>
          <a:p>
            <a:endParaRPr lang="en-AU" b="1" i="1">
              <a:latin typeface="Calibri" pitchFamily="34" charset="0"/>
              <a:ea typeface="SimSun" pitchFamily="2" charset="-122"/>
              <a:cs typeface="Cordia New" pitchFamily="34" charset="-34"/>
            </a:endParaRPr>
          </a:p>
          <a:p>
            <a:r>
              <a:rPr lang="en-US" sz="2400" b="1">
                <a:solidFill>
                  <a:srgbClr val="7030A0"/>
                </a:solidFill>
                <a:latin typeface="Calibri" pitchFamily="34" charset="0"/>
                <a:ea typeface="SimSun" pitchFamily="2" charset="-122"/>
                <a:cs typeface="Cordia New" pitchFamily="34" charset="-34"/>
              </a:rPr>
              <a:t>What is the AACR2 element Uniform title mapped to in RDA?</a:t>
            </a:r>
          </a:p>
          <a:p>
            <a:r>
              <a:rPr lang="en-US" sz="2400" b="1">
                <a:solidFill>
                  <a:srgbClr val="7030A0"/>
                </a:solidFill>
                <a:latin typeface="Calibri" pitchFamily="34" charset="0"/>
                <a:ea typeface="SimSun" pitchFamily="2" charset="-122"/>
                <a:cs typeface="Cordia New" pitchFamily="34" charset="-34"/>
              </a:rPr>
              <a:t> </a:t>
            </a:r>
          </a:p>
          <a:p>
            <a:pPr eaLnBrk="0" hangingPunct="0"/>
            <a:r>
              <a:rPr lang="en-US" sz="2400" b="1">
                <a:solidFill>
                  <a:srgbClr val="00B050"/>
                </a:solidFill>
                <a:latin typeface="Calibri" pitchFamily="34" charset="0"/>
                <a:ea typeface="SimSun" pitchFamily="2" charset="-122"/>
                <a:cs typeface="Cordia New" pitchFamily="34" charset="-34"/>
              </a:rPr>
              <a:t>Where can you find instructions for punctuation of access </a:t>
            </a:r>
          </a:p>
          <a:p>
            <a:pPr eaLnBrk="0" hangingPunct="0"/>
            <a:r>
              <a:rPr lang="en-US" sz="2400" b="1">
                <a:solidFill>
                  <a:srgbClr val="00B050"/>
                </a:solidFill>
                <a:latin typeface="Calibri" pitchFamily="34" charset="0"/>
                <a:ea typeface="SimSun" pitchFamily="2" charset="-122"/>
                <a:cs typeface="Cordia New" pitchFamily="34" charset="-34"/>
              </a:rPr>
              <a:t>points? </a:t>
            </a:r>
          </a:p>
          <a:p>
            <a:pPr eaLnBrk="0" hangingPunct="0"/>
            <a:endParaRPr lang="en-US" sz="2400" b="1">
              <a:solidFill>
                <a:srgbClr val="00B050"/>
              </a:solidFill>
              <a:latin typeface="Calibri" pitchFamily="34" charset="0"/>
              <a:ea typeface="SimSun" pitchFamily="2" charset="-122"/>
              <a:cs typeface="Cordia New" pitchFamily="34" charset="-34"/>
            </a:endParaRPr>
          </a:p>
          <a:p>
            <a:pPr eaLnBrk="0" hangingPunct="0"/>
            <a:r>
              <a:rPr lang="en-US" sz="2400" b="1">
                <a:solidFill>
                  <a:srgbClr val="E46C0A"/>
                </a:solidFill>
                <a:latin typeface="Calibri" pitchFamily="34" charset="0"/>
                <a:ea typeface="SimSun" pitchFamily="2" charset="-122"/>
                <a:cs typeface="Cordia New" pitchFamily="34" charset="-34"/>
              </a:rPr>
              <a:t>What is the personal name heading (100 $a) mapped to in RDA? </a:t>
            </a:r>
          </a:p>
          <a:p>
            <a:pPr eaLnBrk="0" hangingPunct="0"/>
            <a:endParaRPr lang="en-US" sz="2400" b="1">
              <a:solidFill>
                <a:srgbClr val="E46C0A"/>
              </a:solidFill>
              <a:latin typeface="Calibri" pitchFamily="34" charset="0"/>
              <a:ea typeface="SimSun" pitchFamily="2" charset="-122"/>
              <a:cs typeface="Cordia New" pitchFamily="34" charset="-34"/>
            </a:endParaRPr>
          </a:p>
        </p:txBody>
      </p:sp>
      <p:sp>
        <p:nvSpPr>
          <p:cNvPr id="14339" name="TextBox 3"/>
          <p:cNvSpPr txBox="1">
            <a:spLocks noChangeArrowheads="1"/>
          </p:cNvSpPr>
          <p:nvPr/>
        </p:nvSpPr>
        <p:spPr bwMode="auto">
          <a:xfrm>
            <a:off x="611188" y="2708275"/>
            <a:ext cx="2305050" cy="369888"/>
          </a:xfrm>
          <a:prstGeom prst="rect">
            <a:avLst/>
          </a:prstGeom>
          <a:noFill/>
          <a:ln w="9525">
            <a:noFill/>
            <a:miter lim="800000"/>
            <a:headEnd/>
            <a:tailEnd/>
          </a:ln>
        </p:spPr>
        <p:txBody>
          <a:bodyPr>
            <a:spAutoFit/>
          </a:bodyPr>
          <a:lstStyle/>
          <a:p>
            <a:endParaRPr lang="en-US">
              <a:latin typeface="Calibri" pitchFamily="34" charset="0"/>
            </a:endParaRPr>
          </a:p>
        </p:txBody>
      </p:sp>
      <p:sp>
        <p:nvSpPr>
          <p:cNvPr id="5" name="Title 1"/>
          <p:cNvSpPr txBox="1">
            <a:spLocks/>
          </p:cNvSpPr>
          <p:nvPr/>
        </p:nvSpPr>
        <p:spPr>
          <a:xfrm>
            <a:off x="3851275" y="274638"/>
            <a:ext cx="4835525" cy="2001837"/>
          </a:xfrm>
          <a:prstGeom prst="rect">
            <a:avLst/>
          </a:prstGeom>
        </p:spPr>
        <p:txBody>
          <a:bodyPr/>
          <a:lstStyle/>
          <a:p>
            <a:pPr algn="ctr">
              <a:defRPr/>
            </a:pPr>
            <a:r>
              <a:rPr lang="en-AU" sz="4400" dirty="0">
                <a:latin typeface="+mj-lt"/>
                <a:ea typeface="+mj-ea"/>
                <a:cs typeface="+mj-cs"/>
              </a:rPr>
              <a:t>Appendix E</a:t>
            </a:r>
            <a:br>
              <a:rPr lang="en-AU" sz="4400" dirty="0">
                <a:latin typeface="+mj-lt"/>
                <a:ea typeface="+mj-ea"/>
                <a:cs typeface="+mj-cs"/>
              </a:rPr>
            </a:br>
            <a:r>
              <a:rPr lang="en-AU" sz="4400" dirty="0">
                <a:latin typeface="+mj-lt"/>
                <a:ea typeface="+mj-ea"/>
                <a:cs typeface="+mj-cs"/>
              </a:rPr>
              <a:t>Record Syntaxes for Access Point Control</a:t>
            </a:r>
            <a:endParaRPr lang="en-US" sz="4400" dirty="0">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635375" y="274638"/>
            <a:ext cx="5508625" cy="2217737"/>
          </a:xfrm>
          <a:prstGeom prst="rect">
            <a:avLst/>
          </a:prstGeom>
        </p:spPr>
        <p:txBody>
          <a:bodyPr/>
          <a:lstStyle/>
          <a:p>
            <a:pPr algn="ctr">
              <a:defRPr/>
            </a:pPr>
            <a:r>
              <a:rPr lang="en-AU" sz="4400" dirty="0">
                <a:latin typeface="+mj-lt"/>
                <a:ea typeface="+mj-ea"/>
                <a:cs typeface="+mj-cs"/>
              </a:rPr>
              <a:t>Appendix F</a:t>
            </a:r>
            <a:br>
              <a:rPr lang="en-AU" sz="4400" dirty="0">
                <a:latin typeface="+mj-lt"/>
                <a:ea typeface="+mj-ea"/>
                <a:cs typeface="+mj-cs"/>
              </a:rPr>
            </a:br>
            <a:r>
              <a:rPr lang="en-AU" sz="4400" dirty="0">
                <a:latin typeface="+mj-lt"/>
                <a:ea typeface="+mj-ea"/>
                <a:cs typeface="+mj-cs"/>
              </a:rPr>
              <a:t>Additional Instructions on Names of Persons</a:t>
            </a:r>
            <a:endParaRPr lang="en-US" sz="4400" dirty="0">
              <a:latin typeface="+mj-lt"/>
              <a:ea typeface="+mj-ea"/>
              <a:cs typeface="+mj-cs"/>
            </a:endParaRPr>
          </a:p>
        </p:txBody>
      </p:sp>
      <p:sp>
        <p:nvSpPr>
          <p:cNvPr id="15363" name="TextBox 4"/>
          <p:cNvSpPr txBox="1">
            <a:spLocks noChangeArrowheads="1"/>
          </p:cNvSpPr>
          <p:nvPr/>
        </p:nvSpPr>
        <p:spPr bwMode="auto">
          <a:xfrm>
            <a:off x="684213" y="2133600"/>
            <a:ext cx="7920037" cy="4400550"/>
          </a:xfrm>
          <a:prstGeom prst="rect">
            <a:avLst/>
          </a:prstGeom>
          <a:noFill/>
          <a:ln w="9525">
            <a:noFill/>
            <a:miter lim="800000"/>
            <a:headEnd/>
            <a:tailEnd/>
          </a:ln>
        </p:spPr>
        <p:txBody>
          <a:bodyPr>
            <a:spAutoFit/>
          </a:bodyPr>
          <a:lstStyle/>
          <a:p>
            <a:r>
              <a:rPr lang="en-AU" sz="2000" b="1">
                <a:latin typeface="Calibri" pitchFamily="34" charset="0"/>
              </a:rPr>
              <a:t>RDA - Appendix F</a:t>
            </a:r>
          </a:p>
          <a:p>
            <a:r>
              <a:rPr lang="en-AU" sz="2000" b="1">
                <a:latin typeface="Calibri" pitchFamily="34" charset="0"/>
              </a:rPr>
              <a:t>F: </a:t>
            </a:r>
            <a:r>
              <a:rPr lang="en-AU" sz="2000">
                <a:latin typeface="Calibri" pitchFamily="34" charset="0"/>
              </a:rPr>
              <a:t>Additional Instructions on Names of Persons</a:t>
            </a:r>
          </a:p>
          <a:p>
            <a:r>
              <a:rPr lang="en-AU" sz="2000" b="1">
                <a:latin typeface="Calibri" pitchFamily="34" charset="0"/>
              </a:rPr>
              <a:t>     F.0 </a:t>
            </a:r>
            <a:r>
              <a:rPr lang="en-AU" sz="2000">
                <a:latin typeface="Calibri" pitchFamily="34" charset="0"/>
              </a:rPr>
              <a:t> Scope</a:t>
            </a:r>
          </a:p>
          <a:p>
            <a:r>
              <a:rPr lang="en-AU" sz="2000" b="1">
                <a:latin typeface="Calibri" pitchFamily="34" charset="0"/>
              </a:rPr>
              <a:t>     F.1 </a:t>
            </a:r>
            <a:r>
              <a:rPr lang="en-AU" sz="2000">
                <a:latin typeface="Calibri" pitchFamily="34" charset="0"/>
              </a:rPr>
              <a:t> Names in the Arabic Alphabet</a:t>
            </a:r>
          </a:p>
          <a:p>
            <a:r>
              <a:rPr lang="en-AU" sz="2000">
                <a:latin typeface="Calibri" pitchFamily="34" charset="0"/>
              </a:rPr>
              <a:t>    </a:t>
            </a:r>
            <a:r>
              <a:rPr lang="en-AU" sz="2000" b="1">
                <a:latin typeface="Calibri" pitchFamily="34" charset="0"/>
              </a:rPr>
              <a:t> F.2  </a:t>
            </a:r>
            <a:r>
              <a:rPr lang="en-AU" sz="2000">
                <a:latin typeface="Calibri" pitchFamily="34" charset="0"/>
              </a:rPr>
              <a:t>Burmese and Karen Names</a:t>
            </a:r>
          </a:p>
          <a:p>
            <a:r>
              <a:rPr lang="en-AU" sz="2000">
                <a:latin typeface="Calibri" pitchFamily="34" charset="0"/>
              </a:rPr>
              <a:t>     </a:t>
            </a:r>
            <a:r>
              <a:rPr lang="en-AU" sz="2000" b="1">
                <a:latin typeface="Calibri" pitchFamily="34" charset="0"/>
              </a:rPr>
              <a:t>F.3  </a:t>
            </a:r>
            <a:r>
              <a:rPr lang="en-AU" sz="2000">
                <a:latin typeface="Calibri" pitchFamily="34" charset="0"/>
              </a:rPr>
              <a:t>Chinese Names Containing a Non-Chinese Given Name</a:t>
            </a:r>
          </a:p>
          <a:p>
            <a:r>
              <a:rPr lang="en-AU" sz="2000">
                <a:latin typeface="Calibri" pitchFamily="34" charset="0"/>
              </a:rPr>
              <a:t>     </a:t>
            </a:r>
            <a:r>
              <a:rPr lang="en-AU" sz="2000" b="1">
                <a:latin typeface="Calibri" pitchFamily="34" charset="0"/>
              </a:rPr>
              <a:t>F.4</a:t>
            </a:r>
            <a:r>
              <a:rPr lang="en-AU" sz="2000">
                <a:latin typeface="Calibri" pitchFamily="34" charset="0"/>
              </a:rPr>
              <a:t>  Icelandic Names</a:t>
            </a:r>
          </a:p>
          <a:p>
            <a:r>
              <a:rPr lang="en-AU" sz="2000">
                <a:latin typeface="Calibri" pitchFamily="34" charset="0"/>
              </a:rPr>
              <a:t>     </a:t>
            </a:r>
            <a:r>
              <a:rPr lang="en-AU" sz="2000" b="1">
                <a:latin typeface="Calibri" pitchFamily="34" charset="0"/>
              </a:rPr>
              <a:t>F.5</a:t>
            </a:r>
            <a:r>
              <a:rPr lang="en-AU" sz="2000">
                <a:latin typeface="Calibri" pitchFamily="34" charset="0"/>
              </a:rPr>
              <a:t>  Indic Names</a:t>
            </a:r>
          </a:p>
          <a:p>
            <a:r>
              <a:rPr lang="en-AU" sz="2000">
                <a:latin typeface="Calibri" pitchFamily="34" charset="0"/>
              </a:rPr>
              <a:t>     </a:t>
            </a:r>
            <a:r>
              <a:rPr lang="en-AU" sz="2000" b="1">
                <a:latin typeface="Calibri" pitchFamily="34" charset="0"/>
              </a:rPr>
              <a:t>F.6</a:t>
            </a:r>
            <a:r>
              <a:rPr lang="en-AU" sz="2000">
                <a:latin typeface="Calibri" pitchFamily="34" charset="0"/>
              </a:rPr>
              <a:t>  Indonesian Names</a:t>
            </a:r>
          </a:p>
          <a:p>
            <a:r>
              <a:rPr lang="en-AU" sz="2000">
                <a:latin typeface="Calibri" pitchFamily="34" charset="0"/>
              </a:rPr>
              <a:t>     </a:t>
            </a:r>
            <a:r>
              <a:rPr lang="en-AU" sz="2000" b="1">
                <a:latin typeface="Calibri" pitchFamily="34" charset="0"/>
              </a:rPr>
              <a:t>F.7  </a:t>
            </a:r>
            <a:r>
              <a:rPr lang="en-AU" sz="2000">
                <a:latin typeface="Calibri" pitchFamily="34" charset="0"/>
              </a:rPr>
              <a:t>Malay Names</a:t>
            </a:r>
          </a:p>
          <a:p>
            <a:r>
              <a:rPr lang="en-AU" sz="2000">
                <a:latin typeface="Calibri" pitchFamily="34" charset="0"/>
              </a:rPr>
              <a:t>     </a:t>
            </a:r>
            <a:r>
              <a:rPr lang="en-AU" sz="2000" b="1">
                <a:latin typeface="Calibri" pitchFamily="34" charset="0"/>
              </a:rPr>
              <a:t>F.8</a:t>
            </a:r>
            <a:r>
              <a:rPr lang="en-AU" sz="2000">
                <a:latin typeface="Calibri" pitchFamily="34" charset="0"/>
              </a:rPr>
              <a:t>  Roman Names</a:t>
            </a:r>
          </a:p>
          <a:p>
            <a:r>
              <a:rPr lang="en-AU" sz="2000">
                <a:latin typeface="Calibri" pitchFamily="34" charset="0"/>
              </a:rPr>
              <a:t>     </a:t>
            </a:r>
            <a:r>
              <a:rPr lang="en-AU" sz="2000" b="1">
                <a:latin typeface="Calibri" pitchFamily="34" charset="0"/>
              </a:rPr>
              <a:t>F.9  </a:t>
            </a:r>
            <a:r>
              <a:rPr lang="en-AU" sz="2000">
                <a:latin typeface="Calibri" pitchFamily="34" charset="0"/>
              </a:rPr>
              <a:t>Romanian Names Containing a Patronymic</a:t>
            </a:r>
          </a:p>
          <a:p>
            <a:r>
              <a:rPr lang="en-AU" sz="2000">
                <a:latin typeface="Calibri" pitchFamily="34" charset="0"/>
              </a:rPr>
              <a:t>     </a:t>
            </a:r>
            <a:r>
              <a:rPr lang="en-AU" sz="2000" b="1">
                <a:latin typeface="Calibri" pitchFamily="34" charset="0"/>
              </a:rPr>
              <a:t>F.10</a:t>
            </a:r>
            <a:r>
              <a:rPr lang="en-AU" sz="2000">
                <a:latin typeface="Calibri" pitchFamily="34" charset="0"/>
              </a:rPr>
              <a:t> Thai Names</a:t>
            </a:r>
          </a:p>
          <a:p>
            <a:r>
              <a:rPr lang="en-AU" sz="2000">
                <a:latin typeface="Calibri" pitchFamily="34" charset="0"/>
              </a:rPr>
              <a:t>     </a:t>
            </a:r>
            <a:r>
              <a:rPr lang="en-AU" sz="2000" b="1">
                <a:latin typeface="Calibri" pitchFamily="34" charset="0"/>
              </a:rPr>
              <a:t>F.11 </a:t>
            </a:r>
            <a:r>
              <a:rPr lang="en-AU" sz="2000">
                <a:latin typeface="Calibri" pitchFamily="34" charset="0"/>
              </a:rPr>
              <a:t>Recording surnames That Include an Article and/or Preposition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995738" y="549275"/>
            <a:ext cx="4897437" cy="993775"/>
          </a:xfrm>
          <a:prstGeom prst="rect">
            <a:avLst/>
          </a:prstGeom>
        </p:spPr>
        <p:txBody>
          <a:bodyPr/>
          <a:lstStyle/>
          <a:p>
            <a:pPr algn="ctr">
              <a:defRPr/>
            </a:pPr>
            <a:r>
              <a:rPr lang="en-AU" sz="4400" dirty="0">
                <a:latin typeface="+mj-lt"/>
                <a:ea typeface="+mj-ea"/>
                <a:cs typeface="+mj-cs"/>
              </a:rPr>
              <a:t>Appendix G - L</a:t>
            </a:r>
            <a:endParaRPr lang="en-US" sz="4400" dirty="0">
              <a:latin typeface="+mj-lt"/>
              <a:ea typeface="+mj-ea"/>
              <a:cs typeface="+mj-cs"/>
            </a:endParaRPr>
          </a:p>
        </p:txBody>
      </p:sp>
      <p:sp>
        <p:nvSpPr>
          <p:cNvPr id="16387" name="TextBox 4"/>
          <p:cNvSpPr txBox="1">
            <a:spLocks noChangeArrowheads="1"/>
          </p:cNvSpPr>
          <p:nvPr/>
        </p:nvSpPr>
        <p:spPr bwMode="auto">
          <a:xfrm>
            <a:off x="250825" y="1557338"/>
            <a:ext cx="4392613" cy="1938337"/>
          </a:xfrm>
          <a:prstGeom prst="rect">
            <a:avLst/>
          </a:prstGeom>
          <a:noFill/>
          <a:ln w="9525">
            <a:noFill/>
            <a:miter lim="800000"/>
            <a:headEnd/>
            <a:tailEnd/>
          </a:ln>
        </p:spPr>
        <p:txBody>
          <a:bodyPr>
            <a:spAutoFit/>
          </a:bodyPr>
          <a:lstStyle/>
          <a:p>
            <a:r>
              <a:rPr lang="en-AU" sz="2000" b="1">
                <a:latin typeface="Calibri" pitchFamily="34" charset="0"/>
              </a:rPr>
              <a:t>RDA – Appendix G</a:t>
            </a:r>
          </a:p>
          <a:p>
            <a:r>
              <a:rPr lang="en-AU" sz="2000" b="1">
                <a:latin typeface="Calibri" pitchFamily="34" charset="0"/>
              </a:rPr>
              <a:t>G: </a:t>
            </a:r>
            <a:r>
              <a:rPr lang="en-AU" sz="2000">
                <a:latin typeface="Calibri" pitchFamily="34" charset="0"/>
              </a:rPr>
              <a:t>Titles of Nobility, Terms of Rank, Etc.</a:t>
            </a:r>
          </a:p>
          <a:p>
            <a:r>
              <a:rPr lang="en-AU" sz="2000" b="1">
                <a:latin typeface="Calibri" pitchFamily="34" charset="0"/>
              </a:rPr>
              <a:t>    </a:t>
            </a:r>
            <a:r>
              <a:rPr lang="en-AU" sz="2000">
                <a:latin typeface="Calibri" pitchFamily="34" charset="0"/>
              </a:rPr>
              <a:t> France</a:t>
            </a:r>
          </a:p>
          <a:p>
            <a:r>
              <a:rPr lang="en-AU" sz="2000">
                <a:latin typeface="Calibri" pitchFamily="34" charset="0"/>
              </a:rPr>
              <a:t>     Iban</a:t>
            </a:r>
          </a:p>
          <a:p>
            <a:r>
              <a:rPr lang="en-AU" sz="2000">
                <a:latin typeface="Calibri" pitchFamily="34" charset="0"/>
              </a:rPr>
              <a:t>     Indonesia</a:t>
            </a:r>
          </a:p>
          <a:p>
            <a:r>
              <a:rPr lang="en-AU" sz="2000">
                <a:latin typeface="Calibri" pitchFamily="34" charset="0"/>
              </a:rPr>
              <a:t>     United Kingdon</a:t>
            </a:r>
          </a:p>
        </p:txBody>
      </p:sp>
      <p:sp>
        <p:nvSpPr>
          <p:cNvPr id="4" name="TextBox 3"/>
          <p:cNvSpPr txBox="1"/>
          <p:nvPr/>
        </p:nvSpPr>
        <p:spPr>
          <a:xfrm>
            <a:off x="323850" y="3789363"/>
            <a:ext cx="4248150" cy="1262062"/>
          </a:xfrm>
          <a:prstGeom prst="rect">
            <a:avLst/>
          </a:prstGeom>
          <a:noFill/>
        </p:spPr>
        <p:txBody>
          <a:bodyPr>
            <a:spAutoFit/>
          </a:bodyPr>
          <a:lstStyle/>
          <a:p>
            <a:pPr>
              <a:defRPr/>
            </a:pPr>
            <a:r>
              <a:rPr lang="en-AU" sz="2000" b="1" dirty="0">
                <a:latin typeface="+mn-lt"/>
              </a:rPr>
              <a:t>RDA – Appendix H</a:t>
            </a:r>
          </a:p>
          <a:p>
            <a:pPr>
              <a:defRPr/>
            </a:pPr>
            <a:r>
              <a:rPr lang="en-AU" b="1" dirty="0">
                <a:latin typeface="+mn-lt"/>
              </a:rPr>
              <a:t>H:</a:t>
            </a:r>
            <a:r>
              <a:rPr lang="en-AU" dirty="0">
                <a:latin typeface="+mn-lt"/>
              </a:rPr>
              <a:t> Dates in the Christian </a:t>
            </a:r>
            <a:r>
              <a:rPr lang="en-AU" sz="2000" dirty="0">
                <a:latin typeface="Calibri" pitchFamily="34" charset="0"/>
              </a:rPr>
              <a:t>Calendar</a:t>
            </a:r>
          </a:p>
          <a:p>
            <a:pPr>
              <a:defRPr/>
            </a:pPr>
            <a:r>
              <a:rPr lang="en-AU" dirty="0">
                <a:latin typeface="+mn-lt"/>
              </a:rPr>
              <a:t>     </a:t>
            </a:r>
            <a:r>
              <a:rPr lang="en-AU" b="1" dirty="0">
                <a:latin typeface="+mn-lt"/>
              </a:rPr>
              <a:t>H.0</a:t>
            </a:r>
            <a:r>
              <a:rPr lang="en-AU" dirty="0">
                <a:latin typeface="+mn-lt"/>
              </a:rPr>
              <a:t>  Scope</a:t>
            </a:r>
          </a:p>
          <a:p>
            <a:pPr>
              <a:defRPr/>
            </a:pPr>
            <a:r>
              <a:rPr lang="en-AU" dirty="0">
                <a:latin typeface="+mn-lt"/>
              </a:rPr>
              <a:t>     </a:t>
            </a:r>
            <a:r>
              <a:rPr lang="en-AU" b="1" dirty="0">
                <a:latin typeface="+mn-lt"/>
              </a:rPr>
              <a:t>H.I</a:t>
            </a:r>
            <a:r>
              <a:rPr lang="en-AU" dirty="0">
                <a:latin typeface="+mn-lt"/>
              </a:rPr>
              <a:t>   B.C. And A.D. Dates  </a:t>
            </a:r>
            <a:endParaRPr lang="en-US" dirty="0">
              <a:latin typeface="+mn-lt"/>
            </a:endParaRPr>
          </a:p>
        </p:txBody>
      </p:sp>
      <p:sp>
        <p:nvSpPr>
          <p:cNvPr id="5" name="TextBox 4"/>
          <p:cNvSpPr txBox="1"/>
          <p:nvPr/>
        </p:nvSpPr>
        <p:spPr>
          <a:xfrm>
            <a:off x="4716463" y="1916113"/>
            <a:ext cx="3959225" cy="4064000"/>
          </a:xfrm>
          <a:prstGeom prst="rect">
            <a:avLst/>
          </a:prstGeom>
          <a:noFill/>
        </p:spPr>
        <p:txBody>
          <a:bodyPr>
            <a:spAutoFit/>
          </a:bodyPr>
          <a:lstStyle/>
          <a:p>
            <a:pPr>
              <a:defRPr/>
            </a:pPr>
            <a:r>
              <a:rPr lang="en-AU" sz="2000" b="1" dirty="0">
                <a:latin typeface="+mn-lt"/>
              </a:rPr>
              <a:t>Appendix J</a:t>
            </a:r>
          </a:p>
          <a:p>
            <a:pPr>
              <a:defRPr/>
            </a:pPr>
            <a:r>
              <a:rPr lang="en-AU" b="1" dirty="0">
                <a:latin typeface="+mn-lt"/>
              </a:rPr>
              <a:t>J: Relationship Designators: </a:t>
            </a:r>
            <a:r>
              <a:rPr lang="en-AU" dirty="0">
                <a:latin typeface="+mn-lt"/>
              </a:rPr>
              <a:t>Relationships between Works, Expressions, Manifestations and Items</a:t>
            </a:r>
          </a:p>
          <a:p>
            <a:pPr>
              <a:defRPr/>
            </a:pPr>
            <a:endParaRPr lang="en-AU" dirty="0">
              <a:latin typeface="+mn-lt"/>
            </a:endParaRPr>
          </a:p>
          <a:p>
            <a:pPr>
              <a:defRPr/>
            </a:pPr>
            <a:r>
              <a:rPr lang="en-AU" sz="2000" b="1" dirty="0">
                <a:latin typeface="+mn-lt"/>
              </a:rPr>
              <a:t>Appendix K</a:t>
            </a:r>
          </a:p>
          <a:p>
            <a:pPr>
              <a:defRPr/>
            </a:pPr>
            <a:r>
              <a:rPr lang="en-AU" b="1" dirty="0">
                <a:latin typeface="+mn-lt"/>
              </a:rPr>
              <a:t>K: Relationship Designators: </a:t>
            </a:r>
            <a:r>
              <a:rPr lang="en-AU" dirty="0">
                <a:latin typeface="+mn-lt"/>
              </a:rPr>
              <a:t>Relationships between Persons, Families, and Corporate Bodies</a:t>
            </a:r>
          </a:p>
          <a:p>
            <a:pPr>
              <a:defRPr/>
            </a:pPr>
            <a:endParaRPr lang="en-AU" dirty="0">
              <a:latin typeface="+mn-lt"/>
            </a:endParaRPr>
          </a:p>
          <a:p>
            <a:pPr>
              <a:defRPr/>
            </a:pPr>
            <a:r>
              <a:rPr lang="en-AU" sz="2000" b="1" dirty="0">
                <a:latin typeface="+mn-lt"/>
              </a:rPr>
              <a:t>Appendix L</a:t>
            </a:r>
          </a:p>
          <a:p>
            <a:pPr>
              <a:defRPr/>
            </a:pPr>
            <a:r>
              <a:rPr lang="en-AU" b="1" dirty="0">
                <a:latin typeface="+mn-lt"/>
              </a:rPr>
              <a:t>L: Relationship Designators: </a:t>
            </a:r>
            <a:r>
              <a:rPr lang="en-AU" dirty="0">
                <a:latin typeface="+mn-lt"/>
              </a:rPr>
              <a:t>Relationships Between concepts, Objects, Events, and Places</a:t>
            </a:r>
            <a:endParaRPr lang="en-US" dirty="0">
              <a:latin typeface="+mn-lt"/>
            </a:endParaRPr>
          </a:p>
        </p:txBody>
      </p:sp>
      <p:sp>
        <p:nvSpPr>
          <p:cNvPr id="6" name="TextBox 5"/>
          <p:cNvSpPr txBox="1"/>
          <p:nvPr/>
        </p:nvSpPr>
        <p:spPr>
          <a:xfrm>
            <a:off x="323850" y="5157788"/>
            <a:ext cx="3743325" cy="1784350"/>
          </a:xfrm>
          <a:prstGeom prst="rect">
            <a:avLst/>
          </a:prstGeom>
          <a:noFill/>
        </p:spPr>
        <p:txBody>
          <a:bodyPr>
            <a:spAutoFit/>
          </a:bodyPr>
          <a:lstStyle/>
          <a:p>
            <a:pPr>
              <a:defRPr/>
            </a:pPr>
            <a:r>
              <a:rPr lang="en-AU" sz="2000" b="1" dirty="0">
                <a:latin typeface="+mn-lt"/>
              </a:rPr>
              <a:t>Appendix I</a:t>
            </a:r>
          </a:p>
          <a:p>
            <a:pPr>
              <a:defRPr/>
            </a:pPr>
            <a:r>
              <a:rPr lang="en-AU" b="1" dirty="0">
                <a:latin typeface="+mj-lt"/>
              </a:rPr>
              <a:t>I: Relationship Designators: </a:t>
            </a:r>
            <a:r>
              <a:rPr lang="en-AU" dirty="0">
                <a:latin typeface="+mj-lt"/>
              </a:rPr>
              <a:t>Relationships between a Resource and Persons, Families, and Corporate Bodies associated with the Resource</a:t>
            </a:r>
          </a:p>
          <a:p>
            <a:pPr>
              <a:defRPr/>
            </a:pPr>
            <a:endParaRPr lang="en-US" b="1" dirty="0">
              <a:latin typeface="+mn-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3" cstate="print"/>
          <a:srcRect/>
          <a:stretch>
            <a:fillRect/>
          </a:stretch>
        </p:blipFill>
        <p:spPr bwMode="auto">
          <a:xfrm>
            <a:off x="1763713" y="1557338"/>
            <a:ext cx="6048375" cy="3833812"/>
          </a:xfrm>
          <a:prstGeom prst="rect">
            <a:avLst/>
          </a:prstGeom>
          <a:noFill/>
          <a:ln w="9525">
            <a:noFill/>
            <a:miter lim="800000"/>
            <a:headEnd/>
            <a:tailEnd/>
          </a:ln>
        </p:spPr>
      </p:pic>
      <p:sp>
        <p:nvSpPr>
          <p:cNvPr id="17411" name="Title 3"/>
          <p:cNvSpPr>
            <a:spLocks noGrp="1"/>
          </p:cNvSpPr>
          <p:nvPr>
            <p:ph type="ctrTitle"/>
          </p:nvPr>
        </p:nvSpPr>
        <p:spPr>
          <a:xfrm>
            <a:off x="1692275" y="2130425"/>
            <a:ext cx="4751388" cy="1470025"/>
          </a:xfrm>
        </p:spPr>
        <p:txBody>
          <a:bodyPr/>
          <a:lstStyle/>
          <a:p>
            <a:pPr eaLnBrk="1" hangingPunct="1"/>
            <a:r>
              <a:rPr lang="en-AU" sz="5400" b="1" smtClean="0"/>
              <a:t>Questions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AU" smtClean="0"/>
              <a:t>Module 12: Appendices</a:t>
            </a:r>
            <a:endParaRPr lang="en-US" smtClean="0"/>
          </a:p>
        </p:txBody>
      </p:sp>
      <p:sp>
        <p:nvSpPr>
          <p:cNvPr id="3" name="Subtitle 2"/>
          <p:cNvSpPr>
            <a:spLocks noGrp="1"/>
          </p:cNvSpPr>
          <p:nvPr>
            <p:ph type="subTitle" idx="1"/>
          </p:nvPr>
        </p:nvSpPr>
        <p:spPr/>
        <p:txBody>
          <a:bodyPr/>
          <a:lstStyle/>
          <a:p>
            <a:pPr eaLnBrk="1" hangingPunct="1">
              <a:defRPr/>
            </a:pP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AU" smtClean="0"/>
              <a:t>Learning Outcomes</a:t>
            </a:r>
            <a:endParaRPr lang="en-US" smtClean="0"/>
          </a:p>
        </p:txBody>
      </p:sp>
      <p:sp>
        <p:nvSpPr>
          <p:cNvPr id="3075" name="Content Placeholder 2"/>
          <p:cNvSpPr>
            <a:spLocks noGrp="1"/>
          </p:cNvSpPr>
          <p:nvPr>
            <p:ph idx="1"/>
          </p:nvPr>
        </p:nvSpPr>
        <p:spPr/>
        <p:txBody>
          <a:bodyPr/>
          <a:lstStyle/>
          <a:p>
            <a:endParaRPr lang="en-AU" b="1" smtClean="0"/>
          </a:p>
          <a:p>
            <a:endParaRPr lang="en-AU" b="1" smtClean="0"/>
          </a:p>
          <a:p>
            <a:endParaRPr lang="en-AU" b="1" smtClean="0"/>
          </a:p>
          <a:p>
            <a:r>
              <a:rPr lang="en-AU" sz="3000" b="1" smtClean="0"/>
              <a:t>Overview of scope and purpose of appendices</a:t>
            </a:r>
            <a:endParaRPr lang="en-US" sz="3000" b="1"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ChangeArrowheads="1"/>
          </p:cNvSpPr>
          <p:nvPr/>
        </p:nvSpPr>
        <p:spPr bwMode="auto">
          <a:xfrm>
            <a:off x="714348" y="1500174"/>
            <a:ext cx="7459687" cy="4801314"/>
          </a:xfrm>
          <a:prstGeom prst="rect">
            <a:avLst/>
          </a:prstGeom>
          <a:noFill/>
          <a:ln w="9525">
            <a:noFill/>
            <a:miter lim="800000"/>
            <a:headEnd/>
            <a:tailEnd/>
          </a:ln>
        </p:spPr>
        <p:txBody>
          <a:bodyPr wrap="square">
            <a:spAutoFit/>
          </a:bodyPr>
          <a:lstStyle/>
          <a:p>
            <a:r>
              <a:rPr lang="en-GB" dirty="0">
                <a:latin typeface="Calibri" pitchFamily="34" charset="0"/>
              </a:rPr>
              <a:t>Appendix A. </a:t>
            </a:r>
            <a:r>
              <a:rPr lang="en-GB" dirty="0" smtClean="0">
                <a:latin typeface="Calibri" pitchFamily="34" charset="0"/>
              </a:rPr>
              <a:t>	Capitalization</a:t>
            </a:r>
            <a:r>
              <a:rPr lang="en-GB" dirty="0">
                <a:latin typeface="Calibri" pitchFamily="34" charset="0"/>
              </a:rPr>
              <a:t/>
            </a:r>
            <a:br>
              <a:rPr lang="en-GB" dirty="0">
                <a:latin typeface="Calibri" pitchFamily="34" charset="0"/>
              </a:rPr>
            </a:br>
            <a:r>
              <a:rPr lang="en-GB" dirty="0">
                <a:latin typeface="Calibri" pitchFamily="34" charset="0"/>
              </a:rPr>
              <a:t>Appendix B. </a:t>
            </a:r>
            <a:r>
              <a:rPr lang="en-GB" dirty="0" smtClean="0">
                <a:latin typeface="Calibri" pitchFamily="34" charset="0"/>
              </a:rPr>
              <a:t>	Abbreviations</a:t>
            </a:r>
            <a:br>
              <a:rPr lang="en-GB" dirty="0" smtClean="0">
                <a:latin typeface="Calibri" pitchFamily="34" charset="0"/>
              </a:rPr>
            </a:br>
            <a:r>
              <a:rPr lang="en-GB" dirty="0" smtClean="0">
                <a:latin typeface="Calibri" pitchFamily="34" charset="0"/>
              </a:rPr>
              <a:t>Appendix C</a:t>
            </a:r>
            <a:r>
              <a:rPr lang="en-GB" dirty="0" smtClean="0">
                <a:latin typeface="Calibri" pitchFamily="34" charset="0"/>
              </a:rPr>
              <a:t>.	Initial </a:t>
            </a:r>
            <a:r>
              <a:rPr lang="en-GB" dirty="0">
                <a:latin typeface="Calibri" pitchFamily="34" charset="0"/>
              </a:rPr>
              <a:t>articles</a:t>
            </a:r>
            <a:br>
              <a:rPr lang="en-GB" dirty="0">
                <a:latin typeface="Calibri" pitchFamily="34" charset="0"/>
              </a:rPr>
            </a:br>
            <a:r>
              <a:rPr lang="en-GB" dirty="0">
                <a:latin typeface="Calibri" pitchFamily="34" charset="0"/>
              </a:rPr>
              <a:t>Appendix D. </a:t>
            </a:r>
            <a:r>
              <a:rPr lang="en-GB" dirty="0" smtClean="0">
                <a:latin typeface="Calibri" pitchFamily="34" charset="0"/>
              </a:rPr>
              <a:t>	Record </a:t>
            </a:r>
            <a:r>
              <a:rPr lang="en-GB" dirty="0">
                <a:latin typeface="Calibri" pitchFamily="34" charset="0"/>
              </a:rPr>
              <a:t>syntaxes for descriptive data</a:t>
            </a:r>
            <a:br>
              <a:rPr lang="en-GB" dirty="0">
                <a:latin typeface="Calibri" pitchFamily="34" charset="0"/>
              </a:rPr>
            </a:br>
            <a:r>
              <a:rPr lang="en-GB" dirty="0">
                <a:latin typeface="Calibri" pitchFamily="34" charset="0"/>
              </a:rPr>
              <a:t>Appendix E. </a:t>
            </a:r>
            <a:r>
              <a:rPr lang="en-GB" dirty="0" smtClean="0">
                <a:latin typeface="Calibri" pitchFamily="34" charset="0"/>
              </a:rPr>
              <a:t>	Record </a:t>
            </a:r>
            <a:r>
              <a:rPr lang="en-GB" dirty="0">
                <a:latin typeface="Calibri" pitchFamily="34" charset="0"/>
              </a:rPr>
              <a:t>syntaxes for access point control data</a:t>
            </a:r>
            <a:br>
              <a:rPr lang="en-GB" dirty="0">
                <a:latin typeface="Calibri" pitchFamily="34" charset="0"/>
              </a:rPr>
            </a:br>
            <a:r>
              <a:rPr lang="en-GB" dirty="0">
                <a:latin typeface="Calibri" pitchFamily="34" charset="0"/>
              </a:rPr>
              <a:t>Appendix F. </a:t>
            </a:r>
            <a:r>
              <a:rPr lang="en-GB" dirty="0" smtClean="0">
                <a:latin typeface="Calibri" pitchFamily="34" charset="0"/>
              </a:rPr>
              <a:t>	Additional </a:t>
            </a:r>
            <a:r>
              <a:rPr lang="en-GB" dirty="0">
                <a:latin typeface="Calibri" pitchFamily="34" charset="0"/>
              </a:rPr>
              <a:t>instructions on names of persons</a:t>
            </a:r>
            <a:br>
              <a:rPr lang="en-GB" dirty="0">
                <a:latin typeface="Calibri" pitchFamily="34" charset="0"/>
              </a:rPr>
            </a:br>
            <a:r>
              <a:rPr lang="en-GB" dirty="0">
                <a:latin typeface="Calibri" pitchFamily="34" charset="0"/>
              </a:rPr>
              <a:t>Appendix G. </a:t>
            </a:r>
            <a:r>
              <a:rPr lang="en-GB" dirty="0" smtClean="0">
                <a:latin typeface="Calibri" pitchFamily="34" charset="0"/>
              </a:rPr>
              <a:t>	Titles </a:t>
            </a:r>
            <a:r>
              <a:rPr lang="en-GB" dirty="0">
                <a:latin typeface="Calibri" pitchFamily="34" charset="0"/>
              </a:rPr>
              <a:t>of nobility, terms of rank, etc.</a:t>
            </a:r>
            <a:br>
              <a:rPr lang="en-GB" dirty="0">
                <a:latin typeface="Calibri" pitchFamily="34" charset="0"/>
              </a:rPr>
            </a:br>
            <a:r>
              <a:rPr lang="en-GB" dirty="0">
                <a:latin typeface="Calibri" pitchFamily="34" charset="0"/>
              </a:rPr>
              <a:t>Appendix H. </a:t>
            </a:r>
            <a:r>
              <a:rPr lang="en-GB" dirty="0" smtClean="0">
                <a:latin typeface="Calibri" pitchFamily="34" charset="0"/>
              </a:rPr>
              <a:t>	Dates </a:t>
            </a:r>
            <a:r>
              <a:rPr lang="en-GB" dirty="0">
                <a:latin typeface="Calibri" pitchFamily="34" charset="0"/>
              </a:rPr>
              <a:t>in the Christian calendar</a:t>
            </a:r>
            <a:br>
              <a:rPr lang="en-GB" dirty="0">
                <a:latin typeface="Calibri" pitchFamily="34" charset="0"/>
              </a:rPr>
            </a:br>
            <a:r>
              <a:rPr lang="en-GB" dirty="0">
                <a:latin typeface="Calibri" pitchFamily="34" charset="0"/>
              </a:rPr>
              <a:t>Appendix I. </a:t>
            </a:r>
            <a:r>
              <a:rPr lang="en-GB" dirty="0" smtClean="0">
                <a:latin typeface="Calibri" pitchFamily="34" charset="0"/>
              </a:rPr>
              <a:t>	Relationship </a:t>
            </a:r>
            <a:r>
              <a:rPr lang="en-GB" dirty="0">
                <a:latin typeface="Calibri" pitchFamily="34" charset="0"/>
              </a:rPr>
              <a:t>designators: Relationships between a </a:t>
            </a:r>
            <a:r>
              <a:rPr lang="en-GB" dirty="0" smtClean="0">
                <a:latin typeface="Calibri" pitchFamily="34" charset="0"/>
              </a:rPr>
              <a:t>		resource </a:t>
            </a:r>
            <a:r>
              <a:rPr lang="en-GB" dirty="0">
                <a:latin typeface="Calibri" pitchFamily="34" charset="0"/>
              </a:rPr>
              <a:t>and persons, families, and corporate bodies </a:t>
            </a:r>
            <a:r>
              <a:rPr lang="en-GB" dirty="0" smtClean="0">
                <a:latin typeface="Calibri" pitchFamily="34" charset="0"/>
              </a:rPr>
              <a:t>		associated </a:t>
            </a:r>
            <a:r>
              <a:rPr lang="en-GB" dirty="0">
                <a:latin typeface="Calibri" pitchFamily="34" charset="0"/>
              </a:rPr>
              <a:t>with the resource</a:t>
            </a:r>
            <a:br>
              <a:rPr lang="en-GB" dirty="0">
                <a:latin typeface="Calibri" pitchFamily="34" charset="0"/>
              </a:rPr>
            </a:br>
            <a:r>
              <a:rPr lang="en-GB" dirty="0">
                <a:latin typeface="Calibri" pitchFamily="34" charset="0"/>
              </a:rPr>
              <a:t>Appendix J. </a:t>
            </a:r>
            <a:r>
              <a:rPr lang="en-GB" dirty="0" smtClean="0">
                <a:latin typeface="Calibri" pitchFamily="34" charset="0"/>
              </a:rPr>
              <a:t>	Relationship </a:t>
            </a:r>
            <a:r>
              <a:rPr lang="en-GB" dirty="0">
                <a:latin typeface="Calibri" pitchFamily="34" charset="0"/>
              </a:rPr>
              <a:t>designators: Relationships between works, </a:t>
            </a:r>
            <a:r>
              <a:rPr lang="en-GB" dirty="0" smtClean="0">
                <a:latin typeface="Calibri" pitchFamily="34" charset="0"/>
              </a:rPr>
              <a:t>		expressions</a:t>
            </a:r>
            <a:r>
              <a:rPr lang="en-GB" dirty="0">
                <a:latin typeface="Calibri" pitchFamily="34" charset="0"/>
              </a:rPr>
              <a:t>, manifestations, and items</a:t>
            </a:r>
            <a:br>
              <a:rPr lang="en-GB" dirty="0">
                <a:latin typeface="Calibri" pitchFamily="34" charset="0"/>
              </a:rPr>
            </a:br>
            <a:r>
              <a:rPr lang="en-GB" dirty="0">
                <a:latin typeface="Calibri" pitchFamily="34" charset="0"/>
              </a:rPr>
              <a:t>Appendix K. </a:t>
            </a:r>
            <a:r>
              <a:rPr lang="en-GB" dirty="0" smtClean="0">
                <a:latin typeface="Calibri" pitchFamily="34" charset="0"/>
              </a:rPr>
              <a:t>	Relationship </a:t>
            </a:r>
            <a:r>
              <a:rPr lang="en-GB" dirty="0">
                <a:latin typeface="Calibri" pitchFamily="34" charset="0"/>
              </a:rPr>
              <a:t>designators: Relationships between persons, </a:t>
            </a:r>
            <a:r>
              <a:rPr lang="en-GB" dirty="0" smtClean="0">
                <a:latin typeface="Calibri" pitchFamily="34" charset="0"/>
              </a:rPr>
              <a:t>		families</a:t>
            </a:r>
            <a:r>
              <a:rPr lang="en-GB" dirty="0">
                <a:latin typeface="Calibri" pitchFamily="34" charset="0"/>
              </a:rPr>
              <a:t>, and corporate bodies</a:t>
            </a:r>
            <a:br>
              <a:rPr lang="en-GB" dirty="0">
                <a:latin typeface="Calibri" pitchFamily="34" charset="0"/>
              </a:rPr>
            </a:br>
            <a:r>
              <a:rPr lang="en-GB" dirty="0">
                <a:latin typeface="Calibri" pitchFamily="34" charset="0"/>
              </a:rPr>
              <a:t>Appendix L. </a:t>
            </a:r>
            <a:r>
              <a:rPr lang="en-GB" dirty="0" smtClean="0">
                <a:latin typeface="Calibri" pitchFamily="34" charset="0"/>
              </a:rPr>
              <a:t>	</a:t>
            </a:r>
            <a:r>
              <a:rPr lang="en-GB" smtClean="0">
                <a:latin typeface="Calibri" pitchFamily="34" charset="0"/>
              </a:rPr>
              <a:t>Relationship </a:t>
            </a:r>
            <a:r>
              <a:rPr lang="en-GB" dirty="0">
                <a:latin typeface="Calibri" pitchFamily="34" charset="0"/>
              </a:rPr>
              <a:t>designators: Relationships between concepts</a:t>
            </a:r>
            <a:r>
              <a:rPr lang="en-GB">
                <a:latin typeface="Calibri" pitchFamily="34" charset="0"/>
              </a:rPr>
              <a:t>, </a:t>
            </a:r>
            <a:r>
              <a:rPr lang="en-GB" smtClean="0">
                <a:latin typeface="Calibri" pitchFamily="34" charset="0"/>
              </a:rPr>
              <a:t>		objects</a:t>
            </a:r>
            <a:r>
              <a:rPr lang="en-GB" dirty="0">
                <a:latin typeface="Calibri" pitchFamily="34" charset="0"/>
              </a:rPr>
              <a:t>, events, and places</a:t>
            </a:r>
            <a:endParaRPr lang="en-US" dirty="0">
              <a:latin typeface="Calibri" pitchFamily="34" charset="0"/>
            </a:endParaRPr>
          </a:p>
        </p:txBody>
      </p:sp>
      <p:sp>
        <p:nvSpPr>
          <p:cNvPr id="3" name="Title 1"/>
          <p:cNvSpPr txBox="1">
            <a:spLocks/>
          </p:cNvSpPr>
          <p:nvPr/>
        </p:nvSpPr>
        <p:spPr>
          <a:xfrm>
            <a:off x="4067175" y="260350"/>
            <a:ext cx="4614863" cy="993775"/>
          </a:xfrm>
          <a:prstGeom prst="rect">
            <a:avLst/>
          </a:prstGeom>
        </p:spPr>
        <p:txBody>
          <a:bodyPr/>
          <a:lstStyle/>
          <a:p>
            <a:pPr algn="ctr">
              <a:defRPr/>
            </a:pPr>
            <a:r>
              <a:rPr lang="en-AU" sz="4400" dirty="0">
                <a:latin typeface="+mj-lt"/>
                <a:ea typeface="+mj-ea"/>
                <a:cs typeface="+mj-cs"/>
              </a:rPr>
              <a:t>Appendices</a:t>
            </a:r>
            <a:endParaRPr lang="en-US" sz="4400" dirty="0">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AU" smtClean="0"/>
              <a:t>Appendix A</a:t>
            </a:r>
            <a:br>
              <a:rPr lang="en-AU" smtClean="0"/>
            </a:br>
            <a:r>
              <a:rPr lang="en-AU" smtClean="0"/>
              <a:t>Capitalisation</a:t>
            </a:r>
            <a:endParaRPr lang="en-US" smtClean="0"/>
          </a:p>
        </p:txBody>
      </p:sp>
      <p:sp>
        <p:nvSpPr>
          <p:cNvPr id="5123" name="Rectangle 13"/>
          <p:cNvSpPr>
            <a:spLocks noChangeArrowheads="1"/>
          </p:cNvSpPr>
          <p:nvPr/>
        </p:nvSpPr>
        <p:spPr bwMode="auto">
          <a:xfrm>
            <a:off x="179388" y="1484313"/>
            <a:ext cx="4176712" cy="5373687"/>
          </a:xfrm>
          <a:prstGeom prst="rect">
            <a:avLst/>
          </a:prstGeom>
          <a:noFill/>
          <a:ln w="9525">
            <a:noFill/>
            <a:miter lim="800000"/>
            <a:headEnd/>
            <a:tailEnd/>
          </a:ln>
        </p:spPr>
        <p:txBody>
          <a:bodyPr>
            <a:spAutoFit/>
          </a:bodyPr>
          <a:lstStyle/>
          <a:p>
            <a:r>
              <a:rPr lang="en-AU" b="1">
                <a:latin typeface="Calibri" pitchFamily="34" charset="0"/>
              </a:rPr>
              <a:t>AACR2 – Appendix A</a:t>
            </a:r>
            <a:endParaRPr lang="en-US" b="1">
              <a:latin typeface="Calibri" pitchFamily="34" charset="0"/>
            </a:endParaRPr>
          </a:p>
          <a:p>
            <a:r>
              <a:rPr lang="en-US" b="1">
                <a:latin typeface="Calibri" pitchFamily="34" charset="0"/>
              </a:rPr>
              <a:t>1 </a:t>
            </a:r>
            <a:r>
              <a:rPr lang="en-US">
                <a:latin typeface="Calibri" pitchFamily="34" charset="0"/>
              </a:rPr>
              <a:t>General Rules </a:t>
            </a:r>
          </a:p>
          <a:p>
            <a:pPr lvl="1"/>
            <a:r>
              <a:rPr lang="en-US" b="1">
                <a:latin typeface="Calibri" pitchFamily="34" charset="0"/>
              </a:rPr>
              <a:t>1.1 </a:t>
            </a:r>
            <a:r>
              <a:rPr lang="en-US">
                <a:latin typeface="Calibri" pitchFamily="34" charset="0"/>
              </a:rPr>
              <a:t>A.1 Initials and Acronyms</a:t>
            </a:r>
          </a:p>
          <a:p>
            <a:pPr lvl="1"/>
            <a:r>
              <a:rPr lang="en-US" b="1">
                <a:latin typeface="Calibri" pitchFamily="34" charset="0"/>
              </a:rPr>
              <a:t>1.2 </a:t>
            </a:r>
            <a:r>
              <a:rPr lang="en-US">
                <a:latin typeface="Calibri" pitchFamily="34" charset="0"/>
              </a:rPr>
              <a:t>A.2 Headings for persons, Places, and Corporate Bodies</a:t>
            </a:r>
          </a:p>
          <a:p>
            <a:pPr lvl="1"/>
            <a:r>
              <a:rPr lang="en-US" b="1">
                <a:latin typeface="Calibri" pitchFamily="34" charset="0"/>
              </a:rPr>
              <a:t>1.3 </a:t>
            </a:r>
            <a:r>
              <a:rPr lang="en-US">
                <a:latin typeface="Calibri" pitchFamily="34" charset="0"/>
              </a:rPr>
              <a:t>A.3 Uniform Titles</a:t>
            </a:r>
          </a:p>
          <a:p>
            <a:pPr lvl="1"/>
            <a:r>
              <a:rPr lang="en-US" b="1">
                <a:latin typeface="Calibri" pitchFamily="34" charset="0"/>
              </a:rPr>
              <a:t>1.4 </a:t>
            </a:r>
            <a:r>
              <a:rPr lang="en-US">
                <a:latin typeface="Calibri" pitchFamily="34" charset="0"/>
              </a:rPr>
              <a:t>A.4 Title and Statement of Responsibility Area</a:t>
            </a:r>
          </a:p>
          <a:p>
            <a:pPr lvl="1"/>
            <a:r>
              <a:rPr lang="en-US" b="1">
                <a:latin typeface="Calibri" pitchFamily="34" charset="0"/>
              </a:rPr>
              <a:t>1.5 </a:t>
            </a:r>
            <a:r>
              <a:rPr lang="en-US">
                <a:latin typeface="Calibri" pitchFamily="34" charset="0"/>
              </a:rPr>
              <a:t>A.5 Edition Area</a:t>
            </a:r>
          </a:p>
          <a:p>
            <a:pPr lvl="1"/>
            <a:r>
              <a:rPr lang="en-US" b="1">
                <a:latin typeface="Calibri" pitchFamily="34" charset="0"/>
              </a:rPr>
              <a:t>1.6 </a:t>
            </a:r>
            <a:r>
              <a:rPr lang="en-US">
                <a:latin typeface="Calibri" pitchFamily="34" charset="0"/>
              </a:rPr>
              <a:t>A.6 Material (or Type of Publication) Specific Details Area</a:t>
            </a:r>
          </a:p>
          <a:p>
            <a:pPr lvl="1"/>
            <a:r>
              <a:rPr lang="en-US" b="1">
                <a:latin typeface="Calibri" pitchFamily="34" charset="0"/>
              </a:rPr>
              <a:t>1.7 </a:t>
            </a:r>
            <a:r>
              <a:rPr lang="en-US">
                <a:latin typeface="Calibri" pitchFamily="34" charset="0"/>
              </a:rPr>
              <a:t>A.7 Publication, Distribution, etc. Area</a:t>
            </a:r>
          </a:p>
          <a:p>
            <a:pPr lvl="1"/>
            <a:r>
              <a:rPr lang="en-US" b="1">
                <a:latin typeface="Calibri" pitchFamily="34" charset="0"/>
              </a:rPr>
              <a:t>1.8 </a:t>
            </a:r>
            <a:r>
              <a:rPr lang="en-US">
                <a:latin typeface="Calibri" pitchFamily="34" charset="0"/>
              </a:rPr>
              <a:t>A.8 Physical Description Area</a:t>
            </a:r>
          </a:p>
          <a:p>
            <a:pPr lvl="1"/>
            <a:r>
              <a:rPr lang="en-US" b="1">
                <a:latin typeface="Calibri" pitchFamily="34" charset="0"/>
              </a:rPr>
              <a:t>1.9 </a:t>
            </a:r>
            <a:r>
              <a:rPr lang="en-US">
                <a:latin typeface="Calibri" pitchFamily="34" charset="0"/>
              </a:rPr>
              <a:t>A.9 Series Area</a:t>
            </a:r>
          </a:p>
          <a:p>
            <a:pPr lvl="1"/>
            <a:r>
              <a:rPr lang="en-US" b="1">
                <a:latin typeface="Calibri" pitchFamily="34" charset="0"/>
              </a:rPr>
              <a:t>1.10 </a:t>
            </a:r>
            <a:r>
              <a:rPr lang="en-US">
                <a:latin typeface="Calibri" pitchFamily="34" charset="0"/>
              </a:rPr>
              <a:t>A.10 Note Area</a:t>
            </a:r>
          </a:p>
          <a:p>
            <a:pPr lvl="1"/>
            <a:r>
              <a:rPr lang="en-US" b="1">
                <a:latin typeface="Calibri" pitchFamily="34" charset="0"/>
              </a:rPr>
              <a:t>1.11 </a:t>
            </a:r>
            <a:r>
              <a:rPr lang="en-US">
                <a:latin typeface="Calibri" pitchFamily="34" charset="0"/>
              </a:rPr>
              <a:t>A.11 Standard Number and Terms of Availability Area</a:t>
            </a:r>
          </a:p>
          <a:p>
            <a:r>
              <a:rPr lang="en-US" b="1">
                <a:latin typeface="Calibri" pitchFamily="34" charset="0"/>
              </a:rPr>
              <a:t>2 </a:t>
            </a:r>
            <a:r>
              <a:rPr lang="en-US">
                <a:latin typeface="Calibri" pitchFamily="34" charset="0"/>
              </a:rPr>
              <a:t>English Language </a:t>
            </a:r>
          </a:p>
        </p:txBody>
      </p:sp>
      <p:sp>
        <p:nvSpPr>
          <p:cNvPr id="5124" name="TextBox 41"/>
          <p:cNvSpPr txBox="1">
            <a:spLocks noChangeArrowheads="1"/>
          </p:cNvSpPr>
          <p:nvPr/>
        </p:nvSpPr>
        <p:spPr bwMode="auto">
          <a:xfrm>
            <a:off x="4716463" y="1557338"/>
            <a:ext cx="3959225" cy="5354637"/>
          </a:xfrm>
          <a:prstGeom prst="rect">
            <a:avLst/>
          </a:prstGeom>
          <a:noFill/>
          <a:ln w="9525">
            <a:noFill/>
            <a:miter lim="800000"/>
            <a:headEnd/>
            <a:tailEnd/>
          </a:ln>
        </p:spPr>
        <p:txBody>
          <a:bodyPr>
            <a:spAutoFit/>
          </a:bodyPr>
          <a:lstStyle/>
          <a:p>
            <a:r>
              <a:rPr lang="en-AU" b="1">
                <a:latin typeface="Calibri" pitchFamily="34" charset="0"/>
              </a:rPr>
              <a:t>RDA - Appendix A</a:t>
            </a:r>
          </a:p>
          <a:p>
            <a:r>
              <a:rPr lang="en-AU" b="1">
                <a:latin typeface="Calibri" pitchFamily="34" charset="0"/>
              </a:rPr>
              <a:t>A: </a:t>
            </a:r>
            <a:r>
              <a:rPr lang="en-AU">
                <a:latin typeface="Calibri" pitchFamily="34" charset="0"/>
              </a:rPr>
              <a:t>Capitalization</a:t>
            </a:r>
          </a:p>
          <a:p>
            <a:r>
              <a:rPr lang="en-AU" b="1">
                <a:latin typeface="Calibri" pitchFamily="34" charset="0"/>
              </a:rPr>
              <a:t>     A.0 </a:t>
            </a:r>
            <a:r>
              <a:rPr lang="en-AU">
                <a:latin typeface="Calibri" pitchFamily="34" charset="0"/>
              </a:rPr>
              <a:t> Scope</a:t>
            </a:r>
          </a:p>
          <a:p>
            <a:r>
              <a:rPr lang="en-AU" b="1">
                <a:latin typeface="Calibri" pitchFamily="34" charset="0"/>
              </a:rPr>
              <a:t>     A.1 </a:t>
            </a:r>
            <a:r>
              <a:rPr lang="en-AU">
                <a:latin typeface="Calibri" pitchFamily="34" charset="0"/>
              </a:rPr>
              <a:t> General guidelines</a:t>
            </a:r>
          </a:p>
          <a:p>
            <a:r>
              <a:rPr lang="en-AU">
                <a:latin typeface="Calibri" pitchFamily="34" charset="0"/>
              </a:rPr>
              <a:t>    </a:t>
            </a:r>
            <a:r>
              <a:rPr lang="en-AU" b="1">
                <a:latin typeface="Calibri" pitchFamily="34" charset="0"/>
              </a:rPr>
              <a:t> A.2  </a:t>
            </a:r>
            <a:r>
              <a:rPr lang="en-AU">
                <a:latin typeface="Calibri" pitchFamily="34" charset="0"/>
              </a:rPr>
              <a:t>Names of persons, Families, corporate Bodies, and Places</a:t>
            </a:r>
          </a:p>
          <a:p>
            <a:r>
              <a:rPr lang="en-AU">
                <a:latin typeface="Calibri" pitchFamily="34" charset="0"/>
              </a:rPr>
              <a:t>     </a:t>
            </a:r>
            <a:r>
              <a:rPr lang="en-AU" b="1">
                <a:latin typeface="Calibri" pitchFamily="34" charset="0"/>
              </a:rPr>
              <a:t>A.3</a:t>
            </a:r>
            <a:r>
              <a:rPr lang="en-AU">
                <a:latin typeface="Calibri" pitchFamily="34" charset="0"/>
              </a:rPr>
              <a:t>  Titles of Works</a:t>
            </a:r>
          </a:p>
          <a:p>
            <a:r>
              <a:rPr lang="en-AU">
                <a:latin typeface="Calibri" pitchFamily="34" charset="0"/>
              </a:rPr>
              <a:t>     </a:t>
            </a:r>
            <a:r>
              <a:rPr lang="en-AU" b="1">
                <a:latin typeface="Calibri" pitchFamily="34" charset="0"/>
              </a:rPr>
              <a:t>A.4</a:t>
            </a:r>
            <a:r>
              <a:rPr lang="en-AU">
                <a:latin typeface="Calibri" pitchFamily="34" charset="0"/>
              </a:rPr>
              <a:t>  Titles of Manifestations</a:t>
            </a:r>
          </a:p>
          <a:p>
            <a:r>
              <a:rPr lang="en-AU">
                <a:latin typeface="Calibri" pitchFamily="34" charset="0"/>
              </a:rPr>
              <a:t>     </a:t>
            </a:r>
            <a:r>
              <a:rPr lang="en-AU" b="1">
                <a:latin typeface="Calibri" pitchFamily="34" charset="0"/>
              </a:rPr>
              <a:t>A.5</a:t>
            </a:r>
            <a:r>
              <a:rPr lang="en-AU">
                <a:latin typeface="Calibri" pitchFamily="34" charset="0"/>
              </a:rPr>
              <a:t>  Edition Statement</a:t>
            </a:r>
          </a:p>
          <a:p>
            <a:r>
              <a:rPr lang="en-AU" b="1">
                <a:latin typeface="Calibri" pitchFamily="34" charset="0"/>
              </a:rPr>
              <a:t>     A.6  </a:t>
            </a:r>
            <a:r>
              <a:rPr lang="en-AU">
                <a:latin typeface="Calibri" pitchFamily="34" charset="0"/>
              </a:rPr>
              <a:t>Numbering of Serials</a:t>
            </a:r>
          </a:p>
          <a:p>
            <a:r>
              <a:rPr lang="en-AU" b="1">
                <a:latin typeface="Calibri" pitchFamily="34" charset="0"/>
              </a:rPr>
              <a:t>     A.7  </a:t>
            </a:r>
            <a:r>
              <a:rPr lang="en-AU">
                <a:latin typeface="Calibri" pitchFamily="34" charset="0"/>
              </a:rPr>
              <a:t>Numbering within Series and Subseries</a:t>
            </a:r>
          </a:p>
          <a:p>
            <a:r>
              <a:rPr lang="en-AU">
                <a:latin typeface="Calibri" pitchFamily="34" charset="0"/>
              </a:rPr>
              <a:t>     </a:t>
            </a:r>
            <a:r>
              <a:rPr lang="en-AU" b="1">
                <a:latin typeface="Calibri" pitchFamily="34" charset="0"/>
              </a:rPr>
              <a:t>A.8</a:t>
            </a:r>
            <a:r>
              <a:rPr lang="en-AU">
                <a:latin typeface="Calibri" pitchFamily="34" charset="0"/>
              </a:rPr>
              <a:t>  Notes</a:t>
            </a:r>
          </a:p>
          <a:p>
            <a:r>
              <a:rPr lang="en-AU">
                <a:latin typeface="Calibri" pitchFamily="34" charset="0"/>
              </a:rPr>
              <a:t>     </a:t>
            </a:r>
            <a:r>
              <a:rPr lang="en-AU" b="1">
                <a:latin typeface="Calibri" pitchFamily="34" charset="0"/>
              </a:rPr>
              <a:t>A.9</a:t>
            </a:r>
            <a:r>
              <a:rPr lang="en-AU">
                <a:latin typeface="Calibri" pitchFamily="34" charset="0"/>
              </a:rPr>
              <a:t>  Details of Elements</a:t>
            </a:r>
          </a:p>
          <a:p>
            <a:r>
              <a:rPr lang="en-AU">
                <a:latin typeface="Calibri" pitchFamily="34" charset="0"/>
              </a:rPr>
              <a:t>     </a:t>
            </a:r>
            <a:r>
              <a:rPr lang="en-AU" b="1">
                <a:latin typeface="Calibri" pitchFamily="34" charset="0"/>
              </a:rPr>
              <a:t>A.10</a:t>
            </a:r>
            <a:r>
              <a:rPr lang="en-AU">
                <a:latin typeface="Calibri" pitchFamily="34" charset="0"/>
              </a:rPr>
              <a:t> General Guideline</a:t>
            </a:r>
          </a:p>
          <a:p>
            <a:r>
              <a:rPr lang="en-AU" b="1">
                <a:latin typeface="Calibri" pitchFamily="34" charset="0"/>
              </a:rPr>
              <a:t>     A.11 </a:t>
            </a:r>
            <a:r>
              <a:rPr lang="en-AU">
                <a:latin typeface="Calibri" pitchFamily="34" charset="0"/>
              </a:rPr>
              <a:t>Personal Names</a:t>
            </a:r>
          </a:p>
          <a:p>
            <a:r>
              <a:rPr lang="en-AU">
                <a:latin typeface="Calibri" pitchFamily="34" charset="0"/>
              </a:rPr>
              <a:t>     </a:t>
            </a:r>
            <a:r>
              <a:rPr lang="en-AU" b="1">
                <a:latin typeface="Calibri" pitchFamily="34" charset="0"/>
              </a:rPr>
              <a:t>A.12</a:t>
            </a:r>
            <a:r>
              <a:rPr lang="en-AU">
                <a:latin typeface="Calibri" pitchFamily="34" charset="0"/>
              </a:rPr>
              <a:t> Names of Peoples, Etc.</a:t>
            </a:r>
          </a:p>
          <a:p>
            <a:r>
              <a:rPr lang="en-AU">
                <a:latin typeface="Calibri" pitchFamily="34" charset="0"/>
              </a:rPr>
              <a:t>     </a:t>
            </a:r>
            <a:r>
              <a:rPr lang="en-AU" b="1">
                <a:latin typeface="Calibri" pitchFamily="34" charset="0"/>
              </a:rPr>
              <a:t>A.13</a:t>
            </a:r>
            <a:r>
              <a:rPr lang="en-AU">
                <a:latin typeface="Calibri" pitchFamily="34" charset="0"/>
              </a:rPr>
              <a:t> Place Names</a:t>
            </a:r>
          </a:p>
          <a:p>
            <a:endParaRPr lang="en-US">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071938" y="274638"/>
            <a:ext cx="4614862" cy="1354137"/>
          </a:xfrm>
          <a:prstGeom prst="rect">
            <a:avLst/>
          </a:prstGeom>
        </p:spPr>
        <p:txBody>
          <a:bodyPr/>
          <a:lstStyle/>
          <a:p>
            <a:pPr algn="ctr">
              <a:defRPr/>
            </a:pPr>
            <a:r>
              <a:rPr lang="en-AU" sz="4400" dirty="0">
                <a:latin typeface="+mj-lt"/>
                <a:ea typeface="+mj-ea"/>
                <a:cs typeface="+mj-cs"/>
              </a:rPr>
              <a:t>Appendix A</a:t>
            </a:r>
            <a:br>
              <a:rPr lang="en-AU" sz="4400" dirty="0">
                <a:latin typeface="+mj-lt"/>
                <a:ea typeface="+mj-ea"/>
                <a:cs typeface="+mj-cs"/>
              </a:rPr>
            </a:br>
            <a:r>
              <a:rPr lang="en-AU" sz="4400" dirty="0">
                <a:latin typeface="+mj-lt"/>
                <a:ea typeface="+mj-ea"/>
                <a:cs typeface="+mj-cs"/>
              </a:rPr>
              <a:t>Capitalisation</a:t>
            </a:r>
            <a:endParaRPr lang="en-US" sz="4400" dirty="0">
              <a:latin typeface="+mj-lt"/>
              <a:ea typeface="+mj-ea"/>
              <a:cs typeface="+mj-cs"/>
            </a:endParaRPr>
          </a:p>
        </p:txBody>
      </p:sp>
      <p:sp>
        <p:nvSpPr>
          <p:cNvPr id="6147" name="TextBox 3"/>
          <p:cNvSpPr txBox="1">
            <a:spLocks noChangeArrowheads="1"/>
          </p:cNvSpPr>
          <p:nvPr/>
        </p:nvSpPr>
        <p:spPr bwMode="auto">
          <a:xfrm>
            <a:off x="323850" y="4365625"/>
            <a:ext cx="8424863" cy="2308225"/>
          </a:xfrm>
          <a:prstGeom prst="rect">
            <a:avLst/>
          </a:prstGeom>
          <a:noFill/>
          <a:ln w="9525">
            <a:noFill/>
            <a:miter lim="800000"/>
            <a:headEnd/>
            <a:tailEnd/>
          </a:ln>
        </p:spPr>
        <p:txBody>
          <a:bodyPr>
            <a:spAutoFit/>
          </a:bodyPr>
          <a:lstStyle/>
          <a:p>
            <a:pPr algn="ctr"/>
            <a:r>
              <a:rPr lang="en-AU" sz="2400" b="1">
                <a:latin typeface="Calibri" pitchFamily="34" charset="0"/>
              </a:rPr>
              <a:t>RDA - A.5 Edition Statement</a:t>
            </a:r>
          </a:p>
          <a:p>
            <a:pPr algn="just"/>
            <a:endParaRPr lang="en-AU" sz="2400" b="1">
              <a:latin typeface="Calibri" pitchFamily="34" charset="0"/>
            </a:endParaRPr>
          </a:p>
          <a:p>
            <a:pPr algn="just"/>
            <a:r>
              <a:rPr lang="en-AU" sz="2400">
                <a:latin typeface="Calibri" pitchFamily="34" charset="0"/>
              </a:rPr>
              <a:t>Capitalize the first word or abbreviation of the first word in a designation of edition (see 2.5.2). Capitalize other words in an edition statement applying the guidelines given under A.10-A.55 as applicable to the language involved</a:t>
            </a:r>
            <a:endParaRPr lang="en-US" sz="2400">
              <a:latin typeface="Calibri" pitchFamily="34" charset="0"/>
            </a:endParaRPr>
          </a:p>
        </p:txBody>
      </p:sp>
      <p:pic>
        <p:nvPicPr>
          <p:cNvPr id="6148" name="Picture 4" descr="http://desktop.loc.gov/DocView/ESPAACR2/img/MARC%20button">
            <a:hlinkClick r:id="rId3"/>
          </p:cNvPr>
          <p:cNvPicPr>
            <a:picLocks noChangeAspect="1" noChangeArrowheads="1"/>
          </p:cNvPicPr>
          <p:nvPr/>
        </p:nvPicPr>
        <p:blipFill>
          <a:blip r:embed="rId4" cstate="print"/>
          <a:srcRect/>
          <a:stretch>
            <a:fillRect/>
          </a:stretch>
        </p:blipFill>
        <p:spPr bwMode="auto">
          <a:xfrm>
            <a:off x="1739900" y="-320675"/>
            <a:ext cx="485775" cy="228600"/>
          </a:xfrm>
          <a:prstGeom prst="rect">
            <a:avLst/>
          </a:prstGeom>
          <a:noFill/>
          <a:ln w="9525">
            <a:noFill/>
            <a:miter lim="800000"/>
            <a:headEnd/>
            <a:tailEnd/>
          </a:ln>
        </p:spPr>
      </p:pic>
      <p:sp>
        <p:nvSpPr>
          <p:cNvPr id="6149" name="TextBox 6"/>
          <p:cNvSpPr txBox="1">
            <a:spLocks noChangeArrowheads="1"/>
          </p:cNvSpPr>
          <p:nvPr/>
        </p:nvSpPr>
        <p:spPr bwMode="auto">
          <a:xfrm>
            <a:off x="323850" y="1916113"/>
            <a:ext cx="8351838" cy="2309812"/>
          </a:xfrm>
          <a:prstGeom prst="rect">
            <a:avLst/>
          </a:prstGeom>
          <a:noFill/>
          <a:ln w="9525">
            <a:noFill/>
            <a:miter lim="800000"/>
            <a:headEnd/>
            <a:tailEnd/>
          </a:ln>
        </p:spPr>
        <p:txBody>
          <a:bodyPr>
            <a:spAutoFit/>
          </a:bodyPr>
          <a:lstStyle/>
          <a:p>
            <a:pPr algn="ctr"/>
            <a:r>
              <a:rPr lang="en-AU" sz="2400" b="1">
                <a:latin typeface="Calibri" pitchFamily="34" charset="0"/>
              </a:rPr>
              <a:t>AACR2 – A.5 Edition Statement</a:t>
            </a:r>
          </a:p>
          <a:p>
            <a:pPr algn="just"/>
            <a:endParaRPr lang="en-AU" sz="2400">
              <a:latin typeface="Calibri" pitchFamily="34" charset="0"/>
            </a:endParaRPr>
          </a:p>
          <a:p>
            <a:pPr algn="just"/>
            <a:r>
              <a:rPr lang="en-AU" sz="2400">
                <a:latin typeface="Calibri" pitchFamily="34" charset="0"/>
              </a:rPr>
              <a:t>If a edition statement (or statement relating to a named revision of an edition) begins with a word or an abbreviation of a word, capitalize it. Capitalize other words as instructed in the rules for the language involved</a:t>
            </a:r>
            <a:endParaRPr lang="en-US" sz="240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071938" y="274638"/>
            <a:ext cx="4614862" cy="1354137"/>
          </a:xfrm>
          <a:prstGeom prst="rect">
            <a:avLst/>
          </a:prstGeom>
        </p:spPr>
        <p:txBody>
          <a:bodyPr/>
          <a:lstStyle/>
          <a:p>
            <a:pPr algn="ctr">
              <a:defRPr/>
            </a:pPr>
            <a:r>
              <a:rPr lang="en-AU" sz="4400" dirty="0">
                <a:latin typeface="+mj-lt"/>
                <a:ea typeface="+mj-ea"/>
                <a:cs typeface="+mj-cs"/>
              </a:rPr>
              <a:t>Appendix A</a:t>
            </a:r>
            <a:br>
              <a:rPr lang="en-AU" sz="4400" dirty="0">
                <a:latin typeface="+mj-lt"/>
                <a:ea typeface="+mj-ea"/>
                <a:cs typeface="+mj-cs"/>
              </a:rPr>
            </a:br>
            <a:r>
              <a:rPr lang="en-AU" sz="4400" dirty="0">
                <a:latin typeface="+mj-lt"/>
                <a:ea typeface="+mj-ea"/>
                <a:cs typeface="+mj-cs"/>
              </a:rPr>
              <a:t>Capitalisation</a:t>
            </a:r>
            <a:endParaRPr lang="en-US" sz="4400" dirty="0">
              <a:latin typeface="+mj-lt"/>
              <a:ea typeface="+mj-ea"/>
              <a:cs typeface="+mj-cs"/>
            </a:endParaRPr>
          </a:p>
        </p:txBody>
      </p:sp>
      <p:sp>
        <p:nvSpPr>
          <p:cNvPr id="7171" name="Rectangle 1"/>
          <p:cNvSpPr>
            <a:spLocks noChangeArrowheads="1"/>
          </p:cNvSpPr>
          <p:nvPr/>
        </p:nvSpPr>
        <p:spPr bwMode="auto">
          <a:xfrm>
            <a:off x="395288" y="2246313"/>
            <a:ext cx="8208962" cy="3816350"/>
          </a:xfrm>
          <a:prstGeom prst="rect">
            <a:avLst/>
          </a:prstGeom>
          <a:noFill/>
          <a:ln w="9525">
            <a:noFill/>
            <a:miter lim="800000"/>
            <a:headEnd/>
            <a:tailEnd/>
          </a:ln>
        </p:spPr>
        <p:txBody>
          <a:bodyPr anchor="ctr">
            <a:spAutoFit/>
          </a:bodyPr>
          <a:lstStyle/>
          <a:p>
            <a:pPr algn="ctr"/>
            <a:r>
              <a:rPr lang="en-AU" sz="3400" b="1" i="1">
                <a:latin typeface="Calibri" pitchFamily="34" charset="0"/>
                <a:ea typeface="SimSun" pitchFamily="2" charset="-122"/>
                <a:cs typeface="Cordia New" pitchFamily="34" charset="-34"/>
              </a:rPr>
              <a:t>Quick Quiz</a:t>
            </a:r>
          </a:p>
          <a:p>
            <a:endParaRPr lang="en-AU" sz="3400" b="1" i="1">
              <a:latin typeface="Calibri" pitchFamily="34" charset="0"/>
              <a:ea typeface="SimSun" pitchFamily="2" charset="-122"/>
              <a:cs typeface="Cordia New" pitchFamily="34" charset="-34"/>
            </a:endParaRPr>
          </a:p>
          <a:p>
            <a:r>
              <a:rPr lang="en-AU" sz="2900" b="1">
                <a:solidFill>
                  <a:srgbClr val="7030A0"/>
                </a:solidFill>
                <a:latin typeface="Calibri" pitchFamily="34" charset="0"/>
                <a:ea typeface="SimSun" pitchFamily="2" charset="-122"/>
                <a:cs typeface="Cordia New" pitchFamily="34" charset="-34"/>
              </a:rPr>
              <a:t>Name the Group 1 entities referenced in appendix A</a:t>
            </a:r>
          </a:p>
          <a:p>
            <a:endParaRPr lang="en-US" sz="2900">
              <a:latin typeface="Calibri" pitchFamily="34" charset="0"/>
              <a:ea typeface="SimSun" pitchFamily="2" charset="-122"/>
              <a:cs typeface="Cordia New" pitchFamily="34" charset="-34"/>
            </a:endParaRPr>
          </a:p>
          <a:p>
            <a:pPr eaLnBrk="0" hangingPunct="0"/>
            <a:r>
              <a:rPr lang="en-AU" sz="2900" b="1">
                <a:solidFill>
                  <a:srgbClr val="00B050"/>
                </a:solidFill>
                <a:latin typeface="Calibri" pitchFamily="34" charset="0"/>
                <a:ea typeface="SimSun" pitchFamily="2" charset="-122"/>
                <a:cs typeface="Cordia New" pitchFamily="34" charset="-34"/>
              </a:rPr>
              <a:t>What are the instructions for the capitalisation of political parties?</a:t>
            </a:r>
          </a:p>
          <a:p>
            <a:pPr eaLnBrk="0" hangingPunct="0"/>
            <a:endParaRPr lang="en-US" sz="2900">
              <a:latin typeface="Calibri" pitchFamily="34" charset="0"/>
              <a:ea typeface="SimSun" pitchFamily="2" charset="-122"/>
              <a:cs typeface="Cordia New" pitchFamily="34" charset="-34"/>
            </a:endParaRPr>
          </a:p>
          <a:p>
            <a:pPr eaLnBrk="0" hangingPunct="0"/>
            <a:r>
              <a:rPr lang="en-AU" sz="2900">
                <a:solidFill>
                  <a:srgbClr val="E46C0A"/>
                </a:solidFill>
                <a:latin typeface="Calibri" pitchFamily="34" charset="0"/>
                <a:ea typeface="SimSun" pitchFamily="2" charset="-122"/>
                <a:cs typeface="Cordia New" pitchFamily="34" charset="-34"/>
              </a:rPr>
              <a:t>Do we capitalise the words </a:t>
            </a:r>
            <a:r>
              <a:rPr lang="en-AU" sz="2900" i="1">
                <a:solidFill>
                  <a:srgbClr val="E46C0A"/>
                </a:solidFill>
                <a:latin typeface="Calibri" pitchFamily="34" charset="0"/>
                <a:ea typeface="SimSun" pitchFamily="2" charset="-122"/>
                <a:cs typeface="Cordia New" pitchFamily="34" charset="-34"/>
              </a:rPr>
              <a:t>sun </a:t>
            </a:r>
            <a:r>
              <a:rPr lang="en-AU" sz="2900">
                <a:solidFill>
                  <a:srgbClr val="E46C0A"/>
                </a:solidFill>
                <a:latin typeface="Calibri" pitchFamily="34" charset="0"/>
                <a:ea typeface="SimSun" pitchFamily="2" charset="-122"/>
                <a:cs typeface="Cordia New" pitchFamily="34" charset="-34"/>
              </a:rPr>
              <a:t>and </a:t>
            </a:r>
            <a:r>
              <a:rPr lang="en-AU" sz="2900" i="1">
                <a:solidFill>
                  <a:srgbClr val="E46C0A"/>
                </a:solidFill>
                <a:latin typeface="Calibri" pitchFamily="34" charset="0"/>
                <a:ea typeface="SimSun" pitchFamily="2" charset="-122"/>
                <a:cs typeface="Cordia New" pitchFamily="34" charset="-34"/>
              </a:rPr>
              <a:t>moon? </a:t>
            </a:r>
            <a:endParaRPr lang="en-AU" sz="2900">
              <a:solidFill>
                <a:srgbClr val="E46C0A"/>
              </a:solidFill>
              <a:latin typeface="Calibri" pitchFamily="34" charset="0"/>
              <a:ea typeface="SimSun" pitchFamily="2" charset="-122"/>
              <a:cs typeface="Cordia New" pitchFamily="34" charset="-34"/>
            </a:endParaRPr>
          </a:p>
        </p:txBody>
      </p:sp>
      <p:sp>
        <p:nvSpPr>
          <p:cNvPr id="7172" name="TextBox 3"/>
          <p:cNvSpPr txBox="1">
            <a:spLocks noChangeArrowheads="1"/>
          </p:cNvSpPr>
          <p:nvPr/>
        </p:nvSpPr>
        <p:spPr bwMode="auto">
          <a:xfrm>
            <a:off x="611188" y="2708275"/>
            <a:ext cx="2305050" cy="369888"/>
          </a:xfrm>
          <a:prstGeom prst="rect">
            <a:avLst/>
          </a:prstGeom>
          <a:noFill/>
          <a:ln w="9525">
            <a:noFill/>
            <a:miter lim="800000"/>
            <a:headEnd/>
            <a:tailEnd/>
          </a:ln>
        </p:spPr>
        <p:txBody>
          <a:bodyPr>
            <a:spAutoFit/>
          </a:bodyPr>
          <a:lstStyle/>
          <a:p>
            <a:endParaRPr lang="en-US">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071938" y="274638"/>
            <a:ext cx="4614862" cy="1354137"/>
          </a:xfrm>
          <a:prstGeom prst="rect">
            <a:avLst/>
          </a:prstGeom>
        </p:spPr>
        <p:txBody>
          <a:bodyPr/>
          <a:lstStyle/>
          <a:p>
            <a:pPr algn="ctr">
              <a:defRPr/>
            </a:pPr>
            <a:r>
              <a:rPr lang="en-AU" sz="4400" dirty="0">
                <a:latin typeface="+mj-lt"/>
                <a:ea typeface="+mj-ea"/>
                <a:cs typeface="+mj-cs"/>
              </a:rPr>
              <a:t>Appendix B</a:t>
            </a:r>
            <a:br>
              <a:rPr lang="en-AU" sz="4400" dirty="0">
                <a:latin typeface="+mj-lt"/>
                <a:ea typeface="+mj-ea"/>
                <a:cs typeface="+mj-cs"/>
              </a:rPr>
            </a:br>
            <a:r>
              <a:rPr lang="en-AU" sz="4400" dirty="0">
                <a:latin typeface="+mj-lt"/>
                <a:ea typeface="+mj-ea"/>
                <a:cs typeface="+mj-cs"/>
              </a:rPr>
              <a:t>Abbreviations</a:t>
            </a:r>
            <a:endParaRPr lang="en-US" sz="4400" dirty="0">
              <a:latin typeface="+mj-lt"/>
              <a:ea typeface="+mj-ea"/>
              <a:cs typeface="+mj-cs"/>
            </a:endParaRPr>
          </a:p>
        </p:txBody>
      </p:sp>
      <p:sp>
        <p:nvSpPr>
          <p:cNvPr id="8195" name="Rectangle 3"/>
          <p:cNvSpPr>
            <a:spLocks noChangeArrowheads="1"/>
          </p:cNvSpPr>
          <p:nvPr/>
        </p:nvSpPr>
        <p:spPr bwMode="auto">
          <a:xfrm>
            <a:off x="179388" y="1484313"/>
            <a:ext cx="4176712" cy="4802187"/>
          </a:xfrm>
          <a:prstGeom prst="rect">
            <a:avLst/>
          </a:prstGeom>
          <a:noFill/>
          <a:ln w="9525">
            <a:noFill/>
            <a:miter lim="800000"/>
            <a:headEnd/>
            <a:tailEnd/>
          </a:ln>
        </p:spPr>
        <p:txBody>
          <a:bodyPr>
            <a:spAutoFit/>
          </a:bodyPr>
          <a:lstStyle/>
          <a:p>
            <a:r>
              <a:rPr lang="en-AU" b="1">
                <a:latin typeface="Calibri" pitchFamily="34" charset="0"/>
              </a:rPr>
              <a:t>AACR2 – Appendix B</a:t>
            </a:r>
            <a:endParaRPr lang="en-US" b="1">
              <a:latin typeface="Calibri" pitchFamily="34" charset="0"/>
            </a:endParaRPr>
          </a:p>
          <a:p>
            <a:r>
              <a:rPr lang="en-US" b="1">
                <a:latin typeface="Calibri" pitchFamily="34" charset="0"/>
              </a:rPr>
              <a:t>1 </a:t>
            </a:r>
            <a:r>
              <a:rPr lang="en-US">
                <a:latin typeface="Calibri" pitchFamily="34" charset="0"/>
              </a:rPr>
              <a:t>General Rules </a:t>
            </a:r>
          </a:p>
          <a:p>
            <a:pPr lvl="1"/>
            <a:r>
              <a:rPr lang="en-US">
                <a:latin typeface="Calibri" pitchFamily="34" charset="0"/>
              </a:rPr>
              <a:t>B.1 General Rule</a:t>
            </a:r>
          </a:p>
          <a:p>
            <a:pPr lvl="1"/>
            <a:r>
              <a:rPr lang="en-US" b="1">
                <a:latin typeface="Calibri" pitchFamily="34" charset="0"/>
              </a:rPr>
              <a:t>B.2 </a:t>
            </a:r>
            <a:r>
              <a:rPr lang="en-US">
                <a:latin typeface="Calibri" pitchFamily="34" charset="0"/>
              </a:rPr>
              <a:t>Headings</a:t>
            </a:r>
          </a:p>
          <a:p>
            <a:pPr lvl="1"/>
            <a:r>
              <a:rPr lang="en-US" b="1">
                <a:latin typeface="Calibri" pitchFamily="34" charset="0"/>
              </a:rPr>
              <a:t>B.3</a:t>
            </a:r>
            <a:r>
              <a:rPr lang="en-US">
                <a:latin typeface="Calibri" pitchFamily="34" charset="0"/>
              </a:rPr>
              <a:t> Uniform Titles</a:t>
            </a:r>
          </a:p>
          <a:p>
            <a:pPr lvl="1"/>
            <a:r>
              <a:rPr lang="en-US" b="1">
                <a:latin typeface="Calibri" pitchFamily="34" charset="0"/>
              </a:rPr>
              <a:t>B.4</a:t>
            </a:r>
            <a:r>
              <a:rPr lang="en-US">
                <a:latin typeface="Calibri" pitchFamily="34" charset="0"/>
              </a:rPr>
              <a:t> Title and Statement of Responsibility Area</a:t>
            </a:r>
          </a:p>
          <a:p>
            <a:pPr lvl="1"/>
            <a:r>
              <a:rPr lang="en-US" b="1">
                <a:latin typeface="Calibri" pitchFamily="34" charset="0"/>
              </a:rPr>
              <a:t>B.5 </a:t>
            </a:r>
            <a:r>
              <a:rPr lang="en-US">
                <a:latin typeface="Calibri" pitchFamily="34" charset="0"/>
              </a:rPr>
              <a:t>Other Parts of the Catalogue Entry</a:t>
            </a:r>
          </a:p>
          <a:p>
            <a:pPr lvl="1"/>
            <a:r>
              <a:rPr lang="en-US" b="1">
                <a:latin typeface="Calibri" pitchFamily="34" charset="0"/>
              </a:rPr>
              <a:t>B.6 </a:t>
            </a:r>
            <a:r>
              <a:rPr lang="en-US">
                <a:latin typeface="Calibri" pitchFamily="34" charset="0"/>
              </a:rPr>
              <a:t>Corresponding words in Another Language</a:t>
            </a:r>
          </a:p>
          <a:p>
            <a:pPr lvl="1"/>
            <a:r>
              <a:rPr lang="en-US" b="1">
                <a:latin typeface="Calibri" pitchFamily="34" charset="0"/>
              </a:rPr>
              <a:t>B.7</a:t>
            </a:r>
            <a:r>
              <a:rPr lang="en-US">
                <a:latin typeface="Calibri" pitchFamily="34" charset="0"/>
              </a:rPr>
              <a:t> Compound Words</a:t>
            </a:r>
          </a:p>
          <a:p>
            <a:pPr lvl="1"/>
            <a:r>
              <a:rPr lang="en-US" b="1">
                <a:latin typeface="Calibri" pitchFamily="34" charset="0"/>
              </a:rPr>
              <a:t>B.8 </a:t>
            </a:r>
            <a:r>
              <a:rPr lang="en-US">
                <a:latin typeface="Calibri" pitchFamily="34" charset="0"/>
              </a:rPr>
              <a:t>Inflected Languages</a:t>
            </a:r>
          </a:p>
          <a:p>
            <a:pPr lvl="1"/>
            <a:r>
              <a:rPr lang="en-US" b="1">
                <a:latin typeface="Calibri" pitchFamily="34" charset="0"/>
              </a:rPr>
              <a:t>B.9 </a:t>
            </a:r>
            <a:r>
              <a:rPr lang="en-US">
                <a:latin typeface="Calibri" pitchFamily="34" charset="0"/>
              </a:rPr>
              <a:t>Roman Alphabet Abbreviations</a:t>
            </a:r>
          </a:p>
          <a:p>
            <a:pPr lvl="1"/>
            <a:r>
              <a:rPr lang="en-US" b="1">
                <a:latin typeface="Calibri" pitchFamily="34" charset="0"/>
              </a:rPr>
              <a:t>B.10 </a:t>
            </a:r>
            <a:r>
              <a:rPr lang="en-US">
                <a:latin typeface="Calibri" pitchFamily="34" charset="0"/>
              </a:rPr>
              <a:t>Cyrillic Alphabet abbreviations</a:t>
            </a:r>
          </a:p>
          <a:p>
            <a:pPr lvl="1"/>
            <a:r>
              <a:rPr lang="en-US" b="1">
                <a:latin typeface="Calibri" pitchFamily="34" charset="0"/>
              </a:rPr>
              <a:t>B.11 </a:t>
            </a:r>
            <a:r>
              <a:rPr lang="en-US">
                <a:latin typeface="Calibri" pitchFamily="34" charset="0"/>
              </a:rPr>
              <a:t>Greek Alphabet Abbreviations</a:t>
            </a:r>
          </a:p>
          <a:p>
            <a:r>
              <a:rPr lang="en-AU" b="1">
                <a:latin typeface="Calibri" pitchFamily="34" charset="0"/>
              </a:rPr>
              <a:t>         B.12 </a:t>
            </a:r>
            <a:r>
              <a:rPr lang="en-AU">
                <a:latin typeface="Calibri" pitchFamily="34" charset="0"/>
              </a:rPr>
              <a:t>Hebrew Alphabet Abbreviations</a:t>
            </a:r>
            <a:endParaRPr lang="en-US">
              <a:latin typeface="Calibri" pitchFamily="34" charset="0"/>
            </a:endParaRPr>
          </a:p>
        </p:txBody>
      </p:sp>
      <p:sp>
        <p:nvSpPr>
          <p:cNvPr id="8196" name="TextBox 4"/>
          <p:cNvSpPr txBox="1">
            <a:spLocks noChangeArrowheads="1"/>
          </p:cNvSpPr>
          <p:nvPr/>
        </p:nvSpPr>
        <p:spPr bwMode="auto">
          <a:xfrm>
            <a:off x="4716463" y="1557338"/>
            <a:ext cx="3959225" cy="5078412"/>
          </a:xfrm>
          <a:prstGeom prst="rect">
            <a:avLst/>
          </a:prstGeom>
          <a:noFill/>
          <a:ln w="9525">
            <a:noFill/>
            <a:miter lim="800000"/>
            <a:headEnd/>
            <a:tailEnd/>
          </a:ln>
        </p:spPr>
        <p:txBody>
          <a:bodyPr>
            <a:spAutoFit/>
          </a:bodyPr>
          <a:lstStyle/>
          <a:p>
            <a:r>
              <a:rPr lang="en-AU" b="1">
                <a:latin typeface="Calibri" pitchFamily="34" charset="0"/>
              </a:rPr>
              <a:t>RDA - Appendix B</a:t>
            </a:r>
          </a:p>
          <a:p>
            <a:r>
              <a:rPr lang="en-AU" b="1">
                <a:latin typeface="Calibri" pitchFamily="34" charset="0"/>
              </a:rPr>
              <a:t>B: </a:t>
            </a:r>
            <a:r>
              <a:rPr lang="en-AU">
                <a:latin typeface="Calibri" pitchFamily="34" charset="0"/>
              </a:rPr>
              <a:t>Abbreviations</a:t>
            </a:r>
          </a:p>
          <a:p>
            <a:r>
              <a:rPr lang="en-AU" b="1">
                <a:latin typeface="Calibri" pitchFamily="34" charset="0"/>
              </a:rPr>
              <a:t>     B.0 </a:t>
            </a:r>
            <a:r>
              <a:rPr lang="en-AU">
                <a:latin typeface="Calibri" pitchFamily="34" charset="0"/>
              </a:rPr>
              <a:t> Scope</a:t>
            </a:r>
          </a:p>
          <a:p>
            <a:r>
              <a:rPr lang="en-AU" b="1">
                <a:latin typeface="Calibri" pitchFamily="34" charset="0"/>
              </a:rPr>
              <a:t>     B.1 </a:t>
            </a:r>
            <a:r>
              <a:rPr lang="en-AU">
                <a:latin typeface="Calibri" pitchFamily="34" charset="0"/>
              </a:rPr>
              <a:t> General guideline</a:t>
            </a:r>
          </a:p>
          <a:p>
            <a:r>
              <a:rPr lang="en-AU">
                <a:latin typeface="Calibri" pitchFamily="34" charset="0"/>
              </a:rPr>
              <a:t>    </a:t>
            </a:r>
            <a:r>
              <a:rPr lang="en-AU" b="1">
                <a:latin typeface="Calibri" pitchFamily="34" charset="0"/>
              </a:rPr>
              <a:t> B.2  </a:t>
            </a:r>
            <a:r>
              <a:rPr lang="en-AU">
                <a:latin typeface="Calibri" pitchFamily="34" charset="0"/>
              </a:rPr>
              <a:t>Names of persons, Families, corporate Bodies, and Places</a:t>
            </a:r>
          </a:p>
          <a:p>
            <a:r>
              <a:rPr lang="en-AU">
                <a:latin typeface="Calibri" pitchFamily="34" charset="0"/>
              </a:rPr>
              <a:t>     </a:t>
            </a:r>
            <a:r>
              <a:rPr lang="en-AU" b="1">
                <a:latin typeface="Calibri" pitchFamily="34" charset="0"/>
              </a:rPr>
              <a:t>B.3</a:t>
            </a:r>
            <a:r>
              <a:rPr lang="en-AU">
                <a:latin typeface="Calibri" pitchFamily="34" charset="0"/>
              </a:rPr>
              <a:t>  Titles of Works</a:t>
            </a:r>
          </a:p>
          <a:p>
            <a:r>
              <a:rPr lang="en-AU">
                <a:latin typeface="Calibri" pitchFamily="34" charset="0"/>
              </a:rPr>
              <a:t>     </a:t>
            </a:r>
            <a:r>
              <a:rPr lang="en-AU" b="1">
                <a:latin typeface="Calibri" pitchFamily="34" charset="0"/>
              </a:rPr>
              <a:t>B.4</a:t>
            </a:r>
            <a:r>
              <a:rPr lang="en-AU">
                <a:latin typeface="Calibri" pitchFamily="34" charset="0"/>
              </a:rPr>
              <a:t>  Transcribed Elements</a:t>
            </a:r>
          </a:p>
          <a:p>
            <a:r>
              <a:rPr lang="en-AU">
                <a:latin typeface="Calibri" pitchFamily="34" charset="0"/>
              </a:rPr>
              <a:t>     B</a:t>
            </a:r>
            <a:r>
              <a:rPr lang="en-AU" b="1">
                <a:latin typeface="Calibri" pitchFamily="34" charset="0"/>
              </a:rPr>
              <a:t>.5</a:t>
            </a:r>
            <a:r>
              <a:rPr lang="en-AU">
                <a:latin typeface="Calibri" pitchFamily="34" charset="0"/>
              </a:rPr>
              <a:t>  Other Elements</a:t>
            </a:r>
          </a:p>
          <a:p>
            <a:r>
              <a:rPr lang="en-AU" b="1">
                <a:latin typeface="Calibri" pitchFamily="34" charset="0"/>
              </a:rPr>
              <a:t>     B.6  </a:t>
            </a:r>
            <a:r>
              <a:rPr lang="en-AU">
                <a:latin typeface="Calibri" pitchFamily="34" charset="0"/>
              </a:rPr>
              <a:t>Corresponding Words in Another                       Language</a:t>
            </a:r>
          </a:p>
          <a:p>
            <a:r>
              <a:rPr lang="en-AU" b="1">
                <a:latin typeface="Calibri" pitchFamily="34" charset="0"/>
              </a:rPr>
              <a:t>     B.7  </a:t>
            </a:r>
            <a:r>
              <a:rPr lang="en-AU">
                <a:latin typeface="Calibri" pitchFamily="34" charset="0"/>
              </a:rPr>
              <a:t>Latin Alphabet Abbreviations</a:t>
            </a:r>
          </a:p>
          <a:p>
            <a:r>
              <a:rPr lang="en-AU">
                <a:latin typeface="Calibri" pitchFamily="34" charset="0"/>
              </a:rPr>
              <a:t>     </a:t>
            </a:r>
            <a:r>
              <a:rPr lang="en-AU" b="1">
                <a:latin typeface="Calibri" pitchFamily="34" charset="0"/>
              </a:rPr>
              <a:t>B.8</a:t>
            </a:r>
            <a:r>
              <a:rPr lang="en-AU">
                <a:latin typeface="Calibri" pitchFamily="34" charset="0"/>
              </a:rPr>
              <a:t>  Cyrillic Alphabet Abbreviations</a:t>
            </a:r>
          </a:p>
          <a:p>
            <a:r>
              <a:rPr lang="en-AU">
                <a:latin typeface="Calibri" pitchFamily="34" charset="0"/>
              </a:rPr>
              <a:t>     </a:t>
            </a:r>
            <a:r>
              <a:rPr lang="en-AU" b="1">
                <a:latin typeface="Calibri" pitchFamily="34" charset="0"/>
              </a:rPr>
              <a:t>B.9</a:t>
            </a:r>
            <a:r>
              <a:rPr lang="en-AU">
                <a:latin typeface="Calibri" pitchFamily="34" charset="0"/>
              </a:rPr>
              <a:t>  Greek Alphabet Abbreviations</a:t>
            </a:r>
          </a:p>
          <a:p>
            <a:r>
              <a:rPr lang="en-AU">
                <a:latin typeface="Calibri" pitchFamily="34" charset="0"/>
              </a:rPr>
              <a:t>     </a:t>
            </a:r>
            <a:r>
              <a:rPr lang="en-AU" b="1">
                <a:latin typeface="Calibri" pitchFamily="34" charset="0"/>
              </a:rPr>
              <a:t>B.10</a:t>
            </a:r>
            <a:r>
              <a:rPr lang="en-AU">
                <a:latin typeface="Calibri" pitchFamily="34" charset="0"/>
              </a:rPr>
              <a:t> Hebrew and Yiddish Abbreviations</a:t>
            </a:r>
          </a:p>
          <a:p>
            <a:r>
              <a:rPr lang="en-AU" b="1">
                <a:latin typeface="Calibri" pitchFamily="34" charset="0"/>
              </a:rPr>
              <a:t>     B.11 </a:t>
            </a:r>
            <a:r>
              <a:rPr lang="en-AU">
                <a:latin typeface="Calibri" pitchFamily="34" charset="0"/>
              </a:rPr>
              <a:t>Names of Certain Countries, States, Provinces, Territories, Etc.</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071938" y="274638"/>
            <a:ext cx="4614862" cy="1354137"/>
          </a:xfrm>
          <a:prstGeom prst="rect">
            <a:avLst/>
          </a:prstGeom>
        </p:spPr>
        <p:txBody>
          <a:bodyPr/>
          <a:lstStyle/>
          <a:p>
            <a:pPr algn="ctr">
              <a:defRPr/>
            </a:pPr>
            <a:r>
              <a:rPr lang="en-AU" sz="4400" dirty="0">
                <a:latin typeface="+mj-lt"/>
                <a:ea typeface="+mj-ea"/>
                <a:cs typeface="+mj-cs"/>
              </a:rPr>
              <a:t>Appendix B</a:t>
            </a:r>
            <a:br>
              <a:rPr lang="en-AU" sz="4400" dirty="0">
                <a:latin typeface="+mj-lt"/>
                <a:ea typeface="+mj-ea"/>
                <a:cs typeface="+mj-cs"/>
              </a:rPr>
            </a:br>
            <a:r>
              <a:rPr lang="en-AU" sz="4400" dirty="0">
                <a:latin typeface="+mj-lt"/>
                <a:ea typeface="+mj-ea"/>
                <a:cs typeface="+mj-cs"/>
              </a:rPr>
              <a:t>Abbreviations</a:t>
            </a:r>
            <a:endParaRPr lang="en-US" sz="4400" dirty="0">
              <a:latin typeface="+mj-lt"/>
              <a:ea typeface="+mj-ea"/>
              <a:cs typeface="+mj-cs"/>
            </a:endParaRPr>
          </a:p>
        </p:txBody>
      </p:sp>
      <p:sp>
        <p:nvSpPr>
          <p:cNvPr id="9219" name="Rectangle 1"/>
          <p:cNvSpPr>
            <a:spLocks noChangeArrowheads="1"/>
          </p:cNvSpPr>
          <p:nvPr/>
        </p:nvSpPr>
        <p:spPr bwMode="auto">
          <a:xfrm>
            <a:off x="395288" y="2022475"/>
            <a:ext cx="8208962" cy="4264025"/>
          </a:xfrm>
          <a:prstGeom prst="rect">
            <a:avLst/>
          </a:prstGeom>
          <a:noFill/>
          <a:ln w="9525">
            <a:noFill/>
            <a:miter lim="800000"/>
            <a:headEnd/>
            <a:tailEnd/>
          </a:ln>
        </p:spPr>
        <p:txBody>
          <a:bodyPr anchor="ctr">
            <a:spAutoFit/>
          </a:bodyPr>
          <a:lstStyle/>
          <a:p>
            <a:pPr algn="ctr"/>
            <a:r>
              <a:rPr lang="en-AU" sz="3400" b="1" i="1">
                <a:latin typeface="Calibri" pitchFamily="34" charset="0"/>
                <a:ea typeface="SimSun" pitchFamily="2" charset="-122"/>
                <a:cs typeface="Cordia New" pitchFamily="34" charset="-34"/>
              </a:rPr>
              <a:t>Quick Quiz</a:t>
            </a:r>
          </a:p>
          <a:p>
            <a:endParaRPr lang="en-AU" sz="3400" b="1" i="1">
              <a:latin typeface="Calibri" pitchFamily="34" charset="0"/>
              <a:ea typeface="SimSun" pitchFamily="2" charset="-122"/>
              <a:cs typeface="Cordia New" pitchFamily="34" charset="-34"/>
            </a:endParaRPr>
          </a:p>
          <a:p>
            <a:r>
              <a:rPr lang="en-US" sz="2900" b="1">
                <a:solidFill>
                  <a:srgbClr val="7030A0"/>
                </a:solidFill>
                <a:latin typeface="Calibri" pitchFamily="34" charset="0"/>
                <a:ea typeface="SimSun" pitchFamily="2" charset="-122"/>
                <a:cs typeface="Cordia New" pitchFamily="34" charset="-34"/>
              </a:rPr>
              <a:t>When recording dimensions are centimeters and meters abbreviated? </a:t>
            </a:r>
          </a:p>
          <a:p>
            <a:endParaRPr lang="en-US" sz="2900" b="1">
              <a:solidFill>
                <a:srgbClr val="7030A0"/>
              </a:solidFill>
              <a:latin typeface="Calibri" pitchFamily="34" charset="0"/>
              <a:ea typeface="SimSun" pitchFamily="2" charset="-122"/>
              <a:cs typeface="Cordia New" pitchFamily="34" charset="-34"/>
            </a:endParaRPr>
          </a:p>
          <a:p>
            <a:pPr eaLnBrk="0" hangingPunct="0"/>
            <a:r>
              <a:rPr lang="en-US" sz="2900" b="1">
                <a:solidFill>
                  <a:srgbClr val="00B050"/>
                </a:solidFill>
                <a:latin typeface="Calibri" pitchFamily="34" charset="0"/>
                <a:ea typeface="SimSun" pitchFamily="2" charset="-122"/>
                <a:cs typeface="Cordia New" pitchFamily="34" charset="-34"/>
              </a:rPr>
              <a:t>What group 1 and group 2 entities are referenced in appendix B?</a:t>
            </a:r>
          </a:p>
          <a:p>
            <a:pPr eaLnBrk="0" hangingPunct="0"/>
            <a:endParaRPr lang="en-US" sz="2900" b="1">
              <a:solidFill>
                <a:srgbClr val="00B050"/>
              </a:solidFill>
              <a:latin typeface="Calibri" pitchFamily="34" charset="0"/>
              <a:ea typeface="SimSun" pitchFamily="2" charset="-122"/>
              <a:cs typeface="Cordia New" pitchFamily="34" charset="-34"/>
            </a:endParaRPr>
          </a:p>
          <a:p>
            <a:pPr eaLnBrk="0" hangingPunct="0"/>
            <a:r>
              <a:rPr lang="en-US" sz="2900" b="1">
                <a:solidFill>
                  <a:srgbClr val="E46C0A"/>
                </a:solidFill>
                <a:latin typeface="Calibri" pitchFamily="34" charset="0"/>
                <a:ea typeface="SimSun" pitchFamily="2" charset="-122"/>
                <a:cs typeface="Cordia New" pitchFamily="34" charset="-34"/>
              </a:rPr>
              <a:t>What abbreviations can you use in titles of works? </a:t>
            </a:r>
          </a:p>
        </p:txBody>
      </p:sp>
    </p:spTree>
  </p:cSld>
  <p:clrMapOvr>
    <a:masterClrMapping/>
  </p:clrMapOvr>
</p:sld>
</file>

<file path=ppt/theme/theme1.xml><?xml version="1.0" encoding="utf-8"?>
<a:theme xmlns:a="http://schemas.openxmlformats.org/drawingml/2006/main" name="RDA Presentation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mn-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RDA Presentation proforma</Template>
  <TotalTime>939</TotalTime>
  <Words>2103</Words>
  <Application>Microsoft Office PowerPoint</Application>
  <PresentationFormat>On-screen Show (4:3)</PresentationFormat>
  <Paragraphs>272</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RDA Presentation1</vt:lpstr>
      <vt:lpstr>Teaching RDA</vt:lpstr>
      <vt:lpstr>Module 12: Appendices</vt:lpstr>
      <vt:lpstr>Learning Outcomes</vt:lpstr>
      <vt:lpstr>Slide 4</vt:lpstr>
      <vt:lpstr>Appendix A Capitalisation</vt:lpstr>
      <vt:lpstr>Slide 6</vt:lpstr>
      <vt:lpstr>Slide 7</vt:lpstr>
      <vt:lpstr>Slide 8</vt:lpstr>
      <vt:lpstr>Slide 9</vt:lpstr>
      <vt:lpstr>Slide 10</vt:lpstr>
      <vt:lpstr>Slide 11</vt:lpstr>
      <vt:lpstr>Slide 12</vt:lpstr>
      <vt:lpstr>Slide 13</vt:lpstr>
      <vt:lpstr>Slide 14</vt:lpstr>
      <vt:lpstr>Slide 15</vt:lpstr>
      <vt:lpstr>Slide 16</vt:lpstr>
      <vt:lpstr>Questions</vt:lpstr>
    </vt:vector>
  </TitlesOfParts>
  <Company>National Library of Australia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rgibbs</dc:creator>
  <cp:lastModifiedBy>jstephen</cp:lastModifiedBy>
  <cp:revision>93</cp:revision>
  <dcterms:created xsi:type="dcterms:W3CDTF">2012-06-27T23:38:18Z</dcterms:created>
  <dcterms:modified xsi:type="dcterms:W3CDTF">2013-02-04T04:59:55Z</dcterms:modified>
</cp:coreProperties>
</file>