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99" r:id="rId2"/>
    <p:sldId id="264" r:id="rId3"/>
    <p:sldId id="257" r:id="rId4"/>
    <p:sldId id="258" r:id="rId5"/>
    <p:sldId id="259" r:id="rId6"/>
    <p:sldId id="260" r:id="rId7"/>
    <p:sldId id="261" r:id="rId8"/>
    <p:sldId id="262" r:id="rId9"/>
    <p:sldId id="263"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6" r:id="rId40"/>
    <p:sldId id="297" r:id="rId41"/>
    <p:sldId id="298" r:id="rId42"/>
    <p:sldId id="295"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78" autoAdjust="0"/>
    <p:restoredTop sz="86364" autoAdjust="0"/>
  </p:normalViewPr>
  <p:slideViewPr>
    <p:cSldViewPr>
      <p:cViewPr varScale="1">
        <p:scale>
          <a:sx n="89" d="100"/>
          <a:sy n="89" d="100"/>
        </p:scale>
        <p:origin x="-8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1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4BA0AB-4D8B-48A0-AA63-C8075092F3B3}" type="datetimeFigureOut">
              <a:rPr lang="en-US"/>
              <a:pPr>
                <a:defRPr/>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A084C1D-8B47-489A-95D5-07876E7D80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a:lstStyle/>
          <a:p>
            <a:pPr eaLnBrk="1" hangingPunct="1">
              <a:spcBef>
                <a:spcPct val="0"/>
              </a:spcBef>
            </a:pPr>
            <a:endParaRPr lang="en-AU" dirty="0" smtClean="0"/>
          </a:p>
        </p:txBody>
      </p:sp>
      <p:sp>
        <p:nvSpPr>
          <p:cNvPr id="19460" name="Slide Number Placeholder 3"/>
          <p:cNvSpPr>
            <a:spLocks noGrp="1"/>
          </p:cNvSpPr>
          <p:nvPr>
            <p:ph type="sldNum" sz="quarter" idx="5"/>
          </p:nvPr>
        </p:nvSpPr>
        <p:spPr bwMode="auto">
          <a:noFill/>
          <a:ln>
            <a:miter lim="800000"/>
            <a:headEnd/>
            <a:tailEnd/>
          </a:ln>
        </p:spPr>
        <p:txBody>
          <a:bodyPr/>
          <a:lstStyle/>
          <a:p>
            <a:fld id="{89448A3D-1E5F-4B67-ADA5-886DFAF023C8}" type="slidenum">
              <a:rPr lang="en-AU" smtClean="0"/>
              <a:pPr/>
              <a:t>1</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068B8A-D22E-46E4-9AB3-DA9BC356370F}"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DDCCC9-49E9-4A19-B765-C01B2F49E988}" type="slidenum">
              <a:rPr lang="en-US" smtClean="0"/>
              <a:pPr/>
              <a:t>42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2F4D0B98-41FB-4AAC-A480-21A696BF654A}"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C5FF2E-5293-4798-9F70-BF655C3D3F3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3FE8F8DD-2E2D-4CC5-91CC-3EBA2DADE548}"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D0B7E7-F5C1-4DEF-B469-3DC569C256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20231381-C298-4AAB-97B2-C186ADA2BCEF}"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DEE408-C256-40CF-935D-58296CB00C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CD9A62E9-CE8A-4CA2-A435-FD800418EBC5}"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4438BA-2FEA-471E-8639-409DAEA86F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93836A7-8437-4283-B8EC-9EB100C8671D}"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33F1A6-E4B5-42DD-B304-E83DCC9B2D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EF7D22A4-A576-452B-B95D-76477C756205}" type="datetimeFigureOut">
              <a:rPr lang="en-US"/>
              <a:pPr>
                <a:defRPr/>
              </a:pPr>
              <a:t>1/16/2013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CFAAA21-0009-4C2D-92E8-2F567729B1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B4DA53E8-554C-4335-B290-2D2EB9F2DDC5}" type="datetimeFigureOut">
              <a:rPr lang="en-US"/>
              <a:pPr>
                <a:defRPr/>
              </a:pPr>
              <a:t>1/16/2013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E69914-FB6A-43F3-A398-53CBD4878A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B8A55357-1DCD-4382-ABAA-4C23754647F7}" type="datetimeFigureOut">
              <a:rPr lang="en-US"/>
              <a:pPr>
                <a:defRPr/>
              </a:pPr>
              <a:t>1/16/2013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B2A0451-E05D-49AE-9135-1E29253B0C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870709B-9EE2-41F2-9087-E5825F605A84}" type="datetimeFigureOut">
              <a:rPr lang="en-US"/>
              <a:pPr>
                <a:defRPr/>
              </a:pPr>
              <a:t>1/16/2013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335D051-D417-4CD1-B66F-58190E5265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0EA9FD-3829-4FD7-ADB8-7660F2057F1E}" type="datetimeFigureOut">
              <a:rPr lang="en-US"/>
              <a:pPr>
                <a:defRPr/>
              </a:pPr>
              <a:t>1/16/2013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B47307-3FDE-46E9-9223-571B34E5D6B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05BA19-3081-4EED-9578-FDD5797F23E7}" type="datetimeFigureOut">
              <a:rPr lang="en-US"/>
              <a:pPr>
                <a:defRPr/>
              </a:pPr>
              <a:t>1/16/2013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607F66-6DD6-4B48-ABC6-9A80E8A3C6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1026" name="Picture 6" descr="RDAlogo_rgb.gif"/>
          <p:cNvPicPr>
            <a:picLocks noChangeAspect="1"/>
          </p:cNvPicPr>
          <p:nvPr/>
        </p:nvPicPr>
        <p:blipFill>
          <a:blip r:embed="rId13" cstate="print"/>
          <a:srcRect/>
          <a:stretch>
            <a:fillRect/>
          </a:stretch>
        </p:blipFill>
        <p:spPr bwMode="auto">
          <a:xfrm>
            <a:off x="142875" y="142875"/>
            <a:ext cx="3817938" cy="1058863"/>
          </a:xfrm>
          <a:prstGeom prst="rect">
            <a:avLst/>
          </a:prstGeom>
          <a:noFill/>
          <a:ln w="9525">
            <a:noFill/>
            <a:miter lim="800000"/>
            <a:headEnd/>
            <a:tailEnd/>
          </a:ln>
        </p:spPr>
      </p:pic>
      <p:sp>
        <p:nvSpPr>
          <p:cNvPr id="1027" name="Title Placeholder 1"/>
          <p:cNvSpPr>
            <a:spLocks noGrp="1"/>
          </p:cNvSpPr>
          <p:nvPr>
            <p:ph type="title"/>
          </p:nvPr>
        </p:nvSpPr>
        <p:spPr bwMode="auto">
          <a:xfrm>
            <a:off x="4071938" y="274638"/>
            <a:ext cx="46148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fontAlgn="auto">
              <a:spcBef>
                <a:spcPts val="0"/>
              </a:spcBef>
              <a:spcAft>
                <a:spcPts val="0"/>
              </a:spcAft>
              <a:defRPr sz="1200">
                <a:solidFill>
                  <a:srgbClr val="898989"/>
                </a:solidFill>
                <a:latin typeface="Calibri" pitchFamily="34" charset="0"/>
                <a:cs typeface="+mn-cs"/>
              </a:defRPr>
            </a:lvl1pPr>
          </a:lstStyle>
          <a:p>
            <a:pPr>
              <a:defRPr/>
            </a:pPr>
            <a:fld id="{2E6AE2CD-8A52-453B-AA39-73B60052E434}" type="datetimeFigureOut">
              <a:rPr lang="en-US"/>
              <a:pPr>
                <a:defRPr/>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200">
                <a:solidFill>
                  <a:srgbClr val="898989"/>
                </a:solidFill>
                <a:latin typeface="Calibri" pitchFamily="34"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a:solidFill>
                  <a:srgbClr val="898989"/>
                </a:solidFill>
                <a:latin typeface="Calibri" pitchFamily="34" charset="0"/>
                <a:cs typeface="+mn-cs"/>
              </a:defRPr>
            </a:lvl1pPr>
          </a:lstStyle>
          <a:p>
            <a:pPr>
              <a:defRPr/>
            </a:pPr>
            <a:fld id="{763C094A-9B00-455D-9D40-D123B8A4CE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3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3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 Target="slide4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AU" sz="6600" b="1" dirty="0" smtClean="0"/>
              <a:t>Teaching RDA</a:t>
            </a:r>
          </a:p>
        </p:txBody>
      </p:sp>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r>
              <a:rPr lang="en-AU" dirty="0" smtClean="0"/>
              <a:t>Train-the-trainer course for </a:t>
            </a:r>
          </a:p>
          <a:p>
            <a:pPr eaLnBrk="1" fontAlgn="auto" hangingPunct="1">
              <a:spcAft>
                <a:spcPts val="0"/>
              </a:spcAft>
              <a:buFont typeface="Arial" pitchFamily="34" charset="0"/>
              <a:buNone/>
              <a:defRPr/>
            </a:pPr>
            <a:r>
              <a:rPr lang="en-AU" i="1" dirty="0" smtClean="0"/>
              <a:t>RDA: Resource Description and Access</a:t>
            </a:r>
          </a:p>
          <a:p>
            <a:pPr eaLnBrk="1" fontAlgn="auto" hangingPunct="1">
              <a:spcAft>
                <a:spcPts val="0"/>
              </a:spcAft>
              <a:buFont typeface="Arial" pitchFamily="34" charset="0"/>
              <a:buNone/>
              <a:defRPr/>
            </a:pPr>
            <a:r>
              <a:rPr lang="en-AU" sz="2800" dirty="0" smtClean="0"/>
              <a:t>Presented by the National Library of Australia</a:t>
            </a:r>
          </a:p>
          <a:p>
            <a:pPr eaLnBrk="1" fontAlgn="auto" hangingPunct="1">
              <a:spcAft>
                <a:spcPts val="0"/>
              </a:spcAft>
              <a:buFont typeface="Arial" pitchFamily="34" charset="0"/>
              <a:buNone/>
              <a:defRPr/>
            </a:pPr>
            <a:r>
              <a:rPr lang="en-AU" sz="2800" dirty="0" smtClean="0"/>
              <a:t>September – November 2012</a:t>
            </a:r>
            <a:endParaRPr lang="en-AU" sz="2800" dirty="0"/>
          </a:p>
        </p:txBody>
      </p:sp>
      <p:sp>
        <p:nvSpPr>
          <p:cNvPr id="4" name="Footer Placeholder 3"/>
          <p:cNvSpPr>
            <a:spLocks noGrp="1"/>
          </p:cNvSpPr>
          <p:nvPr>
            <p:ph type="ftr" sz="quarter" idx="11"/>
          </p:nvPr>
        </p:nvSpPr>
        <p:spPr>
          <a:xfrm>
            <a:off x="3124200" y="6215063"/>
            <a:ext cx="4376738" cy="506412"/>
          </a:xfrm>
        </p:spPr>
        <p:txBody>
          <a:bodyPr rtlCol="0"/>
          <a:lstStyle/>
          <a:p>
            <a:pPr fontAlgn="auto">
              <a:spcBef>
                <a:spcPts val="0"/>
              </a:spcBef>
              <a:spcAft>
                <a:spcPts val="0"/>
              </a:spcAft>
              <a:defRPr/>
            </a:pPr>
            <a:r>
              <a:rPr lang="en-AU" dirty="0">
                <a:solidFill>
                  <a:schemeClr val="tx1">
                    <a:tint val="75000"/>
                  </a:schemeClr>
                </a:solidFill>
                <a:latin typeface="+mn-lt"/>
                <a:cs typeface="+mn-cs"/>
              </a:rPr>
              <a:t>This work is licensed under the Creative Commons Attribution 3.0 Australia License http://creativecommons.org/licenses/by/3.0/au/</a:t>
            </a:r>
          </a:p>
        </p:txBody>
      </p:sp>
      <p:pic>
        <p:nvPicPr>
          <p:cNvPr id="2053" name="Picture 4" descr="CC by logo"/>
          <p:cNvPicPr>
            <a:picLocks noChangeAspect="1" noChangeArrowheads="1"/>
          </p:cNvPicPr>
          <p:nvPr/>
        </p:nvPicPr>
        <p:blipFill>
          <a:blip r:embed="rId3" cstate="print"/>
          <a:srcRect/>
          <a:stretch>
            <a:fillRect/>
          </a:stretch>
        </p:blipFill>
        <p:spPr bwMode="auto">
          <a:xfrm>
            <a:off x="2071688" y="6286500"/>
            <a:ext cx="1114425" cy="390525"/>
          </a:xfrm>
          <a:prstGeom prst="rect">
            <a:avLst/>
          </a:prstGeom>
          <a:noFill/>
          <a:ln w="9525">
            <a:noFill/>
            <a:miter lim="800000"/>
            <a:headEnd/>
            <a:tailEnd/>
          </a:ln>
        </p:spPr>
      </p:pic>
      <p:pic>
        <p:nvPicPr>
          <p:cNvPr id="6" name="Picture 5" descr="NLA_Black_P.png"/>
          <p:cNvPicPr>
            <a:picLocks noChangeAspect="1"/>
          </p:cNvPicPr>
          <p:nvPr/>
        </p:nvPicPr>
        <p:blipFill>
          <a:blip r:embed="rId4" cstate="print"/>
          <a:stretch>
            <a:fillRect/>
          </a:stretch>
        </p:blipFill>
        <p:spPr>
          <a:xfrm>
            <a:off x="285720" y="5643578"/>
            <a:ext cx="1008890" cy="103937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51050" y="2349500"/>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10243" name="TextBox 2"/>
          <p:cNvSpPr txBox="1">
            <a:spLocks noChangeArrowheads="1"/>
          </p:cNvSpPr>
          <p:nvPr/>
        </p:nvSpPr>
        <p:spPr bwMode="auto">
          <a:xfrm>
            <a:off x="395288" y="3644900"/>
            <a:ext cx="8497887" cy="1754188"/>
          </a:xfrm>
          <a:prstGeom prst="rect">
            <a:avLst/>
          </a:prstGeom>
          <a:noFill/>
          <a:ln w="9525">
            <a:noFill/>
            <a:miter lim="800000"/>
            <a:headEnd/>
            <a:tailEnd/>
          </a:ln>
        </p:spPr>
        <p:txBody>
          <a:bodyPr>
            <a:spAutoFit/>
          </a:bodyPr>
          <a:lstStyle/>
          <a:p>
            <a:pPr algn="ctr"/>
            <a:r>
              <a:rPr lang="en-AU">
                <a:latin typeface="Calibri" pitchFamily="34" charset="0"/>
              </a:rPr>
              <a:t>RDA sees bibliographic data as a set of elements that provide information about a resource.  Format is one of those elements rather than the thing that defines the whole structure of the record.  There is no one single section to go to in RDA where you will find all the instructions for cataloguing a particular format or material.  It assumes that whatever you are describing will have a common set of content elements, such as title or creator, so it is arranged according to these elements</a:t>
            </a:r>
            <a:endParaRPr lang="en-US">
              <a:latin typeface="Calibri" pitchFamily="34" charset="0"/>
            </a:endParaRP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5" name="TextBox 4"/>
          <p:cNvSpPr txBox="1"/>
          <p:nvPr/>
        </p:nvSpPr>
        <p:spPr>
          <a:xfrm>
            <a:off x="4643438" y="260350"/>
            <a:ext cx="4321175" cy="1446213"/>
          </a:xfrm>
          <a:prstGeom prst="rect">
            <a:avLst/>
          </a:prstGeom>
          <a:noFill/>
        </p:spPr>
        <p:txBody>
          <a:bodyPr>
            <a:spAutoFit/>
          </a:bodyPr>
          <a:lstStyle/>
          <a:p>
            <a:pPr algn="ctr">
              <a:defRPr/>
            </a:pPr>
            <a:r>
              <a:rPr lang="en-AU" sz="4400" dirty="0">
                <a:latin typeface="+mn-lt"/>
              </a:rPr>
              <a:t>Key differences from AACR2</a:t>
            </a:r>
            <a:endParaRPr lang="en-US" sz="44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11268" name="Title 6"/>
          <p:cNvSpPr>
            <a:spLocks noGrp="1"/>
          </p:cNvSpPr>
          <p:nvPr>
            <p:ph type="title"/>
          </p:nvPr>
        </p:nvSpPr>
        <p:spPr/>
        <p:txBody>
          <a:bodyPr/>
          <a:lstStyle/>
          <a:p>
            <a:endParaRPr lang="en-US" smtClean="0"/>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050" y="1916113"/>
            <a:ext cx="5400675" cy="1368425"/>
          </a:xfrm>
        </p:spPr>
        <p:txBody>
          <a:bodyPr>
            <a:normAutofit fontScale="90000"/>
          </a:bodyPr>
          <a:lstStyle/>
          <a:p>
            <a:pPr eaLnBrk="1" hangingPunct="1">
              <a:defRPr/>
            </a:pPr>
            <a:r>
              <a:rPr lang="en-AU" dirty="0" smtClean="0"/>
              <a:t>4) RDA is user focussed, this means...</a:t>
            </a:r>
            <a:endParaRPr lang="en-US" dirty="0"/>
          </a:p>
        </p:txBody>
      </p:sp>
      <p:sp>
        <p:nvSpPr>
          <p:cNvPr id="3"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8" name="Action Button: Custom 7">
            <a:hlinkClick r:id="rId2" action="ppaction://hlinksldjump" highlightClick="1"/>
          </p:cNvPr>
          <p:cNvSpPr/>
          <p:nvPr/>
        </p:nvSpPr>
        <p:spPr>
          <a:xfrm>
            <a:off x="684213" y="5373688"/>
            <a:ext cx="6624637" cy="50323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sz="3000" b="1" dirty="0">
                <a:solidFill>
                  <a:srgbClr val="7030A0"/>
                </a:solidFill>
              </a:rPr>
              <a:t>The user creates the catalogue record</a:t>
            </a:r>
            <a:endParaRPr lang="en-US" sz="3000" b="1" dirty="0">
              <a:solidFill>
                <a:srgbClr val="7030A0"/>
              </a:solidFill>
            </a:endParaRPr>
          </a:p>
        </p:txBody>
      </p:sp>
      <p:sp>
        <p:nvSpPr>
          <p:cNvPr id="9" name="Action Button: Custom 8">
            <a:hlinkClick r:id="rId3" action="ppaction://hlinksldjump" highlightClick="1"/>
          </p:cNvPr>
          <p:cNvSpPr/>
          <p:nvPr/>
        </p:nvSpPr>
        <p:spPr>
          <a:xfrm>
            <a:off x="684213" y="4581525"/>
            <a:ext cx="7991475" cy="50323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sz="3000" b="1" dirty="0">
                <a:solidFill>
                  <a:srgbClr val="7030A0"/>
                </a:solidFill>
              </a:rPr>
              <a:t>RDA is based on FRBR and FRAD user tasks</a:t>
            </a:r>
            <a:endParaRPr lang="en-US" sz="3000" b="1" dirty="0">
              <a:solidFill>
                <a:srgbClr val="7030A0"/>
              </a:solidFill>
            </a:endParaRPr>
          </a:p>
        </p:txBody>
      </p:sp>
      <p:sp>
        <p:nvSpPr>
          <p:cNvPr id="10" name="Action Button: Custom 9">
            <a:hlinkClick r:id="rId2" action="ppaction://hlinksldjump" highlightClick="1"/>
          </p:cNvPr>
          <p:cNvSpPr/>
          <p:nvPr/>
        </p:nvSpPr>
        <p:spPr>
          <a:xfrm>
            <a:off x="684213" y="3716338"/>
            <a:ext cx="4967287" cy="504825"/>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sz="3000" b="1" dirty="0">
                <a:solidFill>
                  <a:srgbClr val="7030A0"/>
                </a:solidFill>
              </a:rPr>
              <a:t>AACR2 was not user focussed</a:t>
            </a:r>
            <a:endParaRPr lang="en-US" sz="3000" b="1"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a:t>
            </a:r>
          </a:p>
          <a:p>
            <a:pPr algn="ctr" fontAlgn="auto">
              <a:spcBef>
                <a:spcPts val="0"/>
              </a:spcBef>
              <a:spcAft>
                <a:spcPts val="0"/>
              </a:spcAft>
              <a:defRPr/>
            </a:pPr>
            <a:r>
              <a:rPr lang="en-AU" dirty="0"/>
              <a:t>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051050" y="2349500"/>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14339" name="TextBox 2"/>
          <p:cNvSpPr txBox="1">
            <a:spLocks noChangeArrowheads="1"/>
          </p:cNvSpPr>
          <p:nvPr/>
        </p:nvSpPr>
        <p:spPr bwMode="auto">
          <a:xfrm>
            <a:off x="395288" y="3644900"/>
            <a:ext cx="8497887" cy="1754188"/>
          </a:xfrm>
          <a:prstGeom prst="rect">
            <a:avLst/>
          </a:prstGeom>
          <a:noFill/>
          <a:ln w="9525">
            <a:noFill/>
            <a:miter lim="800000"/>
            <a:headEnd/>
            <a:tailEnd/>
          </a:ln>
        </p:spPr>
        <p:txBody>
          <a:bodyPr>
            <a:spAutoFit/>
          </a:bodyPr>
          <a:lstStyle/>
          <a:p>
            <a:pPr algn="ctr"/>
            <a:r>
              <a:rPr lang="en-AU">
                <a:latin typeface="Calibri" pitchFamily="34" charset="0"/>
              </a:rPr>
              <a:t>It does not mean AACR2 was not user focussed.  Being designed for a card catalogue meant there were certain limitations to what could fit on the cards and how they were arranged in the drawer.  </a:t>
            </a:r>
          </a:p>
          <a:p>
            <a:pPr algn="ctr"/>
            <a:endParaRPr lang="en-AU">
              <a:latin typeface="Calibri" pitchFamily="34" charset="0"/>
            </a:endParaRPr>
          </a:p>
          <a:p>
            <a:pPr algn="ctr"/>
            <a:r>
              <a:rPr lang="en-AU">
                <a:latin typeface="Calibri" pitchFamily="34" charset="0"/>
              </a:rPr>
              <a:t>Each section of RDA begins with a statement of functional objectives that relate the instructions in each section back to the FRBR and FRAD user tasks they intend to assist</a:t>
            </a:r>
            <a:endParaRPr lang="en-US">
              <a:latin typeface="Calibri" pitchFamily="34" charset="0"/>
            </a:endParaRP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1188" y="1341438"/>
            <a:ext cx="7777162" cy="2016125"/>
          </a:xfrm>
        </p:spPr>
        <p:txBody>
          <a:bodyPr/>
          <a:lstStyle/>
          <a:p>
            <a:pPr eaLnBrk="1" hangingPunct="1"/>
            <a:r>
              <a:rPr lang="en-AU" smtClean="0"/>
              <a:t>5) LCRIs and other institutional policies are not needed with RDA</a:t>
            </a:r>
            <a:endParaRPr lang="en-US" smtClean="0"/>
          </a:p>
        </p:txBody>
      </p:sp>
      <p:sp>
        <p:nvSpPr>
          <p:cNvPr id="5" name="Action Button: Custom 4">
            <a:hlinkClick r:id="rId2" action="ppaction://hlinksldjump" highlightClick="1"/>
          </p:cNvPr>
          <p:cNvSpPr/>
          <p:nvPr/>
        </p:nvSpPr>
        <p:spPr>
          <a:xfrm>
            <a:off x="684213" y="3284538"/>
            <a:ext cx="2879725" cy="100806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4400" b="1" dirty="0">
                <a:solidFill>
                  <a:srgbClr val="7030A0"/>
                </a:solidFill>
              </a:rPr>
              <a:t>True</a:t>
            </a:r>
            <a:endParaRPr lang="en-US" sz="4400" b="1" dirty="0">
              <a:solidFill>
                <a:srgbClr val="7030A0"/>
              </a:solidFill>
            </a:endParaRPr>
          </a:p>
        </p:txBody>
      </p:sp>
      <p:sp>
        <p:nvSpPr>
          <p:cNvPr id="6" name="Action Button: Custom 5">
            <a:hlinkClick r:id="rId3" action="ppaction://hlinksldjump" highlightClick="1"/>
          </p:cNvPr>
          <p:cNvSpPr/>
          <p:nvPr/>
        </p:nvSpPr>
        <p:spPr>
          <a:xfrm>
            <a:off x="1258888" y="4437063"/>
            <a:ext cx="1800225"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4400" b="1" dirty="0">
                <a:solidFill>
                  <a:srgbClr val="7030A0"/>
                </a:solidFill>
              </a:rPr>
              <a:t>False</a:t>
            </a:r>
            <a:endParaRPr lang="en-US" sz="4400" b="1" dirty="0">
              <a:solidFill>
                <a:srgbClr val="7030A0"/>
              </a:solidFill>
            </a:endParaRPr>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051050" y="2349500"/>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16387" name="TextBox 2"/>
          <p:cNvSpPr txBox="1">
            <a:spLocks noChangeArrowheads="1"/>
          </p:cNvSpPr>
          <p:nvPr/>
        </p:nvSpPr>
        <p:spPr bwMode="auto">
          <a:xfrm>
            <a:off x="684213" y="3644900"/>
            <a:ext cx="7777162" cy="923925"/>
          </a:xfrm>
          <a:prstGeom prst="rect">
            <a:avLst/>
          </a:prstGeom>
          <a:noFill/>
          <a:ln w="9525">
            <a:noFill/>
            <a:miter lim="800000"/>
            <a:headEnd/>
            <a:tailEnd/>
          </a:ln>
        </p:spPr>
        <p:txBody>
          <a:bodyPr>
            <a:spAutoFit/>
          </a:bodyPr>
          <a:lstStyle/>
          <a:p>
            <a:pPr algn="ctr"/>
            <a:r>
              <a:rPr lang="en-AU">
                <a:latin typeface="Calibri" pitchFamily="34" charset="0"/>
              </a:rPr>
              <a:t>There will still be LC policies and interpretations; these are now called LC-PCC PS (Library of Congress and Program for Cooperative Cataloguing Policy Statements) and all libraries may develop their own internal policies as before</a:t>
            </a:r>
            <a:endParaRPr lang="en-US">
              <a:latin typeface="Calibri" pitchFamily="34" charset="0"/>
            </a:endParaRP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17412" name="Title 6"/>
          <p:cNvSpPr>
            <a:spLocks noGrp="1"/>
          </p:cNvSpPr>
          <p:nvPr>
            <p:ph type="title"/>
          </p:nvPr>
        </p:nvSpPr>
        <p:spPr/>
        <p:txBody>
          <a:bodyPr/>
          <a:lstStyle/>
          <a:p>
            <a:endParaRPr lang="en-US" smtClean="0"/>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1188" y="1341438"/>
            <a:ext cx="7777162" cy="2016125"/>
          </a:xfrm>
        </p:spPr>
        <p:txBody>
          <a:bodyPr/>
          <a:lstStyle/>
          <a:p>
            <a:pPr eaLnBrk="1" hangingPunct="1"/>
            <a:r>
              <a:rPr lang="en-AU" smtClean="0"/>
              <a:t>6) MARC21 will become obsolete when we start using RDA</a:t>
            </a:r>
            <a:endParaRPr lang="en-US" smtClean="0"/>
          </a:p>
        </p:txBody>
      </p:sp>
      <p:sp>
        <p:nvSpPr>
          <p:cNvPr id="5" name="Action Button: Custom 4">
            <a:hlinkClick r:id="rId2" action="ppaction://hlinksldjump" highlightClick="1"/>
          </p:cNvPr>
          <p:cNvSpPr/>
          <p:nvPr/>
        </p:nvSpPr>
        <p:spPr>
          <a:xfrm>
            <a:off x="684213" y="3284538"/>
            <a:ext cx="2879725" cy="100806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4400" b="1" dirty="0">
                <a:solidFill>
                  <a:srgbClr val="7030A0"/>
                </a:solidFill>
              </a:rPr>
              <a:t>True</a:t>
            </a:r>
            <a:endParaRPr lang="en-US" sz="4400" b="1" dirty="0">
              <a:solidFill>
                <a:srgbClr val="7030A0"/>
              </a:solidFill>
            </a:endParaRPr>
          </a:p>
        </p:txBody>
      </p:sp>
      <p:sp>
        <p:nvSpPr>
          <p:cNvPr id="6" name="Action Button: Custom 5">
            <a:hlinkClick r:id="rId3" action="ppaction://hlinksldjump" highlightClick="1"/>
          </p:cNvPr>
          <p:cNvSpPr/>
          <p:nvPr/>
        </p:nvSpPr>
        <p:spPr>
          <a:xfrm>
            <a:off x="1258888" y="4437063"/>
            <a:ext cx="1800225"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4400" b="1" dirty="0">
                <a:solidFill>
                  <a:srgbClr val="7030A0"/>
                </a:solidFill>
              </a:rPr>
              <a:t>False</a:t>
            </a:r>
            <a:endParaRPr lang="en-US" sz="4400" b="1" dirty="0">
              <a:solidFill>
                <a:srgbClr val="7030A0"/>
              </a:solidFill>
            </a:endParaRPr>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1050" y="2349500"/>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19459" name="TextBox 2"/>
          <p:cNvSpPr txBox="1">
            <a:spLocks noChangeArrowheads="1"/>
          </p:cNvSpPr>
          <p:nvPr/>
        </p:nvSpPr>
        <p:spPr bwMode="auto">
          <a:xfrm>
            <a:off x="684213" y="3644900"/>
            <a:ext cx="7777162" cy="646113"/>
          </a:xfrm>
          <a:prstGeom prst="rect">
            <a:avLst/>
          </a:prstGeom>
          <a:noFill/>
          <a:ln w="9525">
            <a:noFill/>
            <a:miter lim="800000"/>
            <a:headEnd/>
            <a:tailEnd/>
          </a:ln>
        </p:spPr>
        <p:txBody>
          <a:bodyPr>
            <a:spAutoFit/>
          </a:bodyPr>
          <a:lstStyle/>
          <a:p>
            <a:pPr algn="ctr"/>
            <a:r>
              <a:rPr lang="en-AU">
                <a:latin typeface="Calibri" pitchFamily="34" charset="0"/>
              </a:rPr>
              <a:t>Many librarians will still catalogue using MARC coding.  There will be some changes to MARC to accommodate new elements</a:t>
            </a:r>
            <a:endParaRPr lang="en-US">
              <a:latin typeface="Calibri" pitchFamily="34" charset="0"/>
            </a:endParaRP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AU" smtClean="0"/>
              <a:t>Key differences from AACR2</a:t>
            </a:r>
            <a:endParaRPr lang="en-US" smtClean="0"/>
          </a:p>
        </p:txBody>
      </p:sp>
      <p:sp>
        <p:nvSpPr>
          <p:cNvPr id="3" name="TextBox 2"/>
          <p:cNvSpPr txBox="1"/>
          <p:nvPr/>
        </p:nvSpPr>
        <p:spPr>
          <a:xfrm>
            <a:off x="3275856" y="2348880"/>
            <a:ext cx="2880320" cy="1015663"/>
          </a:xfrm>
          <a:prstGeom prst="rect">
            <a:avLst/>
          </a:prstGeom>
          <a:noFill/>
        </p:spPr>
        <p:txBody>
          <a:bodyPr>
            <a:spAutoFit/>
          </a:bodyPr>
          <a:lstStyle/>
          <a:p>
            <a:pPr algn="ctr" fontAlgn="auto">
              <a:spcBef>
                <a:spcPts val="0"/>
              </a:spcBef>
              <a:spcAft>
                <a:spcPts val="0"/>
              </a:spcAft>
              <a:defRPr/>
            </a:pPr>
            <a:r>
              <a:rPr lang="en-AU" sz="6000" b="1" i="1" dirty="0">
                <a:solidFill>
                  <a:schemeClr val="accent6">
                    <a:lumMod val="75000"/>
                  </a:schemeClr>
                </a:solidFill>
                <a:effectLst>
                  <a:glow rad="228600">
                    <a:schemeClr val="accent4">
                      <a:satMod val="175000"/>
                      <a:alpha val="40000"/>
                    </a:schemeClr>
                  </a:glow>
                </a:effectLst>
                <a:latin typeface="+mn-lt"/>
                <a:cs typeface="+mn-cs"/>
              </a:rPr>
              <a:t>Quiz</a:t>
            </a:r>
            <a:endParaRPr lang="en-US" sz="6000" b="1" i="1" dirty="0">
              <a:solidFill>
                <a:schemeClr val="accent6">
                  <a:lumMod val="75000"/>
                </a:schemeClr>
              </a:solidFill>
              <a:effectLst>
                <a:glow rad="228600">
                  <a:schemeClr val="accent4">
                    <a:satMod val="175000"/>
                    <a:alpha val="40000"/>
                  </a:schemeClr>
                </a:glow>
              </a:effectLst>
              <a:latin typeface="+mn-lt"/>
              <a:cs typeface="+mn-cs"/>
            </a:endParaRPr>
          </a:p>
        </p:txBody>
      </p:sp>
      <p:sp>
        <p:nvSpPr>
          <p:cNvPr id="4" name="Action Button: Custom 3">
            <a:hlinkClick r:id="" action="ppaction://hlinkshowjump?jump=nextslide" highlightClick="1"/>
          </p:cNvPr>
          <p:cNvSpPr/>
          <p:nvPr/>
        </p:nvSpPr>
        <p:spPr>
          <a:xfrm>
            <a:off x="2916238" y="3933825"/>
            <a:ext cx="3671887" cy="574675"/>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Click here to start the quiz</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20484" name="Title 6"/>
          <p:cNvSpPr>
            <a:spLocks noGrp="1"/>
          </p:cNvSpPr>
          <p:nvPr>
            <p:ph type="title"/>
          </p:nvPr>
        </p:nvSpPr>
        <p:spPr/>
        <p:txBody>
          <a:bodyPr/>
          <a:lstStyle/>
          <a:p>
            <a:endParaRPr lang="en-US" smtClean="0"/>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1188" y="1341438"/>
            <a:ext cx="7777162" cy="2016125"/>
          </a:xfrm>
        </p:spPr>
        <p:txBody>
          <a:bodyPr/>
          <a:lstStyle/>
          <a:p>
            <a:pPr eaLnBrk="1" hangingPunct="1"/>
            <a:r>
              <a:rPr lang="en-AU" smtClean="0"/>
              <a:t>7) </a:t>
            </a:r>
            <a:r>
              <a:rPr lang="en-AU" smtClean="0">
                <a:solidFill>
                  <a:srgbClr val="000000"/>
                </a:solidFill>
              </a:rPr>
              <a:t>Sections 1-4 of RDA deals with...</a:t>
            </a:r>
            <a:endParaRPr lang="en-US" smtClean="0"/>
          </a:p>
        </p:txBody>
      </p:sp>
      <p:sp>
        <p:nvSpPr>
          <p:cNvPr id="5" name="Action Button: Custom 4">
            <a:hlinkClick r:id="rId2" action="ppaction://hlinksldjump" highlightClick="1"/>
          </p:cNvPr>
          <p:cNvSpPr/>
          <p:nvPr/>
        </p:nvSpPr>
        <p:spPr>
          <a:xfrm>
            <a:off x="323850" y="3357563"/>
            <a:ext cx="5761038" cy="100806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000" b="1" dirty="0">
                <a:solidFill>
                  <a:srgbClr val="7030A0"/>
                </a:solidFill>
              </a:rPr>
              <a:t>General rules for description</a:t>
            </a:r>
          </a:p>
        </p:txBody>
      </p:sp>
      <p:sp>
        <p:nvSpPr>
          <p:cNvPr id="6" name="Action Button: Custom 5">
            <a:hlinkClick r:id="rId3" action="ppaction://hlinksldjump" highlightClick="1"/>
          </p:cNvPr>
          <p:cNvSpPr/>
          <p:nvPr/>
        </p:nvSpPr>
        <p:spPr>
          <a:xfrm>
            <a:off x="323850" y="4365625"/>
            <a:ext cx="4535488" cy="104298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3000" b="1" dirty="0">
                <a:solidFill>
                  <a:srgbClr val="7030A0"/>
                </a:solidFill>
              </a:rPr>
              <a:t>Recording attributes </a:t>
            </a:r>
            <a:endParaRPr lang="en-US" sz="3000" b="1" dirty="0">
              <a:solidFill>
                <a:srgbClr val="7030A0"/>
              </a:solidFill>
            </a:endParaRPr>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7" name="Action Button: Custom 6">
            <a:hlinkClick r:id="rId2" action="ppaction://hlinksldjump" highlightClick="1"/>
          </p:cNvPr>
          <p:cNvSpPr/>
          <p:nvPr/>
        </p:nvSpPr>
        <p:spPr>
          <a:xfrm>
            <a:off x="179388" y="5445125"/>
            <a:ext cx="4357687" cy="104298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3000" b="1" dirty="0">
                <a:solidFill>
                  <a:srgbClr val="7030A0"/>
                </a:solidFill>
              </a:rPr>
              <a:t>Subjects of works</a:t>
            </a:r>
            <a:endParaRPr lang="en-US" sz="3000" b="1" dirty="0">
              <a:solidFill>
                <a:srgbClr val="7030A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051050" y="2205038"/>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22531" name="TextBox 2"/>
          <p:cNvSpPr txBox="1">
            <a:spLocks noChangeArrowheads="1"/>
          </p:cNvSpPr>
          <p:nvPr/>
        </p:nvSpPr>
        <p:spPr bwMode="auto">
          <a:xfrm>
            <a:off x="684213" y="3500438"/>
            <a:ext cx="7777162" cy="1754187"/>
          </a:xfrm>
          <a:prstGeom prst="rect">
            <a:avLst/>
          </a:prstGeom>
          <a:noFill/>
          <a:ln w="9525">
            <a:noFill/>
            <a:miter lim="800000"/>
            <a:headEnd/>
            <a:tailEnd/>
          </a:ln>
        </p:spPr>
        <p:txBody>
          <a:bodyPr>
            <a:spAutoFit/>
          </a:bodyPr>
          <a:lstStyle/>
          <a:p>
            <a:pPr algn="ctr"/>
            <a:r>
              <a:rPr lang="en-US">
                <a:latin typeface="Calibri" pitchFamily="34" charset="0"/>
              </a:rPr>
              <a:t>Section 1 contains the instructions for recording the attributes of all of the FRBR/FRAD entities.  It is arranged according to these entities, beginning with the Group 1 Entities (Work, Expression, Manifestation and Item) and then Group 2 entities (Person, Family and Corporate Body).  The Group 3 entity, place has also been included because the names of place are commonly used when describing other entities such as persons and corporate bodies (especially governments)</a:t>
            </a: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23556" name="Title 6"/>
          <p:cNvSpPr>
            <a:spLocks noGrp="1"/>
          </p:cNvSpPr>
          <p:nvPr>
            <p:ph type="title"/>
          </p:nvPr>
        </p:nvSpPr>
        <p:spPr/>
        <p:txBody>
          <a:bodyPr/>
          <a:lstStyle/>
          <a:p>
            <a:endParaRPr lang="en-US" smtClean="0"/>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1188" y="1341438"/>
            <a:ext cx="7777162" cy="2016125"/>
          </a:xfrm>
        </p:spPr>
        <p:txBody>
          <a:bodyPr/>
          <a:lstStyle/>
          <a:p>
            <a:pPr eaLnBrk="1" hangingPunct="1"/>
            <a:r>
              <a:rPr lang="en-AU" smtClean="0"/>
              <a:t>8) In RDA, GMD is recorded...</a:t>
            </a:r>
            <a:endParaRPr lang="en-US" smtClean="0"/>
          </a:p>
        </p:txBody>
      </p:sp>
      <p:sp>
        <p:nvSpPr>
          <p:cNvPr id="5" name="Action Button: Custom 4">
            <a:hlinkClick r:id="rId2" action="ppaction://hlinksldjump" highlightClick="1"/>
          </p:cNvPr>
          <p:cNvSpPr/>
          <p:nvPr/>
        </p:nvSpPr>
        <p:spPr>
          <a:xfrm>
            <a:off x="0" y="3357563"/>
            <a:ext cx="5292725" cy="100806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000" b="1" dirty="0">
                <a:solidFill>
                  <a:srgbClr val="7030A0"/>
                </a:solidFill>
              </a:rPr>
              <a:t>In the same way as in AACR2</a:t>
            </a:r>
          </a:p>
        </p:txBody>
      </p:sp>
      <p:sp>
        <p:nvSpPr>
          <p:cNvPr id="6" name="Action Button: Custom 5">
            <a:hlinkClick r:id="rId3" action="ppaction://hlinksldjump" highlightClick="1"/>
          </p:cNvPr>
          <p:cNvSpPr/>
          <p:nvPr/>
        </p:nvSpPr>
        <p:spPr>
          <a:xfrm>
            <a:off x="179388" y="4365625"/>
            <a:ext cx="7921625" cy="104298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3000" b="1" dirty="0">
                <a:solidFill>
                  <a:srgbClr val="7030A0"/>
                </a:solidFill>
              </a:rPr>
              <a:t>With new terminology and in new MARC fields</a:t>
            </a:r>
            <a:endParaRPr lang="en-US" sz="3000" b="1" dirty="0">
              <a:solidFill>
                <a:srgbClr val="7030A0"/>
              </a:solidFill>
            </a:endParaRPr>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7" name="Action Button: Custom 6">
            <a:hlinkClick r:id="rId2" action="ppaction://hlinksldjump" highlightClick="1"/>
          </p:cNvPr>
          <p:cNvSpPr/>
          <p:nvPr/>
        </p:nvSpPr>
        <p:spPr>
          <a:xfrm>
            <a:off x="179388" y="5373688"/>
            <a:ext cx="8964612"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3000" b="1" dirty="0">
                <a:solidFill>
                  <a:srgbClr val="7030A0"/>
                </a:solidFill>
              </a:rPr>
              <a:t>In new fields but with the same terminology as AACR2</a:t>
            </a:r>
            <a:endParaRPr lang="en-US" sz="3000" b="1" dirty="0">
              <a:solidFill>
                <a:srgbClr val="7030A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051050" y="2205038"/>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25603" name="TextBox 2"/>
          <p:cNvSpPr txBox="1">
            <a:spLocks noChangeArrowheads="1"/>
          </p:cNvSpPr>
          <p:nvPr/>
        </p:nvSpPr>
        <p:spPr bwMode="auto">
          <a:xfrm>
            <a:off x="684213" y="3500438"/>
            <a:ext cx="7777162" cy="923925"/>
          </a:xfrm>
          <a:prstGeom prst="rect">
            <a:avLst/>
          </a:prstGeom>
          <a:noFill/>
          <a:ln w="9525">
            <a:noFill/>
            <a:miter lim="800000"/>
            <a:headEnd/>
            <a:tailEnd/>
          </a:ln>
        </p:spPr>
        <p:txBody>
          <a:bodyPr>
            <a:spAutoFit/>
          </a:bodyPr>
          <a:lstStyle/>
          <a:p>
            <a:pPr algn="ctr"/>
            <a:r>
              <a:rPr lang="en-US">
                <a:latin typeface="Calibri" pitchFamily="34" charset="0"/>
              </a:rPr>
              <a:t>What we are used to calling the GMD is replaced with three new elements – content type, media type and carrier type.  These will be recorded in the MARC fields 336, 337 and 338 respectively. </a:t>
            </a: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1188" y="1341438"/>
            <a:ext cx="7777162" cy="2016125"/>
          </a:xfrm>
        </p:spPr>
        <p:txBody>
          <a:bodyPr/>
          <a:lstStyle/>
          <a:p>
            <a:pPr eaLnBrk="1" hangingPunct="1"/>
            <a:r>
              <a:rPr lang="en-AU" smtClean="0"/>
              <a:t>9) RDA is a content standard, this means...</a:t>
            </a:r>
            <a:endParaRPr lang="en-US" smtClean="0"/>
          </a:p>
        </p:txBody>
      </p:sp>
      <p:sp>
        <p:nvSpPr>
          <p:cNvPr id="5" name="Action Button: Custom 4">
            <a:hlinkClick r:id="rId2" action="ppaction://hlinksldjump" highlightClick="1"/>
          </p:cNvPr>
          <p:cNvSpPr/>
          <p:nvPr/>
        </p:nvSpPr>
        <p:spPr>
          <a:xfrm>
            <a:off x="0" y="3357563"/>
            <a:ext cx="8532813" cy="100806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000" b="1" dirty="0">
                <a:solidFill>
                  <a:srgbClr val="7030A0"/>
                </a:solidFill>
              </a:rPr>
              <a:t>It </a:t>
            </a:r>
            <a:r>
              <a:rPr lang="en-AU" sz="3000" b="1" dirty="0">
                <a:solidFill>
                  <a:srgbClr val="7030A0"/>
                </a:solidFill>
              </a:rPr>
              <a:t>emphasises</a:t>
            </a:r>
            <a:r>
              <a:rPr lang="en-US" sz="3000" b="1" dirty="0">
                <a:solidFill>
                  <a:srgbClr val="7030A0"/>
                </a:solidFill>
              </a:rPr>
              <a:t> what should be recorded but not how</a:t>
            </a:r>
          </a:p>
        </p:txBody>
      </p:sp>
      <p:sp>
        <p:nvSpPr>
          <p:cNvPr id="6" name="Action Button: Custom 5">
            <a:hlinkClick r:id="rId2" action="ppaction://hlinksldjump" highlightClick="1"/>
          </p:cNvPr>
          <p:cNvSpPr/>
          <p:nvPr/>
        </p:nvSpPr>
        <p:spPr>
          <a:xfrm>
            <a:off x="0" y="4365625"/>
            <a:ext cx="8675688" cy="104298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900" b="1" dirty="0">
                <a:solidFill>
                  <a:srgbClr val="7030A0"/>
                </a:solidFill>
              </a:rPr>
              <a:t>It is independent of standards such as ISBD and MARC</a:t>
            </a:r>
            <a:endParaRPr lang="en-US" sz="2900" b="1" dirty="0">
              <a:solidFill>
                <a:srgbClr val="7030A0"/>
              </a:solidFill>
            </a:endParaRPr>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7" name="Action Button: Custom 6">
            <a:hlinkClick r:id="rId3" action="ppaction://hlinksldjump" highlightClick="1"/>
          </p:cNvPr>
          <p:cNvSpPr/>
          <p:nvPr/>
        </p:nvSpPr>
        <p:spPr>
          <a:xfrm>
            <a:off x="0" y="5373688"/>
            <a:ext cx="8964613"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400" b="1" dirty="0">
                <a:solidFill>
                  <a:srgbClr val="7030A0"/>
                </a:solidFill>
              </a:rPr>
              <a:t>Data created cannot be adapted and shared across different systems</a:t>
            </a:r>
            <a:endParaRPr lang="en-US" sz="2400" b="1" dirty="0">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1050" y="2205038"/>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28675" name="TextBox 2"/>
          <p:cNvSpPr txBox="1">
            <a:spLocks noChangeArrowheads="1"/>
          </p:cNvSpPr>
          <p:nvPr/>
        </p:nvSpPr>
        <p:spPr bwMode="auto">
          <a:xfrm>
            <a:off x="684213" y="3429000"/>
            <a:ext cx="7777162" cy="2308225"/>
          </a:xfrm>
          <a:prstGeom prst="rect">
            <a:avLst/>
          </a:prstGeom>
          <a:noFill/>
          <a:ln w="9525">
            <a:noFill/>
            <a:miter lim="800000"/>
            <a:headEnd/>
            <a:tailEnd/>
          </a:ln>
        </p:spPr>
        <p:txBody>
          <a:bodyPr>
            <a:spAutoFit/>
          </a:bodyPr>
          <a:lstStyle/>
          <a:p>
            <a:pPr algn="ctr"/>
            <a:r>
              <a:rPr lang="en-US">
                <a:latin typeface="Calibri" pitchFamily="34" charset="0"/>
              </a:rPr>
              <a:t>RDA does not include instructions on the order or display of information.</a:t>
            </a:r>
          </a:p>
          <a:p>
            <a:pPr algn="ctr"/>
            <a:endParaRPr lang="en-AU">
              <a:latin typeface="Calibri" pitchFamily="34" charset="0"/>
            </a:endParaRPr>
          </a:p>
          <a:p>
            <a:pPr algn="ctr"/>
            <a:r>
              <a:rPr lang="en-AU">
                <a:latin typeface="Calibri" pitchFamily="34" charset="0"/>
              </a:rPr>
              <a:t>It is compatible with standards such as ISBD and MARC but is designed to work independently of these so it can be applied to whatever conventions or encoding standards you use.  </a:t>
            </a:r>
          </a:p>
          <a:p>
            <a:pPr algn="ctr"/>
            <a:endParaRPr lang="en-AU">
              <a:latin typeface="Calibri" pitchFamily="34" charset="0"/>
            </a:endParaRPr>
          </a:p>
          <a:p>
            <a:pPr algn="ctr"/>
            <a:r>
              <a:rPr lang="en-AU">
                <a:latin typeface="Calibri" pitchFamily="34" charset="0"/>
              </a:rPr>
              <a:t>This opens up RDA to be used by other content management industries such as archives and museums.</a:t>
            </a:r>
            <a:endParaRPr lang="en-US">
              <a:latin typeface="Calibri" pitchFamily="34" charset="0"/>
            </a:endParaRP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29700" name="Title 6"/>
          <p:cNvSpPr>
            <a:spLocks noGrp="1"/>
          </p:cNvSpPr>
          <p:nvPr>
            <p:ph type="title"/>
          </p:nvPr>
        </p:nvSpPr>
        <p:spPr/>
        <p:txBody>
          <a:bodyPr/>
          <a:lstStyle/>
          <a:p>
            <a:endParaRPr lang="en-US" smtClean="0"/>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971550" y="1628775"/>
            <a:ext cx="7200900" cy="2016125"/>
          </a:xfrm>
        </p:spPr>
        <p:txBody>
          <a:bodyPr/>
          <a:lstStyle/>
          <a:p>
            <a:pPr eaLnBrk="1" hangingPunct="1"/>
            <a:r>
              <a:rPr lang="en-AU" smtClean="0"/>
              <a:t>1) The instructions in AACR2 form the basis for the instructions in RDA</a:t>
            </a:r>
            <a:endParaRPr lang="en-US" smtClean="0"/>
          </a:p>
        </p:txBody>
      </p:sp>
      <p:sp>
        <p:nvSpPr>
          <p:cNvPr id="5" name="Action Button: Custom 4">
            <a:hlinkClick r:id="rId2" action="ppaction://hlinksldjump" highlightClick="1"/>
          </p:cNvPr>
          <p:cNvSpPr/>
          <p:nvPr/>
        </p:nvSpPr>
        <p:spPr>
          <a:xfrm>
            <a:off x="1042988" y="3429000"/>
            <a:ext cx="2449512" cy="10795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4400" b="1" dirty="0">
                <a:solidFill>
                  <a:srgbClr val="7030A0"/>
                </a:solidFill>
              </a:rPr>
              <a:t>True</a:t>
            </a:r>
            <a:endParaRPr lang="en-US" sz="4400" b="1" dirty="0">
              <a:solidFill>
                <a:srgbClr val="7030A0"/>
              </a:solidFill>
            </a:endParaRPr>
          </a:p>
        </p:txBody>
      </p:sp>
      <p:sp>
        <p:nvSpPr>
          <p:cNvPr id="6" name="Action Button: Custom 5">
            <a:hlinkClick r:id="rId3" action="ppaction://hlinksldjump" highlightClick="1"/>
          </p:cNvPr>
          <p:cNvSpPr/>
          <p:nvPr/>
        </p:nvSpPr>
        <p:spPr>
          <a:xfrm>
            <a:off x="1331913" y="4724400"/>
            <a:ext cx="1944687" cy="104298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4400" b="1" dirty="0">
                <a:solidFill>
                  <a:srgbClr val="7030A0"/>
                </a:solidFill>
              </a:rPr>
              <a:t>False</a:t>
            </a:r>
            <a:endParaRPr lang="en-US" sz="4400" b="1" dirty="0">
              <a:solidFill>
                <a:srgbClr val="7030A0"/>
              </a:solidFill>
            </a:endParaRPr>
          </a:p>
        </p:txBody>
      </p:sp>
      <p:sp>
        <p:nvSpPr>
          <p:cNvPr id="7" name="Title 1"/>
          <p:cNvSpPr txBox="1">
            <a:spLocks/>
          </p:cNvSpPr>
          <p:nvPr/>
        </p:nvSpPr>
        <p:spPr bwMode="auto">
          <a:xfrm>
            <a:off x="4067175" y="260350"/>
            <a:ext cx="4614863" cy="1143000"/>
          </a:xfrm>
          <a:prstGeom prst="rect">
            <a:avLst/>
          </a:prstGeom>
          <a:noFill/>
          <a:ln w="9525">
            <a:noFill/>
            <a:miter lim="800000"/>
            <a:headEnd/>
            <a:tailEnd/>
          </a:ln>
        </p:spPr>
        <p:txBody>
          <a:bodyPr anchor="ctr"/>
          <a:lstStyle/>
          <a:p>
            <a:pPr algn="ctr">
              <a:defRPr/>
            </a:pPr>
            <a:r>
              <a:rPr lang="en-AU" sz="440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1188" y="1341438"/>
            <a:ext cx="7777162" cy="2016125"/>
          </a:xfrm>
        </p:spPr>
        <p:txBody>
          <a:bodyPr/>
          <a:lstStyle/>
          <a:p>
            <a:pPr eaLnBrk="1" hangingPunct="1"/>
            <a:r>
              <a:rPr lang="en-AU" sz="3000" smtClean="0"/>
              <a:t>10) Each section of RDA begins with a statement of the functional objectives of the FRBR and FRAD user tasks</a:t>
            </a:r>
            <a:endParaRPr lang="en-US" sz="3000" smtClean="0"/>
          </a:p>
        </p:txBody>
      </p:sp>
      <p:sp>
        <p:nvSpPr>
          <p:cNvPr id="5" name="Action Button: Custom 4">
            <a:hlinkClick r:id="rId2" action="ppaction://hlinksldjump" highlightClick="1"/>
          </p:cNvPr>
          <p:cNvSpPr/>
          <p:nvPr/>
        </p:nvSpPr>
        <p:spPr>
          <a:xfrm>
            <a:off x="0" y="3357563"/>
            <a:ext cx="2339975" cy="100806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000" b="1" dirty="0">
                <a:solidFill>
                  <a:srgbClr val="7030A0"/>
                </a:solidFill>
              </a:rPr>
              <a:t>True</a:t>
            </a:r>
          </a:p>
        </p:txBody>
      </p:sp>
      <p:sp>
        <p:nvSpPr>
          <p:cNvPr id="6" name="Action Button: Custom 5">
            <a:hlinkClick r:id="rId3" action="ppaction://hlinksldjump" highlightClick="1"/>
          </p:cNvPr>
          <p:cNvSpPr/>
          <p:nvPr/>
        </p:nvSpPr>
        <p:spPr>
          <a:xfrm>
            <a:off x="0" y="4292600"/>
            <a:ext cx="2339975" cy="104298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3000" b="1" dirty="0">
                <a:solidFill>
                  <a:srgbClr val="7030A0"/>
                </a:solidFill>
              </a:rPr>
              <a:t>False</a:t>
            </a:r>
            <a:endParaRPr lang="en-US" sz="3000" b="1" dirty="0">
              <a:solidFill>
                <a:srgbClr val="7030A0"/>
              </a:solidFill>
            </a:endParaRPr>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051050" y="2205038"/>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31747" name="TextBox 2"/>
          <p:cNvSpPr txBox="1">
            <a:spLocks noChangeArrowheads="1"/>
          </p:cNvSpPr>
          <p:nvPr/>
        </p:nvSpPr>
        <p:spPr bwMode="auto">
          <a:xfrm>
            <a:off x="755650" y="3500438"/>
            <a:ext cx="7416800" cy="923925"/>
          </a:xfrm>
          <a:prstGeom prst="rect">
            <a:avLst/>
          </a:prstGeom>
          <a:noFill/>
          <a:ln w="9525">
            <a:noFill/>
            <a:miter lim="800000"/>
            <a:headEnd/>
            <a:tailEnd/>
          </a:ln>
        </p:spPr>
        <p:txBody>
          <a:bodyPr>
            <a:spAutoFit/>
          </a:bodyPr>
          <a:lstStyle/>
          <a:p>
            <a:pPr algn="ctr"/>
            <a:r>
              <a:rPr lang="en-AU">
                <a:latin typeface="Calibri" pitchFamily="34" charset="0"/>
              </a:rPr>
              <a:t>Each section of RDA begins with a statement of the functional objectives that relate the instructions in the section back to the FRBR/FRAD user tasks  that they aim to assist</a:t>
            </a:r>
            <a:endParaRPr lang="en-US">
              <a:latin typeface="Calibri" pitchFamily="34" charset="0"/>
            </a:endParaRP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1188" y="1341438"/>
            <a:ext cx="7777162" cy="2016125"/>
          </a:xfrm>
        </p:spPr>
        <p:txBody>
          <a:bodyPr/>
          <a:lstStyle/>
          <a:p>
            <a:pPr eaLnBrk="1" hangingPunct="1"/>
            <a:r>
              <a:rPr lang="en-AU" sz="3000" smtClean="0"/>
              <a:t>11) Data created in RDA will not be abbreviated because...</a:t>
            </a:r>
            <a:endParaRPr lang="en-US" sz="3000" smtClean="0"/>
          </a:p>
        </p:txBody>
      </p:sp>
      <p:sp>
        <p:nvSpPr>
          <p:cNvPr id="5" name="Action Button: Custom 4">
            <a:hlinkClick r:id="rId2" action="ppaction://hlinksldjump" highlightClick="1"/>
          </p:cNvPr>
          <p:cNvSpPr/>
          <p:nvPr/>
        </p:nvSpPr>
        <p:spPr>
          <a:xfrm>
            <a:off x="0" y="3357563"/>
            <a:ext cx="5580063" cy="100806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000" b="1" dirty="0">
                <a:solidFill>
                  <a:srgbClr val="7030A0"/>
                </a:solidFill>
              </a:rPr>
              <a:t>Data was less important in AACR2</a:t>
            </a:r>
          </a:p>
        </p:txBody>
      </p:sp>
      <p:sp>
        <p:nvSpPr>
          <p:cNvPr id="6" name="Action Button: Custom 5">
            <a:hlinkClick r:id="rId3" action="ppaction://hlinksldjump" highlightClick="1"/>
          </p:cNvPr>
          <p:cNvSpPr/>
          <p:nvPr/>
        </p:nvSpPr>
        <p:spPr>
          <a:xfrm>
            <a:off x="0" y="4292600"/>
            <a:ext cx="8785225" cy="104298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500" b="1" dirty="0">
                <a:solidFill>
                  <a:srgbClr val="7030A0"/>
                </a:solidFill>
              </a:rPr>
              <a:t>We are no longer constrained by limitations of the card catalogue</a:t>
            </a:r>
            <a:endParaRPr lang="en-US" sz="2500" b="1" dirty="0">
              <a:solidFill>
                <a:srgbClr val="7030A0"/>
              </a:solidFill>
            </a:endParaRPr>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7" name="Action Button: Custom 6">
            <a:hlinkClick r:id="rId3" action="ppaction://hlinksldjump" highlightClick="1"/>
          </p:cNvPr>
          <p:cNvSpPr/>
          <p:nvPr/>
        </p:nvSpPr>
        <p:spPr>
          <a:xfrm>
            <a:off x="0" y="5373688"/>
            <a:ext cx="5219700"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500" b="1" dirty="0">
                <a:solidFill>
                  <a:srgbClr val="7030A0"/>
                </a:solidFill>
              </a:rPr>
              <a:t>Users don’t understand abbreviations</a:t>
            </a:r>
            <a:endParaRPr lang="en-US" sz="2500" b="1" dirty="0">
              <a:solidFill>
                <a:srgbClr val="7030A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051050" y="2205038"/>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34819" name="TextBox 2"/>
          <p:cNvSpPr txBox="1">
            <a:spLocks noChangeArrowheads="1"/>
          </p:cNvSpPr>
          <p:nvPr/>
        </p:nvSpPr>
        <p:spPr bwMode="auto">
          <a:xfrm>
            <a:off x="755650" y="3500438"/>
            <a:ext cx="7416800" cy="1200150"/>
          </a:xfrm>
          <a:prstGeom prst="rect">
            <a:avLst/>
          </a:prstGeom>
          <a:noFill/>
          <a:ln w="9525">
            <a:noFill/>
            <a:miter lim="800000"/>
            <a:headEnd/>
            <a:tailEnd/>
          </a:ln>
        </p:spPr>
        <p:txBody>
          <a:bodyPr>
            <a:spAutoFit/>
          </a:bodyPr>
          <a:lstStyle/>
          <a:p>
            <a:pPr algn="ctr"/>
            <a:r>
              <a:rPr lang="en-AU">
                <a:latin typeface="Calibri" pitchFamily="34" charset="0"/>
              </a:rPr>
              <a:t>AACR2 was designed for card catalogues with limitations on how much data could fit on them.  Our OPACs no longer have these constraints and this is reflected in RDA.  Abbreviations, omissions and restrictions to access points are not applied in RDA</a:t>
            </a:r>
            <a:endParaRPr lang="en-US">
              <a:latin typeface="Calibri" pitchFamily="34" charset="0"/>
            </a:endParaRP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35844" name="Title 6"/>
          <p:cNvSpPr>
            <a:spLocks noGrp="1"/>
          </p:cNvSpPr>
          <p:nvPr>
            <p:ph type="title"/>
          </p:nvPr>
        </p:nvSpPr>
        <p:spPr/>
        <p:txBody>
          <a:bodyPr/>
          <a:lstStyle/>
          <a:p>
            <a:endParaRPr lang="en-US" smtClean="0"/>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11188" y="1341438"/>
            <a:ext cx="7777162" cy="2016125"/>
          </a:xfrm>
        </p:spPr>
        <p:txBody>
          <a:bodyPr/>
          <a:lstStyle/>
          <a:p>
            <a:pPr eaLnBrk="1" hangingPunct="1"/>
            <a:r>
              <a:rPr lang="en-AU" sz="3000" smtClean="0"/>
              <a:t>12) Terminology in RDA is...</a:t>
            </a:r>
            <a:endParaRPr lang="en-US" sz="3000" smtClean="0"/>
          </a:p>
        </p:txBody>
      </p:sp>
      <p:sp>
        <p:nvSpPr>
          <p:cNvPr id="5" name="Action Button: Custom 4">
            <a:hlinkClick r:id="rId2" action="ppaction://hlinksldjump" highlightClick="1"/>
          </p:cNvPr>
          <p:cNvSpPr/>
          <p:nvPr/>
        </p:nvSpPr>
        <p:spPr>
          <a:xfrm>
            <a:off x="0" y="3357563"/>
            <a:ext cx="4067175" cy="100806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000" b="1" dirty="0">
                <a:solidFill>
                  <a:srgbClr val="7030A0"/>
                </a:solidFill>
              </a:rPr>
              <a:t>The same as in AACR2</a:t>
            </a:r>
          </a:p>
        </p:txBody>
      </p:sp>
      <p:sp>
        <p:nvSpPr>
          <p:cNvPr id="6" name="Action Button: Custom 5">
            <a:hlinkClick r:id="rId3" action="ppaction://hlinksldjump" highlightClick="1"/>
          </p:cNvPr>
          <p:cNvSpPr/>
          <p:nvPr/>
        </p:nvSpPr>
        <p:spPr>
          <a:xfrm>
            <a:off x="0" y="4437063"/>
            <a:ext cx="4932363"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500" b="1" dirty="0">
                <a:solidFill>
                  <a:srgbClr val="7030A0"/>
                </a:solidFill>
              </a:rPr>
              <a:t>Based on FRBR and FRAD models</a:t>
            </a:r>
            <a:endParaRPr lang="en-US" sz="2500" b="1" dirty="0">
              <a:solidFill>
                <a:srgbClr val="7030A0"/>
              </a:solidFill>
            </a:endParaRPr>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7" name="Action Button: Custom 6">
            <a:hlinkClick r:id="rId2" action="ppaction://hlinksldjump" highlightClick="1"/>
          </p:cNvPr>
          <p:cNvSpPr/>
          <p:nvPr/>
        </p:nvSpPr>
        <p:spPr>
          <a:xfrm>
            <a:off x="0" y="5373688"/>
            <a:ext cx="6443663"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500" b="1" dirty="0">
                <a:solidFill>
                  <a:srgbClr val="7030A0"/>
                </a:solidFill>
              </a:rPr>
              <a:t>Unique terms developed specifically for RDA</a:t>
            </a:r>
            <a:endParaRPr lang="en-US" sz="2500" b="1" dirty="0">
              <a:solidFill>
                <a:srgbClr val="7030A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051050" y="2205038"/>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37891" name="TextBox 2"/>
          <p:cNvSpPr txBox="1">
            <a:spLocks noChangeArrowheads="1"/>
          </p:cNvSpPr>
          <p:nvPr/>
        </p:nvSpPr>
        <p:spPr bwMode="auto">
          <a:xfrm>
            <a:off x="755650" y="3500438"/>
            <a:ext cx="7416800" cy="2032000"/>
          </a:xfrm>
          <a:prstGeom prst="rect">
            <a:avLst/>
          </a:prstGeom>
          <a:noFill/>
          <a:ln w="9525">
            <a:noFill/>
            <a:miter lim="800000"/>
            <a:headEnd/>
            <a:tailEnd/>
          </a:ln>
        </p:spPr>
        <p:txBody>
          <a:bodyPr>
            <a:spAutoFit/>
          </a:bodyPr>
          <a:lstStyle/>
          <a:p>
            <a:pPr algn="ctr"/>
            <a:r>
              <a:rPr lang="en-AU">
                <a:latin typeface="Calibri" pitchFamily="34" charset="0"/>
              </a:rPr>
              <a:t>There will be different terminology in RDA from AACR2.  Much of this comes from the FRBR/FRAD models.  To assist with the transition to RDA there is a full glossary of terms used in the text of RDA, which also includes hyperlinks to the glossary.</a:t>
            </a:r>
          </a:p>
          <a:p>
            <a:pPr algn="ctr"/>
            <a:endParaRPr lang="en-AU">
              <a:latin typeface="Calibri" pitchFamily="34" charset="0"/>
            </a:endParaRPr>
          </a:p>
          <a:p>
            <a:pPr algn="ctr"/>
            <a:r>
              <a:rPr lang="en-AU">
                <a:latin typeface="Calibri" pitchFamily="34" charset="0"/>
              </a:rPr>
              <a:t>Additionally, each section of RDA contains a “General guidelines” chapter which sets out and clearly defines key terminology used in that section.</a:t>
            </a:r>
            <a:endParaRPr lang="en-US">
              <a:latin typeface="Calibri" pitchFamily="34" charset="0"/>
            </a:endParaRP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38916" name="Title 6"/>
          <p:cNvSpPr>
            <a:spLocks noGrp="1"/>
          </p:cNvSpPr>
          <p:nvPr>
            <p:ph type="title"/>
          </p:nvPr>
        </p:nvSpPr>
        <p:spPr/>
        <p:txBody>
          <a:bodyPr/>
          <a:lstStyle/>
          <a:p>
            <a:endParaRPr lang="en-US" smtClean="0"/>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11188" y="1341438"/>
            <a:ext cx="7921625" cy="2016125"/>
          </a:xfrm>
        </p:spPr>
        <p:txBody>
          <a:bodyPr/>
          <a:lstStyle/>
          <a:p>
            <a:pPr eaLnBrk="1" hangingPunct="1"/>
            <a:r>
              <a:rPr lang="en-AU" sz="3000" smtClean="0"/>
              <a:t>13) Where are the instructions for core elements?</a:t>
            </a:r>
            <a:endParaRPr lang="en-US" sz="3000" smtClean="0"/>
          </a:p>
        </p:txBody>
      </p:sp>
      <p:sp>
        <p:nvSpPr>
          <p:cNvPr id="5" name="Action Button: Custom 4">
            <a:hlinkClick r:id="rId2" action="ppaction://hlinksldjump" highlightClick="1"/>
          </p:cNvPr>
          <p:cNvSpPr/>
          <p:nvPr/>
        </p:nvSpPr>
        <p:spPr>
          <a:xfrm>
            <a:off x="0" y="2852738"/>
            <a:ext cx="5795963" cy="100806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000" b="1" dirty="0">
                <a:solidFill>
                  <a:srgbClr val="7030A0"/>
                </a:solidFill>
              </a:rPr>
              <a:t>In the introduction at 0.6</a:t>
            </a:r>
          </a:p>
        </p:txBody>
      </p:sp>
      <p:sp>
        <p:nvSpPr>
          <p:cNvPr id="6" name="Action Button: Custom 5">
            <a:hlinkClick r:id="rId2" action="ppaction://hlinksldjump" highlightClick="1"/>
          </p:cNvPr>
          <p:cNvSpPr/>
          <p:nvPr/>
        </p:nvSpPr>
        <p:spPr>
          <a:xfrm>
            <a:off x="827088" y="3716338"/>
            <a:ext cx="7740650"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AU" sz="2500" b="1" dirty="0">
                <a:solidFill>
                  <a:srgbClr val="7030A0"/>
                </a:solidFill>
              </a:rPr>
              <a:t>In the general guidelines chapter at the beginning of each section</a:t>
            </a:r>
            <a:endParaRPr lang="en-US" sz="2500" b="1" dirty="0">
              <a:solidFill>
                <a:srgbClr val="7030A0"/>
              </a:solidFill>
            </a:endParaRPr>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7" name="Action Button: Custom 6">
            <a:hlinkClick r:id="rId2" action="ppaction://hlinksldjump" highlightClick="1"/>
          </p:cNvPr>
          <p:cNvSpPr/>
          <p:nvPr/>
        </p:nvSpPr>
        <p:spPr>
          <a:xfrm>
            <a:off x="0" y="4652963"/>
            <a:ext cx="6443663"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500" b="1" dirty="0">
                <a:solidFill>
                  <a:srgbClr val="7030A0"/>
                </a:solidFill>
              </a:rPr>
              <a:t>At the beginning of each instruction</a:t>
            </a:r>
            <a:endParaRPr lang="en-US" sz="2500" b="1" dirty="0">
              <a:solidFill>
                <a:srgbClr val="7030A0"/>
              </a:solidFill>
            </a:endParaRPr>
          </a:p>
        </p:txBody>
      </p:sp>
      <p:sp>
        <p:nvSpPr>
          <p:cNvPr id="9" name="Action Button: Custom 8">
            <a:hlinkClick r:id="rId3" action="ppaction://hlinksldjump" highlightClick="1"/>
          </p:cNvPr>
          <p:cNvSpPr/>
          <p:nvPr/>
        </p:nvSpPr>
        <p:spPr>
          <a:xfrm>
            <a:off x="0" y="5516563"/>
            <a:ext cx="5076825"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2500" b="1" dirty="0">
                <a:solidFill>
                  <a:srgbClr val="7030A0"/>
                </a:solidFill>
              </a:rPr>
              <a:t>In all of the above places</a:t>
            </a:r>
            <a:endParaRPr lang="en-US" sz="2500" b="1"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51050" y="2349500"/>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4099" name="TextBox 2"/>
          <p:cNvSpPr txBox="1">
            <a:spLocks noChangeArrowheads="1"/>
          </p:cNvSpPr>
          <p:nvPr/>
        </p:nvSpPr>
        <p:spPr bwMode="auto">
          <a:xfrm>
            <a:off x="827088" y="3789363"/>
            <a:ext cx="7129462" cy="646112"/>
          </a:xfrm>
          <a:prstGeom prst="rect">
            <a:avLst/>
          </a:prstGeom>
          <a:noFill/>
          <a:ln w="9525">
            <a:noFill/>
            <a:miter lim="800000"/>
            <a:headEnd/>
            <a:tailEnd/>
          </a:ln>
        </p:spPr>
        <p:txBody>
          <a:bodyPr>
            <a:spAutoFit/>
          </a:bodyPr>
          <a:lstStyle/>
          <a:p>
            <a:pPr algn="ctr"/>
            <a:r>
              <a:rPr lang="en-AU">
                <a:latin typeface="Calibri" pitchFamily="34" charset="0"/>
              </a:rPr>
              <a:t>The instructions in RDA are based on the instructions in AACR2.  They may be reworded to make them easier to understand, but they are still there.</a:t>
            </a:r>
            <a:endParaRPr lang="en-US">
              <a:latin typeface="Calibri" pitchFamily="34" charset="0"/>
            </a:endParaRPr>
          </a:p>
        </p:txBody>
      </p:sp>
      <p:sp>
        <p:nvSpPr>
          <p:cNvPr id="7" name="Action Button: Custom 6">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051050" y="2205038"/>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40963" name="TextBox 2"/>
          <p:cNvSpPr txBox="1">
            <a:spLocks noChangeArrowheads="1"/>
          </p:cNvSpPr>
          <p:nvPr/>
        </p:nvSpPr>
        <p:spPr bwMode="auto">
          <a:xfrm>
            <a:off x="755650" y="3500438"/>
            <a:ext cx="7416800" cy="1200150"/>
          </a:xfrm>
          <a:prstGeom prst="rect">
            <a:avLst/>
          </a:prstGeom>
          <a:noFill/>
          <a:ln w="9525">
            <a:noFill/>
            <a:miter lim="800000"/>
            <a:headEnd/>
            <a:tailEnd/>
          </a:ln>
        </p:spPr>
        <p:txBody>
          <a:bodyPr>
            <a:spAutoFit/>
          </a:bodyPr>
          <a:lstStyle/>
          <a:p>
            <a:pPr algn="ctr"/>
            <a:r>
              <a:rPr lang="en-AU">
                <a:latin typeface="Calibri" pitchFamily="34" charset="0"/>
              </a:rPr>
              <a:t>Instructions on core elements are found in all the following places:</a:t>
            </a:r>
          </a:p>
          <a:p>
            <a:pPr algn="ctr">
              <a:buFontTx/>
              <a:buChar char="-"/>
            </a:pPr>
            <a:r>
              <a:rPr lang="en-AU">
                <a:latin typeface="Calibri" pitchFamily="34" charset="0"/>
              </a:rPr>
              <a:t>In the introduction</a:t>
            </a:r>
          </a:p>
          <a:p>
            <a:pPr algn="ctr">
              <a:buFontTx/>
              <a:buChar char="-"/>
            </a:pPr>
            <a:r>
              <a:rPr lang="en-AU">
                <a:latin typeface="Calibri" pitchFamily="34" charset="0"/>
              </a:rPr>
              <a:t>In the general guidelines chapters</a:t>
            </a:r>
          </a:p>
          <a:p>
            <a:pPr algn="ctr">
              <a:buFontTx/>
              <a:buChar char="-"/>
            </a:pPr>
            <a:r>
              <a:rPr lang="en-AU">
                <a:latin typeface="Calibri" pitchFamily="34" charset="0"/>
              </a:rPr>
              <a:t>At the beginning of each core instruction</a:t>
            </a:r>
            <a:endParaRPr lang="en-US">
              <a:latin typeface="Calibri" pitchFamily="34" charset="0"/>
            </a:endParaRP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Finish</a:t>
            </a:r>
            <a:endParaRPr lang="en-US" dirty="0"/>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dirty="0">
                <a:latin typeface="+mj-lt"/>
                <a:ea typeface="+mj-ea"/>
                <a:cs typeface="+mj-cs"/>
              </a:rPr>
              <a:t>Key differences from AACR2</a:t>
            </a:r>
            <a:endParaRPr lang="en-US" sz="4400" dirty="0">
              <a:latin typeface="+mj-lt"/>
              <a:ea typeface="+mj-ea"/>
              <a:cs typeface="+mj-cs"/>
            </a:endParaRPr>
          </a:p>
        </p:txBody>
      </p:sp>
      <p:sp>
        <p:nvSpPr>
          <p:cNvPr id="41988" name="Title 6"/>
          <p:cNvSpPr>
            <a:spLocks noGrp="1"/>
          </p:cNvSpPr>
          <p:nvPr>
            <p:ph type="title"/>
          </p:nvPr>
        </p:nvSpPr>
        <p:spPr/>
        <p:txBody>
          <a:bodyPr/>
          <a:lstStyle/>
          <a:p>
            <a:endParaRPr lang="en-US" smtClean="0"/>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AU" smtClean="0"/>
              <a:t>Key differences from AACR2</a:t>
            </a:r>
            <a:endParaRPr lang="en-US" smtClean="0"/>
          </a:p>
        </p:txBody>
      </p:sp>
      <p:sp>
        <p:nvSpPr>
          <p:cNvPr id="3" name="TextBox 2"/>
          <p:cNvSpPr txBox="1"/>
          <p:nvPr/>
        </p:nvSpPr>
        <p:spPr>
          <a:xfrm>
            <a:off x="900113" y="1844675"/>
            <a:ext cx="6624637" cy="2678113"/>
          </a:xfrm>
          <a:prstGeom prst="rect">
            <a:avLst/>
          </a:prstGeom>
          <a:noFill/>
        </p:spPr>
        <p:txBody>
          <a:bodyPr>
            <a:spAutoFit/>
          </a:bodyPr>
          <a:lstStyle/>
          <a:p>
            <a:pPr algn="ctr">
              <a:defRPr/>
            </a:pPr>
            <a:r>
              <a:rPr lang="en-AU" sz="5600" dirty="0">
                <a:solidFill>
                  <a:schemeClr val="accent3">
                    <a:lumMod val="50000"/>
                  </a:schemeClr>
                </a:solidFill>
                <a:latin typeface="+mn-lt"/>
              </a:rPr>
              <a:t>Congratulations</a:t>
            </a:r>
          </a:p>
          <a:p>
            <a:pPr algn="ctr">
              <a:defRPr/>
            </a:pPr>
            <a:r>
              <a:rPr lang="en-AU" sz="5600" dirty="0">
                <a:solidFill>
                  <a:schemeClr val="accent3">
                    <a:lumMod val="50000"/>
                  </a:schemeClr>
                </a:solidFill>
                <a:latin typeface="+mn-lt"/>
              </a:rPr>
              <a:t> you have completed the quiz</a:t>
            </a:r>
            <a:endParaRPr lang="en-US" sz="5600" dirty="0">
              <a:solidFill>
                <a:schemeClr val="accent3">
                  <a:lumMod val="50000"/>
                </a:schemeClr>
              </a:solidFill>
              <a:latin typeface="+mn-lt"/>
            </a:endParaRPr>
          </a:p>
        </p:txBody>
      </p:sp>
      <p:pic>
        <p:nvPicPr>
          <p:cNvPr id="43012" name="Picture 9" descr="MM900336545.GIF"/>
          <p:cNvPicPr>
            <a:picLocks noChangeAspect="1"/>
          </p:cNvPicPr>
          <p:nvPr/>
        </p:nvPicPr>
        <p:blipFill>
          <a:blip r:embed="rId3" cstate="print"/>
          <a:srcRect/>
          <a:stretch>
            <a:fillRect/>
          </a:stretch>
        </p:blipFill>
        <p:spPr bwMode="auto">
          <a:xfrm>
            <a:off x="6156325" y="4076700"/>
            <a:ext cx="1944688" cy="2090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195513" y="2205038"/>
            <a:ext cx="4752975" cy="2303462"/>
          </a:xfrm>
        </p:spPr>
        <p:txBody>
          <a:bodyPr/>
          <a:lstStyle/>
          <a:p>
            <a:pPr eaLnBrk="1" hangingPunct="1"/>
            <a:r>
              <a:rPr lang="en-AU" b="1" smtClean="0">
                <a:solidFill>
                  <a:srgbClr val="FF0000"/>
                </a:solidFill>
              </a:rPr>
              <a:t>Sorry,</a:t>
            </a:r>
            <a:br>
              <a:rPr lang="en-AU" b="1" smtClean="0">
                <a:solidFill>
                  <a:srgbClr val="FF0000"/>
                </a:solidFill>
              </a:rPr>
            </a:br>
            <a:r>
              <a:rPr lang="en-AU" b="1" smtClean="0">
                <a:solidFill>
                  <a:srgbClr val="FF0000"/>
                </a:solidFill>
              </a:rPr>
              <a:t>You got it wrong</a:t>
            </a:r>
            <a:br>
              <a:rPr lang="en-AU" b="1" smtClean="0">
                <a:solidFill>
                  <a:srgbClr val="FF0000"/>
                </a:solidFill>
              </a:rPr>
            </a:br>
            <a:r>
              <a:rPr lang="en-AU" b="1" smtClean="0">
                <a:solidFill>
                  <a:srgbClr val="FF0000"/>
                </a:solidFill>
              </a:rPr>
              <a:t/>
            </a:r>
            <a:br>
              <a:rPr lang="en-AU" b="1" smtClean="0">
                <a:solidFill>
                  <a:srgbClr val="FF0000"/>
                </a:solidFill>
              </a:rPr>
            </a:br>
            <a:r>
              <a:rPr lang="en-AU" sz="1800" b="1" smtClean="0"/>
              <a:t>Go back to question to try again</a:t>
            </a:r>
            <a:endParaRPr lang="en-US" b="1" smtClean="0">
              <a:solidFill>
                <a:srgbClr val="FF0000"/>
              </a:solidFill>
            </a:endParaRPr>
          </a:p>
        </p:txBody>
      </p:sp>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692275" y="1557338"/>
            <a:ext cx="6048375" cy="1584325"/>
          </a:xfrm>
        </p:spPr>
        <p:txBody>
          <a:bodyPr/>
          <a:lstStyle/>
          <a:p>
            <a:pPr eaLnBrk="1" hangingPunct="1"/>
            <a:r>
              <a:rPr lang="en-AU" smtClean="0"/>
              <a:t>2) AACR2 is structured on FRBR and FRAD</a:t>
            </a:r>
            <a:endParaRPr lang="en-US" smtClean="0"/>
          </a:p>
        </p:txBody>
      </p:sp>
      <p:sp>
        <p:nvSpPr>
          <p:cNvPr id="3" name="Action Button: Custom 2">
            <a:hlinkClick r:id="rId2" action="ppaction://hlinksldjump" highlightClick="1"/>
          </p:cNvPr>
          <p:cNvSpPr/>
          <p:nvPr/>
        </p:nvSpPr>
        <p:spPr>
          <a:xfrm>
            <a:off x="1042988" y="3429000"/>
            <a:ext cx="2449512" cy="10795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4400" b="1" dirty="0">
                <a:solidFill>
                  <a:srgbClr val="7030A0"/>
                </a:solidFill>
              </a:rPr>
              <a:t>True</a:t>
            </a:r>
            <a:endParaRPr lang="en-US" sz="4400" b="1" dirty="0">
              <a:solidFill>
                <a:srgbClr val="7030A0"/>
              </a:solidFill>
            </a:endParaRPr>
          </a:p>
        </p:txBody>
      </p:sp>
      <p:sp>
        <p:nvSpPr>
          <p:cNvPr id="4" name="Action Button: Custom 3">
            <a:hlinkClick r:id="rId3" action="ppaction://hlinksldjump" highlightClick="1"/>
          </p:cNvPr>
          <p:cNvSpPr/>
          <p:nvPr/>
        </p:nvSpPr>
        <p:spPr>
          <a:xfrm>
            <a:off x="1331913" y="4724400"/>
            <a:ext cx="1944687" cy="104298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4400" b="1" dirty="0">
                <a:solidFill>
                  <a:srgbClr val="7030A0"/>
                </a:solidFill>
              </a:rPr>
              <a:t>False</a:t>
            </a:r>
            <a:endParaRPr lang="en-US" sz="4400" b="1" dirty="0">
              <a:solidFill>
                <a:srgbClr val="7030A0"/>
              </a:solidFill>
            </a:endParaRPr>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051050" y="2349500"/>
            <a:ext cx="4614863" cy="1143000"/>
          </a:xfrm>
        </p:spPr>
        <p:txBody>
          <a:bodyPr/>
          <a:lstStyle/>
          <a:p>
            <a:pPr eaLnBrk="1" hangingPunct="1"/>
            <a:r>
              <a:rPr lang="en-AU" b="1" smtClean="0">
                <a:solidFill>
                  <a:srgbClr val="00B050"/>
                </a:solidFill>
              </a:rPr>
              <a:t>You got it Right </a:t>
            </a:r>
            <a:r>
              <a:rPr lang="en-AU" b="1" smtClean="0">
                <a:solidFill>
                  <a:srgbClr val="00B050"/>
                </a:solidFill>
                <a:sym typeface="Wingdings" pitchFamily="2" charset="2"/>
              </a:rPr>
              <a:t></a:t>
            </a:r>
            <a:endParaRPr lang="en-US" b="1" smtClean="0">
              <a:solidFill>
                <a:srgbClr val="00B050"/>
              </a:solidFill>
            </a:endParaRPr>
          </a:p>
        </p:txBody>
      </p:sp>
      <p:sp>
        <p:nvSpPr>
          <p:cNvPr id="7171" name="TextBox 2"/>
          <p:cNvSpPr txBox="1">
            <a:spLocks noChangeArrowheads="1"/>
          </p:cNvSpPr>
          <p:nvPr/>
        </p:nvSpPr>
        <p:spPr bwMode="auto">
          <a:xfrm>
            <a:off x="827088" y="3789363"/>
            <a:ext cx="7129462" cy="646112"/>
          </a:xfrm>
          <a:prstGeom prst="rect">
            <a:avLst/>
          </a:prstGeom>
          <a:noFill/>
          <a:ln w="9525">
            <a:noFill/>
            <a:miter lim="800000"/>
            <a:headEnd/>
            <a:tailEnd/>
          </a:ln>
        </p:spPr>
        <p:txBody>
          <a:bodyPr>
            <a:spAutoFit/>
          </a:bodyPr>
          <a:lstStyle/>
          <a:p>
            <a:pPr algn="ctr"/>
            <a:r>
              <a:rPr lang="en-AU">
                <a:latin typeface="Calibri" pitchFamily="34" charset="0"/>
              </a:rPr>
              <a:t>AACR2 is arranged according to ISBD elements and a set of resource formats.  RDA is structured on the FRBR and FRAD models.  </a:t>
            </a:r>
            <a:endParaRPr lang="en-US">
              <a:latin typeface="Calibri" pitchFamily="34" charset="0"/>
            </a:endParaRPr>
          </a:p>
        </p:txBody>
      </p:sp>
      <p:sp>
        <p:nvSpPr>
          <p:cNvPr id="4" name="Action Button: Custom 3">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Next question</a:t>
            </a:r>
            <a:endParaRPr lang="en-US" dirty="0"/>
          </a:p>
        </p:txBody>
      </p:sp>
      <p:sp>
        <p:nvSpPr>
          <p:cNvPr id="5"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Custom 4">
            <a:hlinkClick r:id="rId2" action="ppaction://hlinksldjump" highlightClick="1"/>
          </p:cNvPr>
          <p:cNvSpPr/>
          <p:nvPr/>
        </p:nvSpPr>
        <p:spPr>
          <a:xfrm>
            <a:off x="6948488" y="5876925"/>
            <a:ext cx="1800225" cy="576263"/>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dirty="0"/>
              <a:t>Go back to question</a:t>
            </a:r>
            <a:endParaRPr lang="en-US" dirty="0"/>
          </a:p>
        </p:txBody>
      </p:sp>
      <p:sp>
        <p:nvSpPr>
          <p:cNvPr id="6"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a:latin typeface="+mj-lt"/>
                <a:ea typeface="+mj-ea"/>
                <a:cs typeface="+mj-cs"/>
              </a:rPr>
              <a:t>Key differences from AACR2</a:t>
            </a:r>
            <a:endParaRPr lang="en-US" sz="4400" dirty="0">
              <a:latin typeface="+mj-lt"/>
              <a:ea typeface="+mj-ea"/>
              <a:cs typeface="+mj-cs"/>
            </a:endParaRPr>
          </a:p>
        </p:txBody>
      </p:sp>
      <p:sp>
        <p:nvSpPr>
          <p:cNvPr id="8" name="Title 1"/>
          <p:cNvSpPr txBox="1">
            <a:spLocks/>
          </p:cNvSpPr>
          <p:nvPr/>
        </p:nvSpPr>
        <p:spPr bwMode="auto">
          <a:xfrm>
            <a:off x="2195513" y="2205038"/>
            <a:ext cx="4752975" cy="2303462"/>
          </a:xfrm>
          <a:prstGeom prst="rect">
            <a:avLst/>
          </a:prstGeom>
          <a:noFill/>
          <a:ln w="9525">
            <a:noFill/>
            <a:miter lim="800000"/>
            <a:headEnd/>
            <a:tailEnd/>
          </a:ln>
        </p:spPr>
        <p:txBody>
          <a:bodyPr anchor="ctr"/>
          <a:lstStyle/>
          <a:p>
            <a:pPr algn="ctr">
              <a:defRPr/>
            </a:pPr>
            <a:r>
              <a:rPr lang="en-AU" sz="4400" b="1" dirty="0">
                <a:solidFill>
                  <a:srgbClr val="FF0000"/>
                </a:solidFill>
                <a:latin typeface="+mj-lt"/>
                <a:ea typeface="+mj-ea"/>
                <a:cs typeface="+mj-cs"/>
              </a:rPr>
              <a:t>Sorry,</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You got it wrong</a:t>
            </a:r>
            <a:br>
              <a:rPr lang="en-AU" sz="4400" b="1" dirty="0">
                <a:solidFill>
                  <a:srgbClr val="FF0000"/>
                </a:solidFill>
                <a:latin typeface="+mj-lt"/>
                <a:ea typeface="+mj-ea"/>
                <a:cs typeface="+mj-cs"/>
              </a:rPr>
            </a:br>
            <a:r>
              <a:rPr lang="en-AU" sz="4400" b="1" dirty="0">
                <a:solidFill>
                  <a:srgbClr val="FF0000"/>
                </a:solidFill>
                <a:latin typeface="+mj-lt"/>
                <a:ea typeface="+mj-ea"/>
                <a:cs typeface="+mj-cs"/>
              </a:rPr>
              <a:t/>
            </a:r>
            <a:br>
              <a:rPr lang="en-AU" sz="4400" b="1" dirty="0">
                <a:solidFill>
                  <a:srgbClr val="FF0000"/>
                </a:solidFill>
                <a:latin typeface="+mj-lt"/>
                <a:ea typeface="+mj-ea"/>
                <a:cs typeface="+mj-cs"/>
              </a:rPr>
            </a:br>
            <a:r>
              <a:rPr lang="en-AU" b="1" dirty="0">
                <a:latin typeface="+mj-lt"/>
                <a:ea typeface="+mj-ea"/>
                <a:cs typeface="+mj-cs"/>
              </a:rPr>
              <a:t>Go back to question to try again</a:t>
            </a:r>
            <a:endParaRPr lang="en-US" sz="4400" b="1" dirty="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042988" y="1268413"/>
            <a:ext cx="7200900" cy="2016125"/>
          </a:xfrm>
        </p:spPr>
        <p:txBody>
          <a:bodyPr/>
          <a:lstStyle/>
          <a:p>
            <a:pPr eaLnBrk="1" hangingPunct="1"/>
            <a:r>
              <a:rPr lang="en-AU" smtClean="0"/>
              <a:t>3) RDA is format neutral, this means...</a:t>
            </a:r>
            <a:endParaRPr lang="en-US" smtClean="0"/>
          </a:p>
        </p:txBody>
      </p:sp>
      <p:sp>
        <p:nvSpPr>
          <p:cNvPr id="5" name="Action Button: Custom 4">
            <a:hlinkClick r:id="rId2" action="ppaction://hlinksldjump" highlightClick="1"/>
          </p:cNvPr>
          <p:cNvSpPr/>
          <p:nvPr/>
        </p:nvSpPr>
        <p:spPr>
          <a:xfrm>
            <a:off x="323850" y="2997200"/>
            <a:ext cx="8496300" cy="1008063"/>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3000" b="1" dirty="0">
                <a:solidFill>
                  <a:srgbClr val="7030A0"/>
                </a:solidFill>
              </a:rPr>
              <a:t>Instructions are laid out by format</a:t>
            </a:r>
            <a:endParaRPr lang="en-US" sz="3000" b="1" dirty="0">
              <a:solidFill>
                <a:srgbClr val="7030A0"/>
              </a:solidFill>
            </a:endParaRPr>
          </a:p>
        </p:txBody>
      </p:sp>
      <p:sp>
        <p:nvSpPr>
          <p:cNvPr id="6" name="Action Button: Custom 5">
            <a:hlinkClick r:id="rId2" action="ppaction://hlinksldjump" highlightClick="1"/>
          </p:cNvPr>
          <p:cNvSpPr/>
          <p:nvPr/>
        </p:nvSpPr>
        <p:spPr>
          <a:xfrm>
            <a:off x="755650" y="3789363"/>
            <a:ext cx="7704138" cy="1042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3000" b="1" dirty="0">
                <a:solidFill>
                  <a:srgbClr val="7030A0"/>
                </a:solidFill>
              </a:rPr>
              <a:t>Format is not considered at all</a:t>
            </a:r>
            <a:endParaRPr lang="en-US" sz="3000" b="1" dirty="0">
              <a:solidFill>
                <a:srgbClr val="7030A0"/>
              </a:solidFill>
            </a:endParaRPr>
          </a:p>
        </p:txBody>
      </p:sp>
      <p:sp>
        <p:nvSpPr>
          <p:cNvPr id="7" name="Action Button: Custom 6">
            <a:hlinkClick r:id="rId3" action="ppaction://hlinksldjump" highlightClick="1"/>
          </p:cNvPr>
          <p:cNvSpPr/>
          <p:nvPr/>
        </p:nvSpPr>
        <p:spPr>
          <a:xfrm>
            <a:off x="684213" y="4868863"/>
            <a:ext cx="7704137" cy="129698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3000" b="1" dirty="0">
                <a:solidFill>
                  <a:srgbClr val="7030A0"/>
                </a:solidFill>
              </a:rPr>
              <a:t>Instructions give more emphasis to intellectual content than physical format</a:t>
            </a:r>
            <a:endParaRPr lang="en-US" sz="3000" b="1" dirty="0">
              <a:solidFill>
                <a:srgbClr val="7030A0"/>
              </a:solidFill>
            </a:endParaRPr>
          </a:p>
        </p:txBody>
      </p:sp>
      <p:sp>
        <p:nvSpPr>
          <p:cNvPr id="8" name="Title 1"/>
          <p:cNvSpPr txBox="1">
            <a:spLocks/>
          </p:cNvSpPr>
          <p:nvPr/>
        </p:nvSpPr>
        <p:spPr bwMode="auto">
          <a:xfrm>
            <a:off x="4071938" y="274638"/>
            <a:ext cx="4614862" cy="1143000"/>
          </a:xfrm>
          <a:prstGeom prst="rect">
            <a:avLst/>
          </a:prstGeom>
          <a:noFill/>
          <a:ln w="9525">
            <a:noFill/>
            <a:miter lim="800000"/>
            <a:headEnd/>
            <a:tailEnd/>
          </a:ln>
        </p:spPr>
        <p:txBody>
          <a:bodyPr anchor="ctr"/>
          <a:lstStyle/>
          <a:p>
            <a:pPr algn="ctr">
              <a:defRPr/>
            </a:pPr>
            <a:r>
              <a:rPr lang="en-AU" sz="4400">
                <a:latin typeface="+mj-lt"/>
                <a:ea typeface="+mj-ea"/>
                <a:cs typeface="+mj-cs"/>
              </a:rPr>
              <a:t>Key differences from AACR2</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DA 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RDA Presentation proforma</Template>
  <TotalTime>256</TotalTime>
  <Words>1337</Words>
  <Application>Microsoft Office PowerPoint</Application>
  <PresentationFormat>On-screen Show (4:3)</PresentationFormat>
  <Paragraphs>178</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RDA Presentation1</vt:lpstr>
      <vt:lpstr>Teaching RDA</vt:lpstr>
      <vt:lpstr>Key differences from AACR2</vt:lpstr>
      <vt:lpstr>1) The instructions in AACR2 form the basis for the instructions in RDA</vt:lpstr>
      <vt:lpstr>You got it Right </vt:lpstr>
      <vt:lpstr>Sorry, You got it wrong  Go back to question to try again</vt:lpstr>
      <vt:lpstr>2) AACR2 is structured on FRBR and FRAD</vt:lpstr>
      <vt:lpstr>You got it Right </vt:lpstr>
      <vt:lpstr>Slide 8</vt:lpstr>
      <vt:lpstr>3) RDA is format neutral, this means...</vt:lpstr>
      <vt:lpstr>You got it Right </vt:lpstr>
      <vt:lpstr>Slide 11</vt:lpstr>
      <vt:lpstr>4) RDA is user focussed, this means...</vt:lpstr>
      <vt:lpstr>Slide 13</vt:lpstr>
      <vt:lpstr>You got it Right </vt:lpstr>
      <vt:lpstr>5) LCRIs and other institutional policies are not needed with RDA</vt:lpstr>
      <vt:lpstr>You got it Right </vt:lpstr>
      <vt:lpstr>Slide 17</vt:lpstr>
      <vt:lpstr>6) MARC21 will become obsolete when we start using RDA</vt:lpstr>
      <vt:lpstr>You got it Right </vt:lpstr>
      <vt:lpstr>Slide 20</vt:lpstr>
      <vt:lpstr>7) Sections 1-4 of RDA deals with...</vt:lpstr>
      <vt:lpstr>You got it Right </vt:lpstr>
      <vt:lpstr>Slide 23</vt:lpstr>
      <vt:lpstr>8) In RDA, GMD is recorded...</vt:lpstr>
      <vt:lpstr>You got it Right </vt:lpstr>
      <vt:lpstr>Slide 26</vt:lpstr>
      <vt:lpstr>9) RDA is a content standard, this means...</vt:lpstr>
      <vt:lpstr>You got it Right </vt:lpstr>
      <vt:lpstr>Slide 29</vt:lpstr>
      <vt:lpstr>10) Each section of RDA begins with a statement of the functional objectives of the FRBR and FRAD user tasks</vt:lpstr>
      <vt:lpstr>You got it Right </vt:lpstr>
      <vt:lpstr>Slide 32</vt:lpstr>
      <vt:lpstr>11) Data created in RDA will not be abbreviated because...</vt:lpstr>
      <vt:lpstr>You got it Right </vt:lpstr>
      <vt:lpstr>Slide 35</vt:lpstr>
      <vt:lpstr>12) Terminology in RDA is...</vt:lpstr>
      <vt:lpstr>You got it Right </vt:lpstr>
      <vt:lpstr>Slide 38</vt:lpstr>
      <vt:lpstr>13) Where are the instructions for core elements?</vt:lpstr>
      <vt:lpstr>You got it Right </vt:lpstr>
      <vt:lpstr>Slide 41</vt:lpstr>
      <vt:lpstr>Key differences from AACR2</vt:lpstr>
    </vt:vector>
  </TitlesOfParts>
  <Company>National Library of Australia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instructions in AACR2 form the basis for the instructions in RDA</dc:title>
  <dc:creator>rgibbs</dc:creator>
  <cp:lastModifiedBy>jstephen</cp:lastModifiedBy>
  <cp:revision>50</cp:revision>
  <dcterms:created xsi:type="dcterms:W3CDTF">2012-07-20T03:11:52Z</dcterms:created>
  <dcterms:modified xsi:type="dcterms:W3CDTF">2013-01-15T23:52:30Z</dcterms:modified>
</cp:coreProperties>
</file>