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41" r:id="rId2"/>
    <p:sldId id="256" r:id="rId3"/>
    <p:sldId id="338" r:id="rId4"/>
    <p:sldId id="307" r:id="rId5"/>
    <p:sldId id="282" r:id="rId6"/>
    <p:sldId id="283" r:id="rId7"/>
    <p:sldId id="285" r:id="rId8"/>
    <p:sldId id="284" r:id="rId9"/>
    <p:sldId id="294" r:id="rId10"/>
    <p:sldId id="290" r:id="rId11"/>
    <p:sldId id="289" r:id="rId12"/>
    <p:sldId id="292" r:id="rId13"/>
    <p:sldId id="340" r:id="rId14"/>
    <p:sldId id="287" r:id="rId15"/>
    <p:sldId id="286" r:id="rId16"/>
    <p:sldId id="324" r:id="rId17"/>
    <p:sldId id="322" r:id="rId18"/>
    <p:sldId id="305" r:id="rId19"/>
    <p:sldId id="332" r:id="rId20"/>
    <p:sldId id="335" r:id="rId21"/>
    <p:sldId id="336" r:id="rId22"/>
    <p:sldId id="337" r:id="rId23"/>
    <p:sldId id="334" r:id="rId24"/>
    <p:sldId id="339" r:id="rId25"/>
    <p:sldId id="327"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D6EB"/>
    <a:srgbClr val="C3CEE7"/>
    <a:srgbClr val="9AB5E4"/>
    <a:srgbClr val="BBCBCF"/>
    <a:srgbClr val="BDC4FB"/>
    <a:srgbClr val="C8DAF0"/>
    <a:srgbClr val="CCCEF4"/>
    <a:srgbClr val="C1CBF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91" autoAdjust="0"/>
    <p:restoredTop sz="67097" autoAdjust="0"/>
  </p:normalViewPr>
  <p:slideViewPr>
    <p:cSldViewPr>
      <p:cViewPr varScale="1">
        <p:scale>
          <a:sx n="41" d="100"/>
          <a:sy n="41" d="100"/>
        </p:scale>
        <p:origin x="-102" y="-654"/>
      </p:cViewPr>
      <p:guideLst>
        <p:guide orient="horz" pos="2160"/>
        <p:guide pos="2880"/>
      </p:guideLst>
    </p:cSldViewPr>
  </p:slideViewPr>
  <p:outlineViewPr>
    <p:cViewPr>
      <p:scale>
        <a:sx n="33" d="100"/>
        <a:sy n="33" d="100"/>
      </p:scale>
      <p:origin x="0" y="23938"/>
    </p:cViewPr>
  </p:outlineViewPr>
  <p:notesTextViewPr>
    <p:cViewPr>
      <p:scale>
        <a:sx n="100" d="100"/>
        <a:sy n="100" d="100"/>
      </p:scale>
      <p:origin x="0" y="0"/>
    </p:cViewPr>
  </p:notesTextViewPr>
  <p:sorterViewPr>
    <p:cViewPr>
      <p:scale>
        <a:sx n="66" d="100"/>
        <a:sy n="66" d="100"/>
      </p:scale>
      <p:origin x="0" y="4987"/>
    </p:cViewPr>
  </p:sorter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74DD8B3C-6323-4413-90F4-3759F6894651}" type="datetimeFigureOut">
              <a:rPr lang="en-US"/>
              <a:pPr>
                <a:defRPr/>
              </a:pPr>
              <a:t>2/1/2013</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7B1C59CB-44C4-4432-8B4E-E9227A4FED4B}" type="slidenum">
              <a:rPr lang="en-AU"/>
              <a:pPr>
                <a:defRPr/>
              </a:pPr>
              <a:t>‹#›</a:t>
            </a:fld>
            <a:endParaRPr lang="en-AU"/>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E5D88853-8F4D-492E-9C32-5AF93D4F26A4}" type="datetimeFigureOut">
              <a:rPr lang="en-US"/>
              <a:pPr>
                <a:defRPr/>
              </a:pPr>
              <a:t>2/1/2013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719F4092-33FD-4608-8496-41681908FF09}" type="slidenum">
              <a:rPr lang="en-AU"/>
              <a:pPr>
                <a:defRPr/>
              </a:pPr>
              <a:t>‹#›</a:t>
            </a:fld>
            <a:endParaRPr lang="en-AU"/>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access.rdatoolkit.org/document.php?id=rdagloss&amp;target=rdagloss-130#rdagloss-130"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pPr eaLnBrk="1" hangingPunct="1">
              <a:spcBef>
                <a:spcPct val="0"/>
              </a:spcBef>
            </a:pPr>
            <a:endParaRPr lang="en-AU" dirty="0" smtClean="0"/>
          </a:p>
        </p:txBody>
      </p:sp>
      <p:sp>
        <p:nvSpPr>
          <p:cNvPr id="19460" name="Slide Number Placeholder 3"/>
          <p:cNvSpPr>
            <a:spLocks noGrp="1"/>
          </p:cNvSpPr>
          <p:nvPr>
            <p:ph type="sldNum" sz="quarter" idx="5"/>
          </p:nvPr>
        </p:nvSpPr>
        <p:spPr bwMode="auto">
          <a:noFill/>
          <a:ln>
            <a:miter lim="800000"/>
            <a:headEnd/>
            <a:tailEnd/>
          </a:ln>
        </p:spPr>
        <p:txBody>
          <a:bodyPr/>
          <a:lstStyle/>
          <a:p>
            <a:fld id="{89448A3D-1E5F-4B67-ADA5-886DFAF023C8}" type="slidenum">
              <a:rPr lang="en-AU" smtClean="0"/>
              <a:pPr/>
              <a:t>1</a:t>
            </a:fld>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r>
              <a:rPr lang="en-AU" smtClean="0"/>
              <a:t>We also no longer use Latin abbreviations to indicate typographical errors on title pages.  In order to represent a resource as it represents itself, RDA instructs us to leave inaccuracies in titles </a:t>
            </a:r>
            <a:r>
              <a:rPr lang="en-AU" i="1" smtClean="0"/>
              <a:t>as they appear </a:t>
            </a:r>
            <a:r>
              <a:rPr lang="en-AU" smtClean="0"/>
              <a:t>and correct them using a variant title entry.  This is instead of using the Latin abbreviations ,”Sic” or “i.e”. </a:t>
            </a:r>
            <a:endParaRPr lang="en-US" smtClean="0"/>
          </a:p>
          <a:p>
            <a:pPr eaLnBrk="1" hangingPunct="1">
              <a:spcBef>
                <a:spcPct val="0"/>
              </a:spcBef>
            </a:pPr>
            <a:endParaRPr lang="en-AU" smtClean="0"/>
          </a:p>
          <a:p>
            <a:pPr eaLnBrk="1" hangingPunct="1">
              <a:spcBef>
                <a:spcPct val="0"/>
              </a:spcBef>
            </a:pPr>
            <a:endParaRPr lang="en-AU" smtClean="0"/>
          </a:p>
          <a:p>
            <a:pPr eaLnBrk="1" hangingPunct="1">
              <a:spcBef>
                <a:spcPct val="0"/>
              </a:spcBef>
            </a:pPr>
            <a:r>
              <a:rPr lang="en-AU" smtClean="0"/>
              <a:t>The only exception to this instruction, is for titles of serials or integrating resources, where you do correct the errors.  And this makes sense, because the error is unlikely to appear on every issue, and when describing a serial,  you are describing the whole resource, not just one part of it.</a:t>
            </a:r>
          </a:p>
          <a:p>
            <a:pPr eaLnBrk="1" hangingPunct="1">
              <a:spcBef>
                <a:spcPct val="0"/>
              </a:spcBef>
            </a:pPr>
            <a:endParaRPr lang="en-AU" smtClean="0"/>
          </a:p>
        </p:txBody>
      </p:sp>
      <p:sp>
        <p:nvSpPr>
          <p:cNvPr id="35844" name="Slide Number Placeholder 3"/>
          <p:cNvSpPr>
            <a:spLocks noGrp="1"/>
          </p:cNvSpPr>
          <p:nvPr>
            <p:ph type="sldNum" sz="quarter" idx="5"/>
          </p:nvPr>
        </p:nvSpPr>
        <p:spPr bwMode="auto">
          <a:noFill/>
          <a:ln>
            <a:miter lim="800000"/>
            <a:headEnd/>
            <a:tailEnd/>
          </a:ln>
        </p:spPr>
        <p:txBody>
          <a:bodyPr/>
          <a:lstStyle/>
          <a:p>
            <a:fld id="{023640BC-409B-4B97-B892-088EDA111F2A}" type="slidenum">
              <a:rPr lang="en-AU" smtClean="0"/>
              <a:pPr/>
              <a:t>10</a:t>
            </a:fld>
            <a:endParaRPr lang="en-A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pPr eaLnBrk="1" hangingPunct="1">
              <a:spcBef>
                <a:spcPct val="0"/>
              </a:spcBef>
            </a:pPr>
            <a:endParaRPr lang="en-AU" smtClean="0"/>
          </a:p>
          <a:p>
            <a:pPr eaLnBrk="1" hangingPunct="1">
              <a:spcBef>
                <a:spcPct val="0"/>
              </a:spcBef>
            </a:pPr>
            <a:r>
              <a:rPr lang="en-AU" smtClean="0"/>
              <a:t>When recording data in elements that are transcribed, such as the title element, RDA discourages adding additional information that is NOT present anywhere on the resource, and has therefore been supplied by the cataloguer.  Of course, if you are cataloguing something that doesn’t have a title at all, like a picture, RDA still has instructions for devising titles.</a:t>
            </a:r>
          </a:p>
        </p:txBody>
      </p:sp>
      <p:sp>
        <p:nvSpPr>
          <p:cNvPr id="36868" name="Slide Number Placeholder 3"/>
          <p:cNvSpPr>
            <a:spLocks noGrp="1"/>
          </p:cNvSpPr>
          <p:nvPr>
            <p:ph type="sldNum" sz="quarter" idx="5"/>
          </p:nvPr>
        </p:nvSpPr>
        <p:spPr bwMode="auto">
          <a:noFill/>
          <a:ln>
            <a:miter lim="800000"/>
            <a:headEnd/>
            <a:tailEnd/>
          </a:ln>
        </p:spPr>
        <p:txBody>
          <a:bodyPr/>
          <a:lstStyle/>
          <a:p>
            <a:fld id="{A38A7F05-3BA9-4926-9D91-D6ED1D12D096}" type="slidenum">
              <a:rPr lang="en-AU" smtClean="0"/>
              <a:pPr/>
              <a:t>11</a:t>
            </a:fld>
            <a:endParaRPr lang="en-A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r>
              <a:rPr lang="en-AU" smtClean="0"/>
              <a:t>In AACR2, if the punctuation marks “...” or “[ ]” appeared in the title of a resource, they had to be changed to “—“ and “( )” so that they weren’t confused with ISBD punctuation.  Because RDA does not assume the use of ISBD, it now asks us to transcribe these </a:t>
            </a:r>
            <a:r>
              <a:rPr lang="en-AU" i="1" smtClean="0"/>
              <a:t>as they appear on the item</a:t>
            </a:r>
            <a:r>
              <a:rPr lang="en-AU" smtClean="0"/>
              <a:t> without changing them.</a:t>
            </a:r>
            <a:endParaRPr lang="en-US" smtClean="0"/>
          </a:p>
          <a:p>
            <a:pPr eaLnBrk="1" hangingPunct="1">
              <a:spcBef>
                <a:spcPct val="0"/>
              </a:spcBef>
            </a:pPr>
            <a:endParaRPr lang="en-AU" smtClean="0"/>
          </a:p>
        </p:txBody>
      </p:sp>
      <p:sp>
        <p:nvSpPr>
          <p:cNvPr id="37892" name="Slide Number Placeholder 3"/>
          <p:cNvSpPr>
            <a:spLocks noGrp="1"/>
          </p:cNvSpPr>
          <p:nvPr>
            <p:ph type="sldNum" sz="quarter" idx="5"/>
          </p:nvPr>
        </p:nvSpPr>
        <p:spPr bwMode="auto">
          <a:noFill/>
          <a:ln>
            <a:miter lim="800000"/>
            <a:headEnd/>
            <a:tailEnd/>
          </a:ln>
        </p:spPr>
        <p:txBody>
          <a:bodyPr/>
          <a:lstStyle/>
          <a:p>
            <a:fld id="{BEA57811-601D-4983-AC6A-ADBD8FF8675B}" type="slidenum">
              <a:rPr lang="en-AU" smtClean="0"/>
              <a:pPr/>
              <a:t>12</a:t>
            </a:fld>
            <a:endParaRPr lang="en-A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8"/>
          <p:cNvSpPr>
            <a:spLocks noGrp="1" noChangeArrowheads="1"/>
          </p:cNvSpPr>
          <p:nvPr>
            <p:ph type="sldNum" sz="quarter" idx="5"/>
          </p:nvPr>
        </p:nvSpPr>
        <p:spPr bwMode="auto">
          <a:noFill/>
          <a:ln>
            <a:miter lim="800000"/>
            <a:headEnd/>
            <a:tailEnd/>
          </a:ln>
        </p:spPr>
        <p:txBody>
          <a:bodyPr/>
          <a:lstStyle/>
          <a:p>
            <a:pPr>
              <a:buFont typeface="Times New Roman" pitchFamily="18" charset="0"/>
              <a:buNone/>
            </a:pPr>
            <a:fld id="{37964931-37E7-490F-B4B5-39A955FAFA60}" type="slidenum">
              <a:rPr lang="en-AU" smtClean="0">
                <a:ea typeface="MS Gothic" pitchFamily="49" charset="-128"/>
              </a:rPr>
              <a:pPr>
                <a:buFont typeface="Times New Roman" pitchFamily="18" charset="0"/>
                <a:buNone/>
              </a:pPr>
              <a:t>13</a:t>
            </a:fld>
            <a:endParaRPr lang="en-AU" smtClean="0">
              <a:ea typeface="MS Gothic" pitchFamily="49" charset="-128"/>
            </a:endParaRPr>
          </a:p>
        </p:txBody>
      </p:sp>
      <p:sp>
        <p:nvSpPr>
          <p:cNvPr id="3891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8916" name="Text Box 2"/>
          <p:cNvSpPr>
            <a:spLocks noGrp="1" noChangeArrowheads="1"/>
          </p:cNvSpPr>
          <p:nvPr>
            <p:ph type="body"/>
          </p:nvPr>
        </p:nvSpPr>
        <p:spPr bwMode="auto">
          <a:noFill/>
        </p:spPr>
        <p:txBody>
          <a:bodyPr/>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mtClean="0">
                <a:ea typeface="MS Gothic" pitchFamily="49" charset="-128"/>
              </a:rPr>
              <a:t>Instructions for titles are in general unchanged from AACR2.  </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smtClean="0">
              <a:ea typeface="MS Gothic" pitchFamily="49" charset="-128"/>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mtClean="0">
                <a:ea typeface="MS Gothic" pitchFamily="49" charset="-128"/>
              </a:rPr>
              <a:t>But the provisions for parallel titles have changed a bit. They are a non-core element now, so you are not required to record them.  However, if you do record them, you would record all of them, instead of the specified number prescribed by AACR2 (depending on which level you were cataloguing at).  </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smtClean="0">
              <a:ea typeface="MS Gothic" pitchFamily="49" charset="-128"/>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mtClean="0">
                <a:ea typeface="MS Gothic" pitchFamily="49" charset="-128"/>
              </a:rPr>
              <a:t>Also, the source of information for parallel titles has now been expanded to include the whole resource, not just the preferred source.</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smtClean="0">
              <a:ea typeface="MS Gothic" pitchFamily="49" charset="-128"/>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smtClean="0">
              <a:ea typeface="MS Gothic" pitchFamily="49" charset="-128"/>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mtClean="0">
                <a:ea typeface="MS Gothic" pitchFamily="49" charset="-128"/>
              </a:rPr>
              <a:t>This is an example which illustrates how this would look in a MARC record.</a:t>
            </a:r>
          </a:p>
        </p:txBody>
      </p:sp>
      <p:sp>
        <p:nvSpPr>
          <p:cNvPr id="38917"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DDB0B33-88DE-4C61-8F3B-5B9ED7E3D521}" type="slidenum">
              <a:rPr lang="en-AU" sz="1200">
                <a:solidFill>
                  <a:srgbClr val="000000"/>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en-AU" sz="12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r>
              <a:rPr lang="en-AU" smtClean="0"/>
              <a:t>AACR2 cataloguers will be familiar with the “Rule of three” instructions, which was an arbitrary cut-off set by AACR2 when recording information about resources with large numbers of people and corporate bodies responsible for its creation.  RDA essentially removes this arbitrary cut-off and instead all people, families or corporate bodies listed in the resource as having a relationship to it can and in many cases should be listed in statements of responsibility and given access to in access points.  This is of course a simplistic explanation of how “rule of three” has changed, and it certainly doesn’t mean you are </a:t>
            </a:r>
            <a:r>
              <a:rPr lang="en-AU" i="1" smtClean="0"/>
              <a:t>required </a:t>
            </a:r>
            <a:r>
              <a:rPr lang="en-AU" smtClean="0"/>
              <a:t>to record all of them. We will go into the detail of how it works in practical terms when we look in detail at specific instructions later.</a:t>
            </a:r>
            <a:endParaRPr lang="en-US" smtClean="0"/>
          </a:p>
          <a:p>
            <a:r>
              <a:rPr lang="en-AU" smtClean="0"/>
              <a:t> </a:t>
            </a:r>
            <a:endParaRPr lang="en-US" smtClean="0"/>
          </a:p>
          <a:p>
            <a:r>
              <a:rPr lang="en-AU" smtClean="0"/>
              <a:t>But here are just a couple of examples of what this change might look like. Firstly, if you record them all, </a:t>
            </a:r>
          </a:p>
          <a:p>
            <a:pPr eaLnBrk="1" hangingPunct="1">
              <a:spcBef>
                <a:spcPct val="0"/>
              </a:spcBef>
            </a:pPr>
            <a:endParaRPr lang="en-AU" smtClean="0"/>
          </a:p>
        </p:txBody>
      </p:sp>
      <p:sp>
        <p:nvSpPr>
          <p:cNvPr id="39940" name="Slide Number Placeholder 3"/>
          <p:cNvSpPr>
            <a:spLocks noGrp="1"/>
          </p:cNvSpPr>
          <p:nvPr>
            <p:ph type="sldNum" sz="quarter" idx="5"/>
          </p:nvPr>
        </p:nvSpPr>
        <p:spPr bwMode="auto">
          <a:noFill/>
          <a:ln>
            <a:miter lim="800000"/>
            <a:headEnd/>
            <a:tailEnd/>
          </a:ln>
        </p:spPr>
        <p:txBody>
          <a:bodyPr/>
          <a:lstStyle/>
          <a:p>
            <a:fld id="{88FF2DD0-1505-4929-84B0-4CDA64E476BB}" type="slidenum">
              <a:rPr lang="en-AU" smtClean="0"/>
              <a:pPr/>
              <a:t>14</a:t>
            </a:fld>
            <a:endParaRPr lang="en-A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r>
              <a:rPr lang="en-AU" smtClean="0"/>
              <a:t>and secondly, if you choose to follow the optional omission (remembering that we don’t use Latin abbreviations any more)</a:t>
            </a:r>
          </a:p>
          <a:p>
            <a:endParaRPr lang="en-US" smtClean="0"/>
          </a:p>
          <a:p>
            <a:r>
              <a:rPr lang="en-AU" smtClean="0"/>
              <a:t>Abbreviations indicating missing or omitted data have now been replaced by natural language phrases. Eg.</a:t>
            </a:r>
            <a:endParaRPr lang="en-US" smtClean="0"/>
          </a:p>
          <a:p>
            <a:r>
              <a:rPr lang="en-AU" smtClean="0"/>
              <a:t> </a:t>
            </a:r>
            <a:endParaRPr lang="en-US" smtClean="0"/>
          </a:p>
          <a:p>
            <a:r>
              <a:rPr lang="en-AU" smtClean="0"/>
              <a:t>“et al...” becomes “and others” or “and 3 (or 4, ... etc) others”</a:t>
            </a:r>
            <a:endParaRPr lang="en-US" smtClean="0"/>
          </a:p>
          <a:p>
            <a:endParaRPr lang="en-US" smtClean="0"/>
          </a:p>
        </p:txBody>
      </p:sp>
      <p:sp>
        <p:nvSpPr>
          <p:cNvPr id="40964" name="Slide Number Placeholder 3"/>
          <p:cNvSpPr>
            <a:spLocks noGrp="1"/>
          </p:cNvSpPr>
          <p:nvPr>
            <p:ph type="sldNum" sz="quarter" idx="5"/>
          </p:nvPr>
        </p:nvSpPr>
        <p:spPr bwMode="auto">
          <a:noFill/>
          <a:ln>
            <a:miter lim="800000"/>
            <a:headEnd/>
            <a:tailEnd/>
          </a:ln>
        </p:spPr>
        <p:txBody>
          <a:bodyPr/>
          <a:lstStyle/>
          <a:p>
            <a:fld id="{9A2CC5E8-7821-4A55-B3E6-84835FC58039}" type="slidenum">
              <a:rPr lang="en-AU" smtClean="0"/>
              <a:pPr/>
              <a:t>15</a:t>
            </a:fld>
            <a:endParaRPr lang="en-A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r>
              <a:rPr lang="en-AU" dirty="0" smtClean="0"/>
              <a:t>What does this mean in reality. Let’s look at an example.</a:t>
            </a:r>
          </a:p>
          <a:p>
            <a:endParaRPr lang="en-AU" dirty="0" smtClean="0"/>
          </a:p>
          <a:p>
            <a:r>
              <a:rPr lang="en-AU" dirty="0" smtClean="0"/>
              <a:t>There are more than 3 authors, but “et al” is gone now, replaced by “and </a:t>
            </a:r>
            <a:r>
              <a:rPr lang="en-AU" dirty="0" smtClean="0"/>
              <a:t>five others</a:t>
            </a:r>
            <a:r>
              <a:rPr lang="en-AU" dirty="0" smtClean="0"/>
              <a:t>”.  This applies the optional omission at 2.4.1.5, which allows you to omit all but the first.  However, in following the main instruction you would include all the authors.</a:t>
            </a:r>
          </a:p>
          <a:p>
            <a:endParaRPr lang="en-AU" dirty="0" smtClean="0"/>
          </a:p>
          <a:p>
            <a:r>
              <a:rPr lang="en-AU" dirty="0" smtClean="0"/>
              <a:t>There are some abbreviations that can be spelt out</a:t>
            </a:r>
          </a:p>
          <a:p>
            <a:endParaRPr lang="en-AU" dirty="0" smtClean="0"/>
          </a:p>
          <a:p>
            <a:r>
              <a:rPr lang="en-AU" dirty="0" smtClean="0"/>
              <a:t>250 – This phrase is spelt out in the item, so it is </a:t>
            </a:r>
            <a:r>
              <a:rPr lang="en-AU" i="1" dirty="0" smtClean="0"/>
              <a:t>not </a:t>
            </a:r>
            <a:r>
              <a:rPr lang="en-AU" dirty="0" smtClean="0"/>
              <a:t>abbreviated in the record.</a:t>
            </a:r>
          </a:p>
          <a:p>
            <a:r>
              <a:rPr lang="en-AU" dirty="0" smtClean="0"/>
              <a:t>300 </a:t>
            </a:r>
            <a:r>
              <a:rPr lang="en-AU" dirty="0" smtClean="0"/>
              <a:t>– 698 p. Becomes 698 </a:t>
            </a:r>
            <a:r>
              <a:rPr lang="en-AU" i="1" dirty="0" smtClean="0"/>
              <a:t>pages.  </a:t>
            </a:r>
            <a:r>
              <a:rPr lang="en-AU" dirty="0" smtClean="0"/>
              <a:t>However cm stays as cm – it’s </a:t>
            </a:r>
            <a:r>
              <a:rPr lang="en-AU" i="1" dirty="0" smtClean="0"/>
              <a:t>not</a:t>
            </a:r>
            <a:r>
              <a:rPr lang="en-AU" dirty="0" smtClean="0"/>
              <a:t> an abbreviation but a metric symbol see RDA 3.5.1.4</a:t>
            </a:r>
          </a:p>
          <a:p>
            <a:endParaRPr lang="en-AU" dirty="0" smtClean="0"/>
          </a:p>
          <a:p>
            <a:r>
              <a:rPr lang="en-AU" sz="1200" kern="1200" dirty="0" smtClean="0">
                <a:solidFill>
                  <a:schemeClr val="tx1"/>
                </a:solidFill>
                <a:latin typeface="+mn-lt"/>
                <a:ea typeface="+mn-ea"/>
                <a:cs typeface="+mn-cs"/>
              </a:rPr>
              <a:t>[we are going to look at the 336-338 fields next]</a:t>
            </a:r>
            <a:endParaRPr lang="en-AU" dirty="0" smtClean="0"/>
          </a:p>
        </p:txBody>
      </p:sp>
      <p:sp>
        <p:nvSpPr>
          <p:cNvPr id="41988" name="Slide Number Placeholder 3"/>
          <p:cNvSpPr>
            <a:spLocks noGrp="1"/>
          </p:cNvSpPr>
          <p:nvPr>
            <p:ph type="sldNum" sz="quarter" idx="5"/>
          </p:nvPr>
        </p:nvSpPr>
        <p:spPr bwMode="auto">
          <a:noFill/>
          <a:ln>
            <a:miter lim="800000"/>
            <a:headEnd/>
            <a:tailEnd/>
          </a:ln>
        </p:spPr>
        <p:txBody>
          <a:bodyPr/>
          <a:lstStyle/>
          <a:p>
            <a:fld id="{7395A0C0-3BF6-46B3-8232-F26046A673AE}" type="slidenum">
              <a:rPr lang="en-AU" smtClean="0"/>
              <a:pPr/>
              <a:t>16</a:t>
            </a:fld>
            <a:endParaRPr lang="en-A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pPr marL="228600" indent="-228600"/>
            <a:r>
              <a:rPr lang="en-AU" smtClean="0"/>
              <a:t>Exercise: Transcription elements</a:t>
            </a:r>
          </a:p>
        </p:txBody>
      </p:sp>
      <p:sp>
        <p:nvSpPr>
          <p:cNvPr id="43012" name="Slide Number Placeholder 3"/>
          <p:cNvSpPr>
            <a:spLocks noGrp="1"/>
          </p:cNvSpPr>
          <p:nvPr>
            <p:ph type="sldNum" sz="quarter" idx="5"/>
          </p:nvPr>
        </p:nvSpPr>
        <p:spPr bwMode="auto">
          <a:noFill/>
          <a:ln>
            <a:miter lim="800000"/>
            <a:headEnd/>
            <a:tailEnd/>
          </a:ln>
        </p:spPr>
        <p:txBody>
          <a:bodyPr/>
          <a:lstStyle/>
          <a:p>
            <a:fld id="{3778CD9E-6FD5-489C-9397-6D963ED5EE54}" type="slidenum">
              <a:rPr lang="en-AU" smtClean="0"/>
              <a:pPr/>
              <a:t>17</a:t>
            </a:fld>
            <a:endParaRPr lang="en-A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r>
              <a:rPr lang="en-AU" b="1" smtClean="0"/>
              <a:t>Where to find more examples</a:t>
            </a:r>
            <a:endParaRPr lang="en-US" smtClean="0"/>
          </a:p>
          <a:p>
            <a:r>
              <a:rPr lang="en-AU" smtClean="0"/>
              <a:t>These records were collated as part of testing, we have not made any attempt to confirm that the records actually conform to RDA or that the marc structure is valid [where appropriate].  The best source for information about RDA instructions is RDA itself.  Be cautious about forming conclusions about RDA provisions based solely on these test records</a:t>
            </a:r>
            <a:endParaRPr lang="en-US" smtClean="0"/>
          </a:p>
          <a:p>
            <a:endParaRPr lang="en-US" smtClean="0"/>
          </a:p>
        </p:txBody>
      </p:sp>
      <p:sp>
        <p:nvSpPr>
          <p:cNvPr id="44036" name="Slide Number Placeholder 3"/>
          <p:cNvSpPr>
            <a:spLocks noGrp="1"/>
          </p:cNvSpPr>
          <p:nvPr>
            <p:ph type="sldNum" sz="quarter" idx="5"/>
          </p:nvPr>
        </p:nvSpPr>
        <p:spPr bwMode="auto">
          <a:noFill/>
          <a:ln>
            <a:miter lim="800000"/>
            <a:headEnd/>
            <a:tailEnd/>
          </a:ln>
        </p:spPr>
        <p:txBody>
          <a:bodyPr/>
          <a:lstStyle/>
          <a:p>
            <a:fld id="{0DC5E134-13E2-4DCE-871F-229F3ABB69AE}" type="slidenum">
              <a:rPr lang="en-AU" smtClean="0"/>
              <a:pPr/>
              <a:t>18</a:t>
            </a:fld>
            <a:endParaRPr lang="en-A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endParaRPr lang="en-US" smtClean="0"/>
          </a:p>
        </p:txBody>
      </p:sp>
      <p:sp>
        <p:nvSpPr>
          <p:cNvPr id="45060" name="Slide Number Placeholder 3"/>
          <p:cNvSpPr>
            <a:spLocks noGrp="1"/>
          </p:cNvSpPr>
          <p:nvPr>
            <p:ph type="sldNum" sz="quarter" idx="5"/>
          </p:nvPr>
        </p:nvSpPr>
        <p:spPr bwMode="auto">
          <a:noFill/>
          <a:ln>
            <a:miter lim="800000"/>
            <a:headEnd/>
            <a:tailEnd/>
          </a:ln>
        </p:spPr>
        <p:txBody>
          <a:bodyPr/>
          <a:lstStyle/>
          <a:p>
            <a:fld id="{90EEE807-BCCD-4746-AB43-25C8D54CACBB}" type="slidenum">
              <a:rPr lang="en-AU" smtClean="0"/>
              <a:pPr/>
              <a:t>19</a:t>
            </a:fld>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27652" name="Slide Number Placeholder 3"/>
          <p:cNvSpPr>
            <a:spLocks noGrp="1"/>
          </p:cNvSpPr>
          <p:nvPr>
            <p:ph type="sldNum" sz="quarter" idx="5"/>
          </p:nvPr>
        </p:nvSpPr>
        <p:spPr bwMode="auto">
          <a:noFill/>
          <a:ln>
            <a:miter lim="800000"/>
            <a:headEnd/>
            <a:tailEnd/>
          </a:ln>
        </p:spPr>
        <p:txBody>
          <a:bodyPr/>
          <a:lstStyle/>
          <a:p>
            <a:fld id="{B5A2A076-CD5C-4781-AECA-D186028E98CD}" type="slidenum">
              <a:rPr lang="en-AU" smtClean="0"/>
              <a:pPr/>
              <a:t>2</a:t>
            </a:fld>
            <a:endParaRPr lang="en-A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AU" b="1" dirty="0" smtClean="0"/>
              <a:t>Content type:</a:t>
            </a:r>
            <a:endParaRPr lang="en-US" dirty="0" smtClean="0"/>
          </a:p>
          <a:p>
            <a:pPr>
              <a:defRPr/>
            </a:pPr>
            <a:r>
              <a:rPr lang="en-AU" dirty="0" smtClean="0"/>
              <a:t> </a:t>
            </a:r>
            <a:endParaRPr lang="en-US" dirty="0" smtClean="0"/>
          </a:p>
          <a:p>
            <a:pPr>
              <a:defRPr/>
            </a:pPr>
            <a:r>
              <a:rPr lang="en-AU" dirty="0" smtClean="0"/>
              <a:t>Content type is the form of communication in which the content of the resource is expressed and the human sense through which it is intended to be perceived.</a:t>
            </a:r>
            <a:endParaRPr lang="en-US" dirty="0" smtClean="0"/>
          </a:p>
          <a:p>
            <a:pPr>
              <a:defRPr/>
            </a:pPr>
            <a:r>
              <a:rPr lang="en-AU" dirty="0" smtClean="0"/>
              <a:t> </a:t>
            </a:r>
            <a:endParaRPr lang="en-US" dirty="0" smtClean="0"/>
          </a:p>
          <a:p>
            <a:pPr>
              <a:defRPr/>
            </a:pPr>
            <a:r>
              <a:rPr lang="en-AU" dirty="0" smtClean="0"/>
              <a:t>Where – RDA 6.9</a:t>
            </a:r>
            <a:endParaRPr lang="en-US" dirty="0" smtClean="0"/>
          </a:p>
          <a:p>
            <a:pPr>
              <a:defRPr/>
            </a:pPr>
            <a:r>
              <a:rPr lang="en-AU" dirty="0" smtClean="0"/>
              <a:t>Recorded in Marc field – 336 (repeatable) </a:t>
            </a:r>
            <a:endParaRPr lang="en-US" dirty="0" smtClean="0"/>
          </a:p>
          <a:p>
            <a:pPr>
              <a:defRPr/>
            </a:pPr>
            <a:r>
              <a:rPr lang="en-AU" dirty="0" smtClean="0"/>
              <a:t>It is a core element</a:t>
            </a:r>
            <a:endParaRPr lang="en-US" dirty="0" smtClean="0"/>
          </a:p>
          <a:p>
            <a:pPr>
              <a:defRPr/>
            </a:pPr>
            <a:r>
              <a:rPr lang="en-AU" dirty="0" smtClean="0"/>
              <a:t> </a:t>
            </a:r>
            <a:endParaRPr lang="en-US" dirty="0" smtClean="0"/>
          </a:p>
          <a:p>
            <a:pPr>
              <a:defRPr/>
            </a:pPr>
            <a:r>
              <a:rPr lang="en-AU" dirty="0" smtClean="0"/>
              <a:t>The instruction at 6.9 allows you to use as many terms as appropriate for the resource.  </a:t>
            </a:r>
            <a:endParaRPr lang="en-US" dirty="0" smtClean="0"/>
          </a:p>
          <a:p>
            <a:pPr>
              <a:defRPr/>
            </a:pPr>
            <a:r>
              <a:rPr lang="en-AU" dirty="0" smtClean="0"/>
              <a:t> </a:t>
            </a:r>
            <a:endParaRPr lang="en-US" dirty="0" smtClean="0"/>
          </a:p>
          <a:p>
            <a:pPr>
              <a:defRPr/>
            </a:pPr>
            <a:r>
              <a:rPr lang="en-AU" dirty="0" smtClean="0"/>
              <a:t>The alternative instruction allows you just to record the predominant content type.  </a:t>
            </a:r>
            <a:endParaRPr lang="en-US" dirty="0" smtClean="0"/>
          </a:p>
          <a:p>
            <a:pPr>
              <a:defRPr/>
            </a:pPr>
            <a:r>
              <a:rPr lang="en-AU" dirty="0" smtClean="0"/>
              <a:t> </a:t>
            </a:r>
            <a:endParaRPr lang="en-US" dirty="0" smtClean="0"/>
          </a:p>
          <a:p>
            <a:pPr>
              <a:defRPr/>
            </a:pPr>
            <a:r>
              <a:rPr lang="en-AU" dirty="0" smtClean="0"/>
              <a:t>National Library Policy - do not to apply the alternative.</a:t>
            </a:r>
            <a:endParaRPr lang="en-US" dirty="0" smtClean="0"/>
          </a:p>
          <a:p>
            <a:pPr>
              <a:defRPr/>
            </a:pPr>
            <a:r>
              <a:rPr lang="en-AU" dirty="0" smtClean="0"/>
              <a:t> </a:t>
            </a:r>
            <a:endParaRPr lang="en-US" dirty="0" smtClean="0"/>
          </a:p>
          <a:p>
            <a:pPr>
              <a:defRPr/>
            </a:pPr>
            <a:r>
              <a:rPr lang="en-AU" b="1" dirty="0" smtClean="0"/>
              <a:t>Group exercise: </a:t>
            </a:r>
            <a:r>
              <a:rPr lang="en-AU" dirty="0" smtClean="0"/>
              <a:t>[note to presenter: you may have at hand a number of items to demonstrate this exercise]</a:t>
            </a:r>
            <a:endParaRPr lang="en-US" dirty="0"/>
          </a:p>
        </p:txBody>
      </p:sp>
      <p:sp>
        <p:nvSpPr>
          <p:cNvPr id="46084" name="Slide Number Placeholder 3"/>
          <p:cNvSpPr>
            <a:spLocks noGrp="1"/>
          </p:cNvSpPr>
          <p:nvPr>
            <p:ph type="sldNum" sz="quarter" idx="5"/>
          </p:nvPr>
        </p:nvSpPr>
        <p:spPr bwMode="auto">
          <a:noFill/>
          <a:ln>
            <a:miter lim="800000"/>
            <a:headEnd/>
            <a:tailEnd/>
          </a:ln>
        </p:spPr>
        <p:txBody>
          <a:bodyPr/>
          <a:lstStyle/>
          <a:p>
            <a:fld id="{6DA04CA3-5147-4FA2-AF58-A2968CFFE746}" type="slidenum">
              <a:rPr lang="en-AU" smtClean="0"/>
              <a:pPr/>
              <a:t>20</a:t>
            </a:fld>
            <a:endParaRPr lang="en-A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r>
              <a:rPr lang="en-US" smtClean="0"/>
              <a:t>Media type is a category of the general type of device required to view, play, run, etc., the content of a resource.</a:t>
            </a:r>
          </a:p>
          <a:p>
            <a:r>
              <a:rPr lang="en-AU" smtClean="0"/>
              <a:t>Where – RDA 3.2</a:t>
            </a:r>
            <a:endParaRPr lang="en-US" smtClean="0"/>
          </a:p>
          <a:p>
            <a:r>
              <a:rPr lang="en-AU" smtClean="0"/>
              <a:t>Recorded in Marc field – 337 (repeatable)</a:t>
            </a:r>
            <a:endParaRPr lang="en-US" smtClean="0"/>
          </a:p>
          <a:p>
            <a:r>
              <a:rPr lang="en-AU" smtClean="0"/>
              <a:t>It is </a:t>
            </a:r>
            <a:r>
              <a:rPr lang="en-AU" i="1" smtClean="0"/>
              <a:t>not</a:t>
            </a:r>
            <a:r>
              <a:rPr lang="en-AU" smtClean="0"/>
              <a:t> a core element – </a:t>
            </a:r>
            <a:r>
              <a:rPr lang="en-AU" b="1" smtClean="0"/>
              <a:t>however is mandatory for NLA</a:t>
            </a:r>
            <a:endParaRPr lang="en-US" b="1" smtClean="0"/>
          </a:p>
          <a:p>
            <a:r>
              <a:rPr lang="en-AU" smtClean="0"/>
              <a:t> </a:t>
            </a:r>
            <a:endParaRPr lang="en-US" smtClean="0"/>
          </a:p>
          <a:p>
            <a:r>
              <a:rPr lang="en-AU" smtClean="0"/>
              <a:t>The instruction at 3.2 allows you to use as many terms as appropriate for the resource.  </a:t>
            </a:r>
            <a:endParaRPr lang="en-US" smtClean="0"/>
          </a:p>
          <a:p>
            <a:r>
              <a:rPr lang="en-AU" smtClean="0"/>
              <a:t> </a:t>
            </a:r>
            <a:endParaRPr lang="en-US" smtClean="0"/>
          </a:p>
          <a:p>
            <a:r>
              <a:rPr lang="en-AU" smtClean="0"/>
              <a:t>The alternative instruction allows you just to record the predominant content type.  </a:t>
            </a:r>
            <a:endParaRPr lang="en-US" smtClean="0"/>
          </a:p>
          <a:p>
            <a:r>
              <a:rPr lang="en-AU" smtClean="0"/>
              <a:t> </a:t>
            </a:r>
            <a:endParaRPr lang="en-US" smtClean="0"/>
          </a:p>
          <a:p>
            <a:r>
              <a:rPr lang="en-AU" smtClean="0"/>
              <a:t>National Library Policy - do not to apply the alternative.</a:t>
            </a:r>
            <a:endParaRPr lang="en-US" smtClean="0"/>
          </a:p>
          <a:p>
            <a:r>
              <a:rPr lang="en-AU" smtClean="0"/>
              <a:t> </a:t>
            </a:r>
            <a:endParaRPr lang="en-US" smtClean="0"/>
          </a:p>
          <a:p>
            <a:r>
              <a:rPr lang="en-AU" b="1" smtClean="0"/>
              <a:t>Group exercise: </a:t>
            </a:r>
            <a:r>
              <a:rPr lang="en-AU" smtClean="0"/>
              <a:t>[note to presenter: you may have at hand a number of items to demonstrate this exercise]</a:t>
            </a:r>
            <a:endParaRPr lang="en-US" smtClean="0"/>
          </a:p>
          <a:p>
            <a:r>
              <a:rPr lang="en-AU" b="1" smtClean="0"/>
              <a:t> </a:t>
            </a:r>
            <a:endParaRPr lang="en-US" smtClean="0"/>
          </a:p>
          <a:p>
            <a:r>
              <a:rPr lang="en-AU" smtClean="0"/>
              <a:t>Use the list of terms at 3.2 and find the media type for various material types; suggestions as previous exercise:</a:t>
            </a:r>
            <a:endParaRPr lang="en-US" smtClean="0"/>
          </a:p>
          <a:p>
            <a:endParaRPr lang="en-US" smtClean="0"/>
          </a:p>
        </p:txBody>
      </p:sp>
      <p:sp>
        <p:nvSpPr>
          <p:cNvPr id="47108" name="Slide Number Placeholder 3"/>
          <p:cNvSpPr>
            <a:spLocks noGrp="1"/>
          </p:cNvSpPr>
          <p:nvPr>
            <p:ph type="sldNum" sz="quarter" idx="5"/>
          </p:nvPr>
        </p:nvSpPr>
        <p:spPr bwMode="auto">
          <a:noFill/>
          <a:ln>
            <a:miter lim="800000"/>
            <a:headEnd/>
            <a:tailEnd/>
          </a:ln>
        </p:spPr>
        <p:txBody>
          <a:bodyPr/>
          <a:lstStyle/>
          <a:p>
            <a:fld id="{AFC1BB2A-B3DA-468B-ACC2-CEC7A9311B8A}" type="slidenum">
              <a:rPr lang="en-AU" smtClean="0"/>
              <a:pPr/>
              <a:t>21</a:t>
            </a:fld>
            <a:endParaRPr lang="en-A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r>
              <a:rPr lang="en-US" smtClean="0">
                <a:hlinkClick r:id="rId3"/>
              </a:rPr>
              <a:t>Carrier type</a:t>
            </a:r>
            <a:r>
              <a:rPr lang="en-US" smtClean="0"/>
              <a:t> is a category reflecting the format of the storage medium and housing of a carrier in combination with the type of intermediation device required to view, play, run, etc., the content of a resource.</a:t>
            </a:r>
          </a:p>
          <a:p>
            <a:r>
              <a:rPr lang="en-US" smtClean="0"/>
              <a:t> </a:t>
            </a:r>
          </a:p>
          <a:p>
            <a:r>
              <a:rPr lang="en-AU" smtClean="0"/>
              <a:t>Where – RDA 3.3</a:t>
            </a:r>
            <a:endParaRPr lang="en-US" smtClean="0"/>
          </a:p>
          <a:p>
            <a:r>
              <a:rPr lang="en-AU" smtClean="0"/>
              <a:t>Recorded in Marc field – 338 (repeatable)</a:t>
            </a:r>
            <a:endParaRPr lang="en-US" smtClean="0"/>
          </a:p>
          <a:p>
            <a:r>
              <a:rPr lang="en-AU" smtClean="0"/>
              <a:t>It is a core element </a:t>
            </a:r>
            <a:endParaRPr lang="en-US" smtClean="0"/>
          </a:p>
          <a:p>
            <a:r>
              <a:rPr lang="en-AU" smtClean="0"/>
              <a:t> </a:t>
            </a:r>
            <a:endParaRPr lang="en-US" smtClean="0"/>
          </a:p>
          <a:p>
            <a:r>
              <a:rPr lang="en-AU" smtClean="0"/>
              <a:t>The instruction at 3.3 allows you to use as many terms as appropriate for the resource.  </a:t>
            </a:r>
            <a:endParaRPr lang="en-US" smtClean="0"/>
          </a:p>
          <a:p>
            <a:r>
              <a:rPr lang="en-AU" smtClean="0"/>
              <a:t> </a:t>
            </a:r>
            <a:endParaRPr lang="en-US" smtClean="0"/>
          </a:p>
          <a:p>
            <a:r>
              <a:rPr lang="en-AU" smtClean="0"/>
              <a:t>The alternative instruction allows you just to record the predominant content type.  </a:t>
            </a:r>
            <a:endParaRPr lang="en-US" smtClean="0"/>
          </a:p>
          <a:p>
            <a:r>
              <a:rPr lang="en-AU" smtClean="0"/>
              <a:t> </a:t>
            </a:r>
            <a:endParaRPr lang="en-US" smtClean="0"/>
          </a:p>
          <a:p>
            <a:r>
              <a:rPr lang="en-AU" smtClean="0"/>
              <a:t>National Library Policy - do not to apply the alternative.</a:t>
            </a:r>
            <a:endParaRPr lang="en-US" smtClean="0"/>
          </a:p>
          <a:p>
            <a:r>
              <a:rPr lang="en-AU" smtClean="0"/>
              <a:t> </a:t>
            </a:r>
            <a:endParaRPr lang="en-US" smtClean="0"/>
          </a:p>
          <a:p>
            <a:r>
              <a:rPr lang="en-AU" b="1" smtClean="0"/>
              <a:t>Group exercise: </a:t>
            </a:r>
            <a:r>
              <a:rPr lang="en-AU" smtClean="0"/>
              <a:t>[note to presenter: you may have at hand a number of items to demonstrate this exercise]</a:t>
            </a:r>
            <a:endParaRPr lang="en-US" smtClean="0"/>
          </a:p>
          <a:p>
            <a:r>
              <a:rPr lang="en-AU" b="1" smtClean="0"/>
              <a:t> </a:t>
            </a:r>
            <a:endParaRPr lang="en-US" smtClean="0"/>
          </a:p>
          <a:p>
            <a:r>
              <a:rPr lang="en-AU" smtClean="0"/>
              <a:t>Use the list of terms at 3.3 and find the media type for various material types; suggestions as previous exercise:</a:t>
            </a:r>
            <a:endParaRPr lang="en-US" smtClean="0"/>
          </a:p>
          <a:p>
            <a:r>
              <a:rPr lang="en-AU" smtClean="0"/>
              <a:t> </a:t>
            </a:r>
            <a:endParaRPr lang="en-US" smtClean="0"/>
          </a:p>
          <a:p>
            <a:endParaRPr lang="en-US" smtClean="0"/>
          </a:p>
        </p:txBody>
      </p:sp>
      <p:sp>
        <p:nvSpPr>
          <p:cNvPr id="48132" name="Slide Number Placeholder 3"/>
          <p:cNvSpPr>
            <a:spLocks noGrp="1"/>
          </p:cNvSpPr>
          <p:nvPr>
            <p:ph type="sldNum" sz="quarter" idx="5"/>
          </p:nvPr>
        </p:nvSpPr>
        <p:spPr bwMode="auto">
          <a:noFill/>
          <a:ln>
            <a:miter lim="800000"/>
            <a:headEnd/>
            <a:tailEnd/>
          </a:ln>
        </p:spPr>
        <p:txBody>
          <a:bodyPr/>
          <a:lstStyle/>
          <a:p>
            <a:fld id="{8FC57547-AC46-4674-8FED-9FE7D7FC6D2B}" type="slidenum">
              <a:rPr lang="en-AU" smtClean="0"/>
              <a:pPr/>
              <a:t>22</a:t>
            </a:fld>
            <a:endParaRPr lang="en-A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r>
              <a:rPr lang="en-AU" smtClean="0"/>
              <a:t>Content, media and carrier exercise.</a:t>
            </a:r>
          </a:p>
          <a:p>
            <a:endParaRPr lang="en-AU" smtClean="0"/>
          </a:p>
          <a:p>
            <a:r>
              <a:rPr lang="en-AU" smtClean="0"/>
              <a:t>Question 1 – do as a group</a:t>
            </a:r>
            <a:endParaRPr lang="en-US" smtClean="0"/>
          </a:p>
        </p:txBody>
      </p:sp>
      <p:sp>
        <p:nvSpPr>
          <p:cNvPr id="49156" name="Slide Number Placeholder 3"/>
          <p:cNvSpPr>
            <a:spLocks noGrp="1"/>
          </p:cNvSpPr>
          <p:nvPr>
            <p:ph type="sldNum" sz="quarter" idx="5"/>
          </p:nvPr>
        </p:nvSpPr>
        <p:spPr bwMode="auto">
          <a:noFill/>
          <a:ln>
            <a:miter lim="800000"/>
            <a:headEnd/>
            <a:tailEnd/>
          </a:ln>
        </p:spPr>
        <p:txBody>
          <a:bodyPr/>
          <a:lstStyle/>
          <a:p>
            <a:fld id="{44C9EE70-BF31-446F-8A10-B001A42E57D7}" type="slidenum">
              <a:rPr lang="en-AU" smtClean="0"/>
              <a:pPr/>
              <a:t>23</a:t>
            </a:fld>
            <a:endParaRPr lang="en-A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r>
              <a:rPr lang="en-AU" smtClean="0"/>
              <a:t>Content media carrier type exercise</a:t>
            </a:r>
          </a:p>
        </p:txBody>
      </p:sp>
      <p:sp>
        <p:nvSpPr>
          <p:cNvPr id="50180" name="Slide Number Placeholder 3"/>
          <p:cNvSpPr>
            <a:spLocks noGrp="1"/>
          </p:cNvSpPr>
          <p:nvPr>
            <p:ph type="sldNum" sz="quarter" idx="5"/>
          </p:nvPr>
        </p:nvSpPr>
        <p:spPr bwMode="auto">
          <a:noFill/>
          <a:ln>
            <a:miter lim="800000"/>
            <a:headEnd/>
            <a:tailEnd/>
          </a:ln>
        </p:spPr>
        <p:txBody>
          <a:bodyPr/>
          <a:lstStyle/>
          <a:p>
            <a:fld id="{8AA7D209-2429-47C7-AD35-659C3D639DEA}" type="slidenum">
              <a:rPr lang="en-AU" smtClean="0"/>
              <a:pPr/>
              <a:t>24</a:t>
            </a:fld>
            <a:endParaRPr lang="en-A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endParaRPr lang="en-US" smtClean="0"/>
          </a:p>
        </p:txBody>
      </p:sp>
      <p:sp>
        <p:nvSpPr>
          <p:cNvPr id="51204" name="Slide Number Placeholder 3"/>
          <p:cNvSpPr>
            <a:spLocks noGrp="1"/>
          </p:cNvSpPr>
          <p:nvPr>
            <p:ph type="sldNum" sz="quarter" idx="5"/>
          </p:nvPr>
        </p:nvSpPr>
        <p:spPr bwMode="auto">
          <a:noFill/>
          <a:ln>
            <a:miter lim="800000"/>
            <a:headEnd/>
            <a:tailEnd/>
          </a:ln>
        </p:spPr>
        <p:txBody>
          <a:bodyPr/>
          <a:lstStyle/>
          <a:p>
            <a:fld id="{8156E4A6-4CDA-4B0A-B5E9-A99B3D72B24D}" type="slidenum">
              <a:rPr lang="en-AU" smtClean="0"/>
              <a:pPr/>
              <a:t>25</a:t>
            </a:fld>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pPr eaLnBrk="1" hangingPunct="1">
              <a:spcBef>
                <a:spcPct val="0"/>
              </a:spcBef>
            </a:pPr>
            <a:r>
              <a:rPr lang="en-AU" smtClean="0"/>
              <a:t>In this module, we’re going to look at the key areas in which RDA differs from AACR2, in terms of the data we actually record.</a:t>
            </a:r>
          </a:p>
          <a:p>
            <a:pPr eaLnBrk="1" hangingPunct="1">
              <a:spcBef>
                <a:spcPct val="0"/>
              </a:spcBef>
            </a:pPr>
            <a:endParaRPr lang="en-AU" smtClean="0"/>
          </a:p>
          <a:p>
            <a:pPr eaLnBrk="1" hangingPunct="1">
              <a:spcBef>
                <a:spcPct val="0"/>
              </a:spcBef>
            </a:pPr>
            <a:r>
              <a:rPr lang="en-AU" smtClean="0"/>
              <a:t>-Transcription changes</a:t>
            </a:r>
          </a:p>
          <a:p>
            <a:pPr eaLnBrk="1" hangingPunct="1">
              <a:spcBef>
                <a:spcPct val="0"/>
              </a:spcBef>
            </a:pPr>
            <a:r>
              <a:rPr lang="en-AU" smtClean="0"/>
              <a:t>-ISBD changes</a:t>
            </a:r>
          </a:p>
          <a:p>
            <a:pPr eaLnBrk="1" hangingPunct="1">
              <a:spcBef>
                <a:spcPct val="0"/>
              </a:spcBef>
            </a:pPr>
            <a:r>
              <a:rPr lang="en-AU" smtClean="0"/>
              <a:t>-GMD</a:t>
            </a:r>
          </a:p>
          <a:p>
            <a:pPr eaLnBrk="1" hangingPunct="1">
              <a:spcBef>
                <a:spcPct val="0"/>
              </a:spcBef>
            </a:pPr>
            <a:endParaRPr lang="en-AU" smtClean="0"/>
          </a:p>
          <a:p>
            <a:endParaRPr lang="en-US" smtClean="0"/>
          </a:p>
        </p:txBody>
      </p:sp>
      <p:sp>
        <p:nvSpPr>
          <p:cNvPr id="28676" name="Slide Number Placeholder 3"/>
          <p:cNvSpPr>
            <a:spLocks noGrp="1"/>
          </p:cNvSpPr>
          <p:nvPr>
            <p:ph type="sldNum" sz="quarter" idx="5"/>
          </p:nvPr>
        </p:nvSpPr>
        <p:spPr bwMode="auto">
          <a:noFill/>
          <a:ln>
            <a:miter lim="800000"/>
            <a:headEnd/>
            <a:tailEnd/>
          </a:ln>
        </p:spPr>
        <p:txBody>
          <a:bodyPr/>
          <a:lstStyle/>
          <a:p>
            <a:fld id="{16F94588-047E-444C-AE47-40FCD24F6820}" type="slidenum">
              <a:rPr lang="en-AU" smtClean="0"/>
              <a:pPr/>
              <a:t>3</a:t>
            </a:fld>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r>
              <a:rPr lang="en-AU" smtClean="0"/>
              <a:t>The recommended readings included </a:t>
            </a:r>
            <a:r>
              <a:rPr lang="en-AU" i="1" smtClean="0"/>
              <a:t>Statement of International Cataloguing Principles (ICP)</a:t>
            </a:r>
            <a:r>
              <a:rPr lang="en-AU" smtClean="0"/>
              <a:t>.  A number of changes to the way we record information in key elements are aimed at supporting these principles.  They include convenience to the user, representation, common usage, accuracy, consistency and standardisation, sufficiency and necessity.</a:t>
            </a:r>
            <a:endParaRPr lang="en-US" smtClean="0"/>
          </a:p>
          <a:p>
            <a:r>
              <a:rPr lang="en-AU" smtClean="0"/>
              <a:t> </a:t>
            </a:r>
            <a:endParaRPr lang="en-US" smtClean="0"/>
          </a:p>
          <a:p>
            <a:r>
              <a:rPr lang="en-AU" smtClean="0"/>
              <a:t>We are now going to look at examples that highlights some of these changes.</a:t>
            </a:r>
            <a:endParaRPr lang="en-US" smtClean="0"/>
          </a:p>
          <a:p>
            <a:r>
              <a:rPr lang="en-AU" smtClean="0"/>
              <a:t> </a:t>
            </a:r>
            <a:endParaRPr lang="en-US" smtClean="0"/>
          </a:p>
          <a:p>
            <a:r>
              <a:rPr lang="en-AU" smtClean="0"/>
              <a:t>This exercise is derived from Adam Schiff’s (University of Washington) detailed set of examples outlining these changes.  [A link to his document is in the back of your workbook]</a:t>
            </a:r>
            <a:endParaRPr lang="en-US" smtClean="0"/>
          </a:p>
          <a:p>
            <a:endParaRPr lang="en-US" smtClean="0"/>
          </a:p>
        </p:txBody>
      </p:sp>
      <p:sp>
        <p:nvSpPr>
          <p:cNvPr id="29700" name="Slide Number Placeholder 3"/>
          <p:cNvSpPr>
            <a:spLocks noGrp="1"/>
          </p:cNvSpPr>
          <p:nvPr>
            <p:ph type="sldNum" sz="quarter" idx="5"/>
          </p:nvPr>
        </p:nvSpPr>
        <p:spPr bwMode="auto">
          <a:noFill/>
          <a:ln>
            <a:miter lim="800000"/>
            <a:headEnd/>
            <a:tailEnd/>
          </a:ln>
        </p:spPr>
        <p:txBody>
          <a:bodyPr/>
          <a:lstStyle/>
          <a:p>
            <a:fld id="{4D0B41D1-C67E-4B14-9C00-6CA8974A4A7D}" type="slidenum">
              <a:rPr lang="en-AU" smtClean="0"/>
              <a:pPr/>
              <a:t>4</a:t>
            </a:fld>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r>
              <a:rPr lang="en-AU" dirty="0" smtClean="0"/>
              <a:t>A key aim in RDA is to reduce, wherever possible the use of abbreviations.  When transcribing data, abbreviations should only be included in catalogue data when and </a:t>
            </a:r>
            <a:r>
              <a:rPr lang="en-AU" i="1" dirty="0" smtClean="0"/>
              <a:t>as</a:t>
            </a:r>
            <a:r>
              <a:rPr lang="en-AU" dirty="0" smtClean="0"/>
              <a:t> they appear in the source the data is being transcribed from. When recording data, abbreviations should generally be avoided.  </a:t>
            </a:r>
            <a:endParaRPr lang="en-US" dirty="0" smtClean="0"/>
          </a:p>
          <a:p>
            <a:pPr eaLnBrk="1" hangingPunct="1">
              <a:spcBef>
                <a:spcPct val="0"/>
              </a:spcBef>
            </a:pPr>
            <a:endParaRPr lang="en-US" dirty="0" smtClean="0"/>
          </a:p>
          <a:p>
            <a:pPr eaLnBrk="1" hangingPunct="1">
              <a:spcBef>
                <a:spcPct val="0"/>
              </a:spcBef>
            </a:pPr>
            <a:r>
              <a:rPr lang="en-US" dirty="0" smtClean="0"/>
              <a:t>For example, in these edition statements, edition terms are to be transcribed </a:t>
            </a:r>
            <a:r>
              <a:rPr lang="en-US" b="1" dirty="0" smtClean="0"/>
              <a:t>as they are </a:t>
            </a:r>
            <a:r>
              <a:rPr lang="en-US" dirty="0" smtClean="0"/>
              <a:t>on the resource. If they are abbreviated on the resource, as in the last example, then they are abbreviated in the catalogue data, but if they are spelled out on the resource, they will not be abbreviated as they would have been in AACR2. </a:t>
            </a:r>
          </a:p>
          <a:p>
            <a:pPr eaLnBrk="1" hangingPunct="1">
              <a:spcBef>
                <a:spcPct val="0"/>
              </a:spcBef>
            </a:pPr>
            <a:endParaRPr lang="en-AU" dirty="0" smtClean="0"/>
          </a:p>
          <a:p>
            <a:r>
              <a:rPr lang="en-AU" b="1" dirty="0" smtClean="0"/>
              <a:t>Punctuation</a:t>
            </a:r>
            <a:endParaRPr lang="en-US" b="1" dirty="0" smtClean="0"/>
          </a:p>
          <a:p>
            <a:r>
              <a:rPr lang="en-AU" dirty="0" smtClean="0"/>
              <a:t>Note the last example on the slide and the two full stops; This is an ISBD change.</a:t>
            </a:r>
            <a:endParaRPr lang="en-US" dirty="0" smtClean="0"/>
          </a:p>
          <a:p>
            <a:r>
              <a:rPr lang="en-AU" dirty="0" smtClean="0"/>
              <a:t>The revised ISBD fixed up a small inconsistency that had crept into ISBD with regard to the full stops that separated elements.  It is basically that full stops which separate elements </a:t>
            </a:r>
            <a:r>
              <a:rPr lang="en-AU" b="1" dirty="0" smtClean="0"/>
              <a:t>should always be recorded, </a:t>
            </a:r>
            <a:r>
              <a:rPr lang="en-AU" dirty="0" smtClean="0"/>
              <a:t>regardless of any ending punctuation in the data contained in the previous element.</a:t>
            </a:r>
            <a:endParaRPr lang="en-US" dirty="0" smtClean="0"/>
          </a:p>
          <a:p>
            <a:r>
              <a:rPr lang="en-AU" dirty="0" smtClean="0"/>
              <a:t>Previously ISBD contained an instruction that if the data in an element ended with a full stop or mark of omission, the full stop that preceded the next element could be omitted.  But this was in contradiction with the overall principle that punctuation between elements should always be included, even if it results in double punctuation.  In reality of course, most of our systems are providing the element separation (</a:t>
            </a:r>
            <a:r>
              <a:rPr lang="en-AU" dirty="0" err="1" smtClean="0"/>
              <a:t>eg</a:t>
            </a:r>
            <a:r>
              <a:rPr lang="en-AU" dirty="0" smtClean="0"/>
              <a:t> through means of a delimiter) so we will generally not see these double full stops.</a:t>
            </a:r>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a:lstStyle/>
          <a:p>
            <a:fld id="{DC62348E-BD36-43DE-A184-7EEA75A0B6FC}" type="slidenum">
              <a:rPr lang="en-AU" smtClean="0"/>
              <a:pPr/>
              <a:t>5</a:t>
            </a:fld>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pPr eaLnBrk="1" hangingPunct="1">
              <a:spcBef>
                <a:spcPct val="0"/>
              </a:spcBef>
            </a:pPr>
            <a:r>
              <a:rPr lang="en-US" dirty="0" smtClean="0"/>
              <a:t>And state and country names and the word “Department” will now be spelt out.  The “Department” example applies in corporate body access points as well.</a:t>
            </a:r>
          </a:p>
          <a:p>
            <a:pPr eaLnBrk="1" hangingPunct="1">
              <a:spcBef>
                <a:spcPct val="0"/>
              </a:spcBef>
            </a:pPr>
            <a:endParaRPr lang="en-AU"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AU" sz="1200" b="1" dirty="0" smtClean="0"/>
              <a:t>Note: </a:t>
            </a:r>
            <a:r>
              <a:rPr lang="en-AU" sz="1200" b="0" dirty="0" smtClean="0"/>
              <a:t>In these slides, the 260 has been used.</a:t>
            </a:r>
            <a:r>
              <a:rPr lang="en-AU" sz="1200" b="0" baseline="0" dirty="0" smtClean="0"/>
              <a:t>  However, there is a new MARC field, the 264 that we will be using instead of the 260, which was introduced after these slides we borrowed from Adam Schiff were produced.  We’ll explain about the 264 in the next module.</a:t>
            </a:r>
            <a:endParaRPr lang="en-US" b="1" dirty="0" smtClean="0"/>
          </a:p>
          <a:p>
            <a:pPr eaLnBrk="1" hangingPunct="1">
              <a:spcBef>
                <a:spcPct val="0"/>
              </a:spcBef>
            </a:pPr>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a:lstStyle/>
          <a:p>
            <a:fld id="{8C543543-94F5-43C8-BB20-7FA6261B5D69}" type="slidenum">
              <a:rPr lang="en-AU" smtClean="0"/>
              <a:pPr/>
              <a:t>6</a:t>
            </a:fld>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r>
              <a:rPr lang="en-AU" dirty="0" smtClean="0"/>
              <a:t>Latin abbreviations that were used in AACR2 to indicate incorrect, omitted, or missing data, were seen to be largely meaningless to most people, so these have been eliminated where possible. </a:t>
            </a:r>
          </a:p>
          <a:p>
            <a:endParaRPr lang="en-AU" dirty="0" smtClean="0"/>
          </a:p>
          <a:p>
            <a:r>
              <a:rPr lang="en-AU" dirty="0" smtClean="0"/>
              <a:t>In this example, instead of the Latin abbreviation, all four authors are listed in the statement of responsibility.  </a:t>
            </a:r>
            <a:endParaRPr lang="en-US" dirty="0" smtClean="0"/>
          </a:p>
        </p:txBody>
      </p:sp>
      <p:sp>
        <p:nvSpPr>
          <p:cNvPr id="32772" name="Slide Number Placeholder 3"/>
          <p:cNvSpPr>
            <a:spLocks noGrp="1"/>
          </p:cNvSpPr>
          <p:nvPr>
            <p:ph type="sldNum" sz="quarter" idx="5"/>
          </p:nvPr>
        </p:nvSpPr>
        <p:spPr bwMode="auto">
          <a:noFill/>
          <a:ln>
            <a:miter lim="800000"/>
            <a:headEnd/>
            <a:tailEnd/>
          </a:ln>
        </p:spPr>
        <p:txBody>
          <a:bodyPr/>
          <a:lstStyle/>
          <a:p>
            <a:fld id="{4391369F-DD10-41AF-9C84-803950A710A3}" type="slidenum">
              <a:rPr lang="en-AU" smtClean="0"/>
              <a:pPr/>
              <a:t>7</a:t>
            </a:fld>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r>
              <a:rPr lang="en-AU" smtClean="0"/>
              <a:t>“S.l.” becomes “place of publication not identified”</a:t>
            </a:r>
            <a:endParaRPr lang="en-US" smtClean="0"/>
          </a:p>
          <a:p>
            <a:r>
              <a:rPr lang="en-AU" smtClean="0"/>
              <a:t>“s.n.” becomes “publisher not identified”</a:t>
            </a:r>
            <a:endParaRPr lang="en-US" smtClean="0"/>
          </a:p>
          <a:p>
            <a:pPr eaLnBrk="1" hangingPunct="1">
              <a:spcBef>
                <a:spcPct val="0"/>
              </a:spcBef>
            </a:pPr>
            <a:endParaRPr lang="en-US" smtClean="0"/>
          </a:p>
          <a:p>
            <a:pPr eaLnBrk="1" hangingPunct="1">
              <a:spcBef>
                <a:spcPct val="0"/>
              </a:spcBef>
            </a:pPr>
            <a:r>
              <a:rPr lang="en-US" b="1" smtClean="0"/>
              <a:t>NOTE: </a:t>
            </a:r>
            <a:r>
              <a:rPr lang="en-US" smtClean="0"/>
              <a:t>There is an equivalent for dates – “date of publication not identified” - which can be used in rare cases when no date can be found on the item or ascertained from elsewhere.  However, RDA considers date to be a key piece of data, and strongly encourages that a date be recorded, wherever possible, even if you have to give an estimation.  An estimated date, even if it is date range, is better than no date at all.</a:t>
            </a:r>
            <a:endParaRPr lang="en-US" b="1" smtClean="0"/>
          </a:p>
        </p:txBody>
      </p:sp>
      <p:sp>
        <p:nvSpPr>
          <p:cNvPr id="33796" name="Slide Number Placeholder 3"/>
          <p:cNvSpPr>
            <a:spLocks noGrp="1"/>
          </p:cNvSpPr>
          <p:nvPr>
            <p:ph type="sldNum" sz="quarter" idx="5"/>
          </p:nvPr>
        </p:nvSpPr>
        <p:spPr bwMode="auto">
          <a:noFill/>
          <a:ln>
            <a:miter lim="800000"/>
            <a:headEnd/>
            <a:tailEnd/>
          </a:ln>
        </p:spPr>
        <p:txBody>
          <a:bodyPr/>
          <a:lstStyle/>
          <a:p>
            <a:fld id="{794E7BB2-8D15-4DC8-86FB-4F97FF18A84B}" type="slidenum">
              <a:rPr lang="en-AU" smtClean="0"/>
              <a:pPr/>
              <a:t>8</a:t>
            </a:fld>
            <a:endParaRPr lang="en-A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r>
              <a:rPr lang="en-US" smtClean="0"/>
              <a:t>Another access point example where RDA’s reduction in the use of abbreviations changes things is with Bible access points, where O.T and N.T. are now spelt out.  </a:t>
            </a:r>
          </a:p>
          <a:p>
            <a:endParaRPr lang="en-US" smtClean="0"/>
          </a:p>
          <a:p>
            <a:r>
              <a:rPr lang="en-US" smtClean="0"/>
              <a:t>However, another change, driven separately by the desire to simplify Bible access points, means that </a:t>
            </a:r>
            <a:r>
              <a:rPr lang="en-AU" smtClean="0"/>
              <a:t>the Testament will </a:t>
            </a:r>
            <a:r>
              <a:rPr lang="en-AU" b="1" smtClean="0"/>
              <a:t>only</a:t>
            </a:r>
            <a:r>
              <a:rPr lang="en-AU" smtClean="0"/>
              <a:t> be included in a Bible access point when the resource is the </a:t>
            </a:r>
            <a:r>
              <a:rPr lang="en-AU" b="1" smtClean="0"/>
              <a:t>WHOLE </a:t>
            </a:r>
            <a:r>
              <a:rPr lang="en-AU" smtClean="0"/>
              <a:t>of the stipulated Testament.  Individual books will be recorded directly under “Bible” rather than as a subset of one of the Testaments.</a:t>
            </a: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a:lstStyle/>
          <a:p>
            <a:fld id="{1489E8C7-E242-48CE-B8B2-A88AC71B3D6B}" type="slidenum">
              <a:rPr lang="en-AU" smtClean="0"/>
              <a:pPr/>
              <a:t>9</a:t>
            </a:fld>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EF697A28-3FE2-4CF7-8551-C13199434A12}" type="datetimeFigureOut">
              <a:rPr lang="en-US"/>
              <a:pPr>
                <a:defRPr/>
              </a:pPr>
              <a:t>2/1/2013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7937B46F-22FF-4AFE-A672-2CDB389ED9EC}" type="slidenum">
              <a:rPr lang="en-AU"/>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1078794A-AB6A-4830-BF04-1368F88CDAAE}" type="datetimeFigureOut">
              <a:rPr lang="en-US"/>
              <a:pPr>
                <a:defRPr/>
              </a:pPr>
              <a:t>2/1/2013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86A4CE83-D73A-452E-B08F-3A2F4980E14C}"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3346040A-9ABD-448C-98DF-7265BF958BC6}" type="datetimeFigureOut">
              <a:rPr lang="en-US"/>
              <a:pPr>
                <a:defRPr/>
              </a:pPr>
              <a:t>2/1/2013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C3ABE015-9723-49F4-B8B1-BC7D48664457}" type="slidenum">
              <a:rPr lang="en-AU"/>
              <a:pPr>
                <a:defRPr/>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23862FEF-8551-4DB1-AB92-CBB3448ED36D}" type="datetimeFigureOut">
              <a:rPr lang="en-US"/>
              <a:pPr>
                <a:defRPr/>
              </a:pPr>
              <a:t>2/1/2013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91AEA53A-7927-4299-B68D-A818FBD6442F}"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118DABF0-2DBC-4165-8907-834C19AC38A6}" type="datetimeFigureOut">
              <a:rPr lang="en-US"/>
              <a:pPr>
                <a:defRPr/>
              </a:pPr>
              <a:t>2/1/2013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A888BF9C-8C53-46F0-A9E5-772DB2CC8B06}" type="slidenum">
              <a:rPr lang="en-AU"/>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69D9C18-DAEB-4AB0-95C3-A4209095E38B}" type="datetimeFigureOut">
              <a:rPr lang="en-US"/>
              <a:pPr>
                <a:defRPr/>
              </a:pPr>
              <a:t>2/1/2013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F586C8D3-B4F6-48C4-8602-08DE188900D3}"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EC7F8218-A178-484D-ACFF-1D232C728DEA}" type="datetimeFigureOut">
              <a:rPr lang="en-US"/>
              <a:pPr>
                <a:defRPr/>
              </a:pPr>
              <a:t>2/1/2013</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F4934283-B10F-499C-935B-9195D9EDF442}"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AD9B0C1E-12B8-4972-891E-887570BBC98D}" type="datetimeFigureOut">
              <a:rPr lang="en-US"/>
              <a:pPr>
                <a:defRPr/>
              </a:pPr>
              <a:t>2/1/2013</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C40E5FCA-5F75-4439-BC31-FE62FEBCE6DC}"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818DE350-9602-47C6-ABFD-4AAEA8A7861D}" type="datetimeFigureOut">
              <a:rPr lang="en-US"/>
              <a:pPr>
                <a:defRPr/>
              </a:pPr>
              <a:t>2/1/2013</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955DEC49-64C8-4FDF-BFB7-838D17E1ED97}"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E7496D-632A-49FA-996A-3D500560E796}" type="datetimeFigureOut">
              <a:rPr lang="en-US"/>
              <a:pPr>
                <a:defRPr/>
              </a:pPr>
              <a:t>2/1/2013</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5422A9FE-7605-49C0-A5FB-F396EC07CD2E}"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DD7549-0D59-4D68-91BE-058102AC9CD3}" type="datetimeFigureOut">
              <a:rPr lang="en-US"/>
              <a:pPr>
                <a:defRPr/>
              </a:pPr>
              <a:t>2/1/2013</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A190C2A9-3DA3-49B4-8E8D-F18252FB1D6A}"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3B15B9F-3574-4DFB-BFB1-38729DC0F5B6}" type="datetimeFigureOut">
              <a:rPr lang="en-US"/>
              <a:pPr>
                <a:defRPr/>
              </a:pPr>
              <a:t>2/1/2013</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69F3468F-B188-4874-B881-1EF1A4A2EC1C}"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1026" name="Picture 6" descr="RDAlogo_rgb.gif"/>
          <p:cNvPicPr>
            <a:picLocks noChangeAspect="1"/>
          </p:cNvPicPr>
          <p:nvPr/>
        </p:nvPicPr>
        <p:blipFill>
          <a:blip r:embed="rId14" cstate="print"/>
          <a:srcRect/>
          <a:stretch>
            <a:fillRect/>
          </a:stretch>
        </p:blipFill>
        <p:spPr bwMode="auto">
          <a:xfrm>
            <a:off x="142875" y="142875"/>
            <a:ext cx="3817938" cy="1058863"/>
          </a:xfrm>
          <a:prstGeom prst="rect">
            <a:avLst/>
          </a:prstGeom>
          <a:noFill/>
          <a:ln w="9525">
            <a:noFill/>
            <a:miter lim="800000"/>
            <a:headEnd/>
            <a:tailEnd/>
          </a:ln>
        </p:spPr>
      </p:pic>
      <p:sp>
        <p:nvSpPr>
          <p:cNvPr id="1027" name="Title Placeholder 1"/>
          <p:cNvSpPr>
            <a:spLocks noGrp="1"/>
          </p:cNvSpPr>
          <p:nvPr>
            <p:ph type="title"/>
          </p:nvPr>
        </p:nvSpPr>
        <p:spPr bwMode="auto">
          <a:xfrm>
            <a:off x="4071938" y="274638"/>
            <a:ext cx="46148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8B896ECC-5FF3-4A68-9ABE-74CC55716C82}" type="datetimeFigureOut">
              <a:rPr lang="en-US"/>
              <a:pPr>
                <a:defRPr/>
              </a:pPr>
              <a:t>2/1/2013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8DF3728D-38D0-4BEF-A115-F9972BD7A2B8}"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loc.gov/catdir/cpso/RDAtest/rdatestrecords.html"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hyperlink" Target="http://www.rdatoolkit.org/examples/MARC" TargetMode="External"/><Relationship Id="rId4" Type="http://schemas.openxmlformats.org/officeDocument/2006/relationships/hyperlink" Target="https://staff.lib.ncsu.edu/confluence/display/MNC/RDA"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AU" sz="6600" b="1" dirty="0" smtClean="0"/>
              <a:t>Teaching RDA</a:t>
            </a:r>
          </a:p>
        </p:txBody>
      </p:sp>
      <p:sp>
        <p:nvSpPr>
          <p:cNvPr id="3" name="Subtitle 2"/>
          <p:cNvSpPr>
            <a:spLocks noGrp="1"/>
          </p:cNvSpPr>
          <p:nvPr>
            <p:ph type="subTitle" idx="1"/>
          </p:nvPr>
        </p:nvSpPr>
        <p:spPr/>
        <p:txBody>
          <a:bodyPr rtlCol="0">
            <a:normAutofit fontScale="92500" lnSpcReduction="20000"/>
          </a:bodyPr>
          <a:lstStyle/>
          <a:p>
            <a:pPr eaLnBrk="1" fontAlgn="auto" hangingPunct="1">
              <a:spcAft>
                <a:spcPts val="0"/>
              </a:spcAft>
              <a:buFont typeface="Arial" pitchFamily="34" charset="0"/>
              <a:buNone/>
              <a:defRPr/>
            </a:pPr>
            <a:r>
              <a:rPr lang="en-AU" dirty="0" smtClean="0"/>
              <a:t>Train-the-trainer course for </a:t>
            </a:r>
          </a:p>
          <a:p>
            <a:pPr eaLnBrk="1" fontAlgn="auto" hangingPunct="1">
              <a:spcAft>
                <a:spcPts val="0"/>
              </a:spcAft>
              <a:buFont typeface="Arial" pitchFamily="34" charset="0"/>
              <a:buNone/>
              <a:defRPr/>
            </a:pPr>
            <a:r>
              <a:rPr lang="en-AU" i="1" dirty="0" smtClean="0"/>
              <a:t>RDA: Resource Description and Access</a:t>
            </a:r>
          </a:p>
          <a:p>
            <a:pPr eaLnBrk="1" fontAlgn="auto" hangingPunct="1">
              <a:spcAft>
                <a:spcPts val="0"/>
              </a:spcAft>
              <a:buFont typeface="Arial" pitchFamily="34" charset="0"/>
              <a:buNone/>
              <a:defRPr/>
            </a:pPr>
            <a:r>
              <a:rPr lang="en-AU" sz="2800" dirty="0" smtClean="0"/>
              <a:t>Presented by the National Library of Australia</a:t>
            </a:r>
          </a:p>
          <a:p>
            <a:pPr eaLnBrk="1" fontAlgn="auto" hangingPunct="1">
              <a:spcAft>
                <a:spcPts val="0"/>
              </a:spcAft>
              <a:buFont typeface="Arial" pitchFamily="34" charset="0"/>
              <a:buNone/>
              <a:defRPr/>
            </a:pPr>
            <a:r>
              <a:rPr lang="en-AU" sz="2800" dirty="0" smtClean="0"/>
              <a:t>September – November 2012</a:t>
            </a:r>
            <a:endParaRPr lang="en-AU" sz="2800" dirty="0"/>
          </a:p>
        </p:txBody>
      </p:sp>
      <p:sp>
        <p:nvSpPr>
          <p:cNvPr id="4" name="Footer Placeholder 3"/>
          <p:cNvSpPr>
            <a:spLocks noGrp="1"/>
          </p:cNvSpPr>
          <p:nvPr>
            <p:ph type="ftr" sz="quarter" idx="11"/>
          </p:nvPr>
        </p:nvSpPr>
        <p:spPr>
          <a:xfrm>
            <a:off x="3124200" y="6215063"/>
            <a:ext cx="4376738" cy="506412"/>
          </a:xfrm>
        </p:spPr>
        <p:txBody>
          <a:bodyPr rtlCol="0"/>
          <a:lstStyle/>
          <a:p>
            <a:pPr fontAlgn="auto">
              <a:spcBef>
                <a:spcPts val="0"/>
              </a:spcBef>
              <a:spcAft>
                <a:spcPts val="0"/>
              </a:spcAft>
              <a:defRPr/>
            </a:pPr>
            <a:r>
              <a:rPr lang="en-AU" dirty="0">
                <a:solidFill>
                  <a:schemeClr val="tx1">
                    <a:tint val="75000"/>
                  </a:schemeClr>
                </a:solidFill>
                <a:latin typeface="+mn-lt"/>
                <a:cs typeface="+mn-cs"/>
              </a:rPr>
              <a:t>This work is licensed under the Creative Commons Attribution 3.0 Australia License http://creativecommons.org/licenses/by/3.0/au/</a:t>
            </a:r>
          </a:p>
        </p:txBody>
      </p:sp>
      <p:pic>
        <p:nvPicPr>
          <p:cNvPr id="2053" name="Picture 4" descr="CC by logo"/>
          <p:cNvPicPr>
            <a:picLocks noChangeAspect="1" noChangeArrowheads="1"/>
          </p:cNvPicPr>
          <p:nvPr/>
        </p:nvPicPr>
        <p:blipFill>
          <a:blip r:embed="rId3" cstate="print"/>
          <a:srcRect/>
          <a:stretch>
            <a:fillRect/>
          </a:stretch>
        </p:blipFill>
        <p:spPr bwMode="auto">
          <a:xfrm>
            <a:off x="2071688" y="6286500"/>
            <a:ext cx="1114425" cy="390525"/>
          </a:xfrm>
          <a:prstGeom prst="rect">
            <a:avLst/>
          </a:prstGeom>
          <a:noFill/>
          <a:ln w="9525">
            <a:noFill/>
            <a:miter lim="800000"/>
            <a:headEnd/>
            <a:tailEnd/>
          </a:ln>
        </p:spPr>
      </p:pic>
      <p:pic>
        <p:nvPicPr>
          <p:cNvPr id="6" name="Picture 5" descr="NLA_Black_P.png"/>
          <p:cNvPicPr>
            <a:picLocks noChangeAspect="1"/>
          </p:cNvPicPr>
          <p:nvPr/>
        </p:nvPicPr>
        <p:blipFill>
          <a:blip r:embed="rId4" cstate="print"/>
          <a:stretch>
            <a:fillRect/>
          </a:stretch>
        </p:blipFill>
        <p:spPr>
          <a:xfrm>
            <a:off x="285720" y="5643578"/>
            <a:ext cx="1008890" cy="103937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5"/>
          <p:cNvSpPr>
            <a:spLocks noGrp="1"/>
          </p:cNvSpPr>
          <p:nvPr>
            <p:ph type="title"/>
          </p:nvPr>
        </p:nvSpPr>
        <p:spPr/>
        <p:txBody>
          <a:bodyPr/>
          <a:lstStyle/>
          <a:p>
            <a:r>
              <a:rPr lang="en-AU" smtClean="0"/>
              <a:t>Inaccuracies</a:t>
            </a:r>
          </a:p>
        </p:txBody>
      </p:sp>
      <p:sp>
        <p:nvSpPr>
          <p:cNvPr id="8" name="Footer Placeholder 7"/>
          <p:cNvSpPr>
            <a:spLocks noGrp="1"/>
          </p:cNvSpPr>
          <p:nvPr>
            <p:ph type="ftr" sz="quarter" idx="11"/>
          </p:nvPr>
        </p:nvSpPr>
        <p:spPr/>
        <p:txBody>
          <a:bodyPr rtlCol="0"/>
          <a:lstStyle/>
          <a:p>
            <a:pPr fontAlgn="auto">
              <a:spcBef>
                <a:spcPts val="0"/>
              </a:spcBef>
              <a:spcAft>
                <a:spcPts val="0"/>
              </a:spcAft>
              <a:defRPr/>
            </a:pPr>
            <a:r>
              <a:rPr lang="en-AU">
                <a:solidFill>
                  <a:schemeClr val="tx1">
                    <a:tint val="75000"/>
                  </a:schemeClr>
                </a:solidFill>
                <a:latin typeface="+mn-lt"/>
                <a:cs typeface="+mn-cs"/>
              </a:rPr>
              <a:t>Source: Changes from AACR2 to RDA: A comparison of examples / Adam L. Schiff</a:t>
            </a:r>
          </a:p>
        </p:txBody>
      </p:sp>
      <p:pic>
        <p:nvPicPr>
          <p:cNvPr id="10244" name="Picture 2"/>
          <p:cNvPicPr>
            <a:picLocks noGrp="1" noChangeAspect="1" noChangeArrowheads="1"/>
          </p:cNvPicPr>
          <p:nvPr>
            <p:ph idx="1"/>
          </p:nvPr>
        </p:nvPicPr>
        <p:blipFill>
          <a:blip r:embed="rId3" cstate="print"/>
          <a:srcRect/>
          <a:stretch>
            <a:fillRect/>
          </a:stretch>
        </p:blipFill>
        <p:spPr>
          <a:xfrm>
            <a:off x="642938" y="1600200"/>
            <a:ext cx="8072437" cy="4525963"/>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p:cNvSpPr>
            <a:spLocks noGrp="1"/>
          </p:cNvSpPr>
          <p:nvPr>
            <p:ph type="title"/>
          </p:nvPr>
        </p:nvSpPr>
        <p:spPr/>
        <p:txBody>
          <a:bodyPr/>
          <a:lstStyle/>
          <a:p>
            <a:r>
              <a:rPr lang="en-AU" smtClean="0"/>
              <a:t>Supplied title information</a:t>
            </a:r>
            <a:endParaRPr lang="en-US" smtClean="0"/>
          </a:p>
        </p:txBody>
      </p:sp>
      <p:sp>
        <p:nvSpPr>
          <p:cNvPr id="8" name="Footer Placeholder 7"/>
          <p:cNvSpPr>
            <a:spLocks noGrp="1"/>
          </p:cNvSpPr>
          <p:nvPr>
            <p:ph type="ftr" sz="quarter" idx="11"/>
          </p:nvPr>
        </p:nvSpPr>
        <p:spPr/>
        <p:txBody>
          <a:bodyPr rtlCol="0"/>
          <a:lstStyle/>
          <a:p>
            <a:pPr fontAlgn="auto">
              <a:spcBef>
                <a:spcPts val="0"/>
              </a:spcBef>
              <a:spcAft>
                <a:spcPts val="0"/>
              </a:spcAft>
              <a:defRPr/>
            </a:pPr>
            <a:r>
              <a:rPr lang="en-AU">
                <a:solidFill>
                  <a:schemeClr val="tx1">
                    <a:tint val="75000"/>
                  </a:schemeClr>
                </a:solidFill>
                <a:latin typeface="+mn-lt"/>
                <a:cs typeface="+mn-cs"/>
              </a:rPr>
              <a:t>Source: Changes from AACR2 to RDA: A comparison of examples / Adam L. Schiff</a:t>
            </a:r>
          </a:p>
        </p:txBody>
      </p:sp>
      <p:pic>
        <p:nvPicPr>
          <p:cNvPr id="11268" name="Picture 2"/>
          <p:cNvPicPr>
            <a:picLocks noGrp="1" noChangeAspect="1" noChangeArrowheads="1"/>
          </p:cNvPicPr>
          <p:nvPr>
            <p:ph idx="4294967295"/>
          </p:nvPr>
        </p:nvPicPr>
        <p:blipFill>
          <a:blip r:embed="rId3" cstate="print"/>
          <a:srcRect/>
          <a:stretch>
            <a:fillRect/>
          </a:stretch>
        </p:blipFill>
        <p:spPr>
          <a:xfrm>
            <a:off x="539750" y="1628775"/>
            <a:ext cx="7858125" cy="4525963"/>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5"/>
          <p:cNvSpPr>
            <a:spLocks noGrp="1"/>
          </p:cNvSpPr>
          <p:nvPr>
            <p:ph type="title"/>
          </p:nvPr>
        </p:nvSpPr>
        <p:spPr/>
        <p:txBody>
          <a:bodyPr/>
          <a:lstStyle/>
          <a:p>
            <a:r>
              <a:rPr lang="en-AU" smtClean="0"/>
              <a:t>Marks of punctuation</a:t>
            </a:r>
          </a:p>
        </p:txBody>
      </p:sp>
      <p:sp>
        <p:nvSpPr>
          <p:cNvPr id="8" name="Footer Placeholder 7"/>
          <p:cNvSpPr>
            <a:spLocks noGrp="1"/>
          </p:cNvSpPr>
          <p:nvPr>
            <p:ph type="ftr" sz="quarter" idx="11"/>
          </p:nvPr>
        </p:nvSpPr>
        <p:spPr/>
        <p:txBody>
          <a:bodyPr rtlCol="0"/>
          <a:lstStyle/>
          <a:p>
            <a:pPr fontAlgn="auto">
              <a:spcBef>
                <a:spcPts val="0"/>
              </a:spcBef>
              <a:spcAft>
                <a:spcPts val="0"/>
              </a:spcAft>
              <a:defRPr/>
            </a:pPr>
            <a:r>
              <a:rPr lang="en-AU">
                <a:solidFill>
                  <a:schemeClr val="tx1">
                    <a:tint val="75000"/>
                  </a:schemeClr>
                </a:solidFill>
                <a:latin typeface="+mn-lt"/>
                <a:cs typeface="+mn-cs"/>
              </a:rPr>
              <a:t>Source: Changes from AACR2 to RDA: A comparison of examples / Adam L. Schiff</a:t>
            </a:r>
          </a:p>
        </p:txBody>
      </p:sp>
      <p:pic>
        <p:nvPicPr>
          <p:cNvPr id="12292" name="Picture 2"/>
          <p:cNvPicPr>
            <a:picLocks noGrp="1" noChangeAspect="1" noChangeArrowheads="1"/>
          </p:cNvPicPr>
          <p:nvPr>
            <p:ph idx="1"/>
          </p:nvPr>
        </p:nvPicPr>
        <p:blipFill>
          <a:blip r:embed="rId3" cstate="print"/>
          <a:srcRect/>
          <a:stretch>
            <a:fillRect/>
          </a:stretch>
        </p:blipFill>
        <p:spPr>
          <a:xfrm>
            <a:off x="1285875" y="1643063"/>
            <a:ext cx="6572250" cy="4697412"/>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4071938" y="274638"/>
            <a:ext cx="4614862" cy="1143000"/>
          </a:xfrm>
          <a:prstGeom prst="rect">
            <a:avLst/>
          </a:prstGeom>
          <a:noFill/>
          <a:ln w="9525">
            <a:noFill/>
            <a:round/>
            <a:headEnd/>
            <a:tailEnd/>
          </a:ln>
        </p:spPr>
        <p:txBody>
          <a:bodyPr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4400">
                <a:solidFill>
                  <a:srgbClr val="000000"/>
                </a:solidFill>
                <a:latin typeface="Calibri" pitchFamily="34" charset="0"/>
              </a:rPr>
              <a:t>Parallel titles</a:t>
            </a:r>
          </a:p>
        </p:txBody>
      </p:sp>
      <p:grpSp>
        <p:nvGrpSpPr>
          <p:cNvPr id="13315" name="Group 2"/>
          <p:cNvGrpSpPr>
            <a:grpSpLocks/>
          </p:cNvGrpSpPr>
          <p:nvPr/>
        </p:nvGrpSpPr>
        <p:grpSpPr bwMode="auto">
          <a:xfrm>
            <a:off x="1470025" y="1600200"/>
            <a:ext cx="6202363" cy="4524375"/>
            <a:chOff x="926" y="1008"/>
            <a:chExt cx="3907" cy="2850"/>
          </a:xfrm>
        </p:grpSpPr>
        <p:pic>
          <p:nvPicPr>
            <p:cNvPr id="13317" name="Picture 3"/>
            <p:cNvPicPr>
              <a:picLocks noChangeAspect="1" noChangeArrowheads="1"/>
            </p:cNvPicPr>
            <p:nvPr/>
          </p:nvPicPr>
          <p:blipFill>
            <a:blip r:embed="rId3" cstate="print"/>
            <a:srcRect/>
            <a:stretch>
              <a:fillRect/>
            </a:stretch>
          </p:blipFill>
          <p:spPr bwMode="auto">
            <a:xfrm>
              <a:off x="926" y="1008"/>
              <a:ext cx="3908" cy="2851"/>
            </a:xfrm>
            <a:prstGeom prst="rect">
              <a:avLst/>
            </a:prstGeom>
            <a:noFill/>
            <a:ln w="9525">
              <a:noFill/>
              <a:round/>
              <a:headEnd/>
              <a:tailEnd/>
            </a:ln>
          </p:spPr>
        </p:pic>
        <p:sp>
          <p:nvSpPr>
            <p:cNvPr id="13318" name="Text Box 4"/>
            <p:cNvSpPr txBox="1">
              <a:spLocks noChangeArrowheads="1"/>
            </p:cNvSpPr>
            <p:nvPr/>
          </p:nvSpPr>
          <p:spPr bwMode="auto">
            <a:xfrm>
              <a:off x="926" y="1008"/>
              <a:ext cx="3908" cy="2851"/>
            </a:xfrm>
            <a:prstGeom prst="rect">
              <a:avLst/>
            </a:prstGeom>
            <a:noFill/>
            <a:ln w="9525">
              <a:noFill/>
              <a:round/>
              <a:headEnd/>
              <a:tailEnd/>
            </a:ln>
          </p:spPr>
          <p:txBody>
            <a:bodyPr wrap="none" anchor="ctr"/>
            <a:lstStyle/>
            <a:p>
              <a:endParaRPr lang="en-US"/>
            </a:p>
          </p:txBody>
        </p:sp>
      </p:grpSp>
      <p:sp>
        <p:nvSpPr>
          <p:cNvPr id="13316" name="Text Box 5"/>
          <p:cNvSpPr txBox="1">
            <a:spLocks noChangeArrowheads="1"/>
          </p:cNvSpPr>
          <p:nvPr/>
        </p:nvSpPr>
        <p:spPr bwMode="auto">
          <a:xfrm>
            <a:off x="3124200" y="6356350"/>
            <a:ext cx="2895600" cy="365125"/>
          </a:xfrm>
          <a:prstGeom prst="rect">
            <a:avLst/>
          </a:prstGeom>
          <a:noFill/>
          <a:ln w="9525">
            <a:noFill/>
            <a:round/>
            <a:headEnd/>
            <a:tailEnd/>
          </a:ln>
        </p:spPr>
        <p:txBody>
          <a:bodyPr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1200">
                <a:solidFill>
                  <a:srgbClr val="898989"/>
                </a:solidFill>
                <a:latin typeface="Calibri" pitchFamily="34" charset="0"/>
              </a:rPr>
              <a:t>Source: Changes from AACR2 to RDA: A comparison of examples / Adam L. Schiff</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5"/>
          <p:cNvSpPr>
            <a:spLocks noGrp="1"/>
          </p:cNvSpPr>
          <p:nvPr>
            <p:ph type="title"/>
          </p:nvPr>
        </p:nvSpPr>
        <p:spPr/>
        <p:txBody>
          <a:bodyPr/>
          <a:lstStyle/>
          <a:p>
            <a:r>
              <a:rPr lang="en-AU" smtClean="0"/>
              <a:t>Rule of Three</a:t>
            </a:r>
          </a:p>
        </p:txBody>
      </p:sp>
      <p:sp>
        <p:nvSpPr>
          <p:cNvPr id="8" name="Footer Placeholder 7"/>
          <p:cNvSpPr>
            <a:spLocks noGrp="1"/>
          </p:cNvSpPr>
          <p:nvPr>
            <p:ph type="ftr" sz="quarter" idx="11"/>
          </p:nvPr>
        </p:nvSpPr>
        <p:spPr>
          <a:xfrm>
            <a:off x="2840038" y="6021388"/>
            <a:ext cx="3463925" cy="628650"/>
          </a:xfrm>
        </p:spPr>
        <p:txBody>
          <a:bodyPr rtlCol="0"/>
          <a:lstStyle/>
          <a:p>
            <a:pPr fontAlgn="auto">
              <a:spcBef>
                <a:spcPts val="0"/>
              </a:spcBef>
              <a:spcAft>
                <a:spcPts val="0"/>
              </a:spcAft>
              <a:defRPr/>
            </a:pPr>
            <a:r>
              <a:rPr lang="en-AU" dirty="0">
                <a:solidFill>
                  <a:schemeClr val="tx1">
                    <a:tint val="75000"/>
                  </a:schemeClr>
                </a:solidFill>
                <a:latin typeface="+mn-lt"/>
                <a:cs typeface="+mn-cs"/>
              </a:rPr>
              <a:t>Adapted from: Changes from AACR2 to RDA: A comparison of examples / Adam L. Schiff</a:t>
            </a:r>
          </a:p>
        </p:txBody>
      </p:sp>
      <p:pic>
        <p:nvPicPr>
          <p:cNvPr id="14340" name="Picture 2"/>
          <p:cNvPicPr>
            <a:picLocks noGrp="1" noChangeAspect="1" noChangeArrowheads="1"/>
          </p:cNvPicPr>
          <p:nvPr>
            <p:ph idx="1"/>
          </p:nvPr>
        </p:nvPicPr>
        <p:blipFill>
          <a:blip r:embed="rId3" cstate="print"/>
          <a:srcRect t="18132"/>
          <a:stretch>
            <a:fillRect/>
          </a:stretch>
        </p:blipFill>
        <p:spPr>
          <a:xfrm>
            <a:off x="684213" y="1628775"/>
            <a:ext cx="7602537" cy="4497388"/>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p:txBody>
          <a:bodyPr/>
          <a:lstStyle/>
          <a:p>
            <a:r>
              <a:rPr lang="en-AU" smtClean="0"/>
              <a:t>Rule of Three</a:t>
            </a:r>
          </a:p>
        </p:txBody>
      </p:sp>
      <p:sp>
        <p:nvSpPr>
          <p:cNvPr id="8" name="Footer Placeholder 7"/>
          <p:cNvSpPr>
            <a:spLocks noGrp="1"/>
          </p:cNvSpPr>
          <p:nvPr>
            <p:ph type="ftr" sz="quarter" idx="11"/>
          </p:nvPr>
        </p:nvSpPr>
        <p:spPr/>
        <p:txBody>
          <a:bodyPr rtlCol="0"/>
          <a:lstStyle/>
          <a:p>
            <a:pPr fontAlgn="auto">
              <a:spcBef>
                <a:spcPts val="0"/>
              </a:spcBef>
              <a:spcAft>
                <a:spcPts val="0"/>
              </a:spcAft>
              <a:defRPr/>
            </a:pPr>
            <a:r>
              <a:rPr lang="en-AU">
                <a:solidFill>
                  <a:schemeClr val="tx1">
                    <a:tint val="75000"/>
                  </a:schemeClr>
                </a:solidFill>
                <a:latin typeface="+mn-lt"/>
                <a:cs typeface="+mn-cs"/>
              </a:rPr>
              <a:t>Source: Changes from AACR2 to RDA: A comparison of examples / Adam L. Schiff</a:t>
            </a:r>
          </a:p>
        </p:txBody>
      </p:sp>
      <p:pic>
        <p:nvPicPr>
          <p:cNvPr id="15364" name="Picture 2"/>
          <p:cNvPicPr>
            <a:picLocks noGrp="1" noChangeAspect="1" noChangeArrowheads="1"/>
          </p:cNvPicPr>
          <p:nvPr>
            <p:ph idx="1"/>
          </p:nvPr>
        </p:nvPicPr>
        <p:blipFill>
          <a:blip r:embed="rId3" cstate="print"/>
          <a:srcRect/>
          <a:stretch>
            <a:fillRect/>
          </a:stretch>
        </p:blipFill>
        <p:spPr>
          <a:xfrm>
            <a:off x="857250" y="1600200"/>
            <a:ext cx="7858125" cy="4525963"/>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Rectangle 3"/>
          <p:cNvSpPr>
            <a:spLocks noChangeArrowheads="1"/>
          </p:cNvSpPr>
          <p:nvPr/>
        </p:nvSpPr>
        <p:spPr bwMode="auto">
          <a:xfrm>
            <a:off x="755470" y="1772770"/>
            <a:ext cx="7633060" cy="3693319"/>
          </a:xfrm>
          <a:prstGeom prst="rect">
            <a:avLst/>
          </a:prstGeom>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p:spPr>
        <p:txBody>
          <a:bodyPr>
            <a:spAutoFit/>
          </a:bodyPr>
          <a:lstStyle/>
          <a:p>
            <a:pPr>
              <a:defRPr/>
            </a:pPr>
            <a:r>
              <a:rPr lang="en-AU" dirty="0">
                <a:latin typeface="+mn-lt"/>
                <a:cs typeface="Times New Roman" pitchFamily="18" charset="0"/>
              </a:rPr>
              <a:t>020        $a </a:t>
            </a:r>
            <a:r>
              <a:rPr lang="en-US" dirty="0">
                <a:latin typeface="+mn-lt"/>
              </a:rPr>
              <a:t>9780980458695</a:t>
            </a:r>
            <a:endParaRPr lang="en-AU" b="1" dirty="0">
              <a:latin typeface="+mn-lt"/>
              <a:cs typeface="Times New Roman" pitchFamily="18" charset="0"/>
            </a:endParaRPr>
          </a:p>
          <a:p>
            <a:pPr eaLnBrk="0" hangingPunct="0">
              <a:defRPr/>
            </a:pPr>
            <a:r>
              <a:rPr lang="en-AU" dirty="0">
                <a:latin typeface="+mn-lt"/>
                <a:cs typeface="Times New Roman" pitchFamily="18" charset="0"/>
              </a:rPr>
              <a:t>245  00  $a Infectious diseases :$b a clinical approach/$c edited by Allen Yung [and five others].</a:t>
            </a:r>
          </a:p>
          <a:p>
            <a:pPr eaLnBrk="0" hangingPunct="0">
              <a:defRPr/>
            </a:pPr>
            <a:r>
              <a:rPr lang="en-AU" dirty="0">
                <a:latin typeface="+mn-lt"/>
                <a:cs typeface="Times New Roman" pitchFamily="18" charset="0"/>
              </a:rPr>
              <a:t>250        $a Third edition.</a:t>
            </a:r>
          </a:p>
          <a:p>
            <a:pPr eaLnBrk="0" hangingPunct="0">
              <a:defRPr/>
            </a:pPr>
            <a:r>
              <a:rPr lang="en-AU" dirty="0">
                <a:latin typeface="+mn-lt"/>
                <a:cs typeface="Times New Roman" pitchFamily="18" charset="0"/>
              </a:rPr>
              <a:t>264      1 $a </a:t>
            </a:r>
            <a:r>
              <a:rPr lang="en-US" dirty="0">
                <a:latin typeface="+mn-lt"/>
              </a:rPr>
              <a:t>Melbourne :$b IP Communications, $c 2010.</a:t>
            </a:r>
            <a:endParaRPr lang="en-AU" dirty="0">
              <a:latin typeface="Times New Roman" pitchFamily="18" charset="0"/>
              <a:cs typeface="Times New Roman" pitchFamily="18" charset="0"/>
            </a:endParaRPr>
          </a:p>
          <a:p>
            <a:pPr eaLnBrk="0" hangingPunct="0">
              <a:defRPr/>
            </a:pPr>
            <a:r>
              <a:rPr lang="en-AU" dirty="0">
                <a:latin typeface="+mn-lt"/>
                <a:cs typeface="Times New Roman" pitchFamily="18" charset="0"/>
              </a:rPr>
              <a:t>300        $a </a:t>
            </a:r>
            <a:r>
              <a:rPr lang="en-US" dirty="0">
                <a:latin typeface="+mn-lt"/>
              </a:rPr>
              <a:t>xxix, 698 pages :$b illustrations ;$c 26 cm.</a:t>
            </a:r>
            <a:endParaRPr lang="en-AU" dirty="0">
              <a:latin typeface="+mn-lt"/>
              <a:cs typeface="Times New Roman" pitchFamily="18" charset="0"/>
            </a:endParaRPr>
          </a:p>
          <a:p>
            <a:pPr marL="457200" indent="-457200" eaLnBrk="0" hangingPunct="0">
              <a:buFontTx/>
              <a:buAutoNum type="arabicPlain" startAt="336"/>
              <a:defRPr/>
            </a:pPr>
            <a:r>
              <a:rPr lang="en-AU" dirty="0">
                <a:latin typeface="+mn-lt"/>
                <a:cs typeface="Times New Roman" pitchFamily="18" charset="0"/>
              </a:rPr>
              <a:t>      $a </a:t>
            </a:r>
          </a:p>
          <a:p>
            <a:pPr marL="457200" indent="-457200" eaLnBrk="0" hangingPunct="0">
              <a:defRPr/>
            </a:pPr>
            <a:r>
              <a:rPr lang="en-AU" dirty="0">
                <a:latin typeface="+mn-lt"/>
                <a:cs typeface="Times New Roman" pitchFamily="18" charset="0"/>
              </a:rPr>
              <a:t>336        $a</a:t>
            </a:r>
          </a:p>
          <a:p>
            <a:pPr eaLnBrk="0" hangingPunct="0">
              <a:defRPr/>
            </a:pPr>
            <a:r>
              <a:rPr lang="en-AU" dirty="0">
                <a:latin typeface="+mn-lt"/>
                <a:cs typeface="Times New Roman" pitchFamily="18" charset="0"/>
              </a:rPr>
              <a:t>337        $a</a:t>
            </a:r>
          </a:p>
          <a:p>
            <a:pPr marL="457200" indent="-457200" eaLnBrk="0" hangingPunct="0">
              <a:buFontTx/>
              <a:buAutoNum type="arabicPlain" startAt="338"/>
              <a:defRPr/>
            </a:pPr>
            <a:r>
              <a:rPr lang="en-AU" dirty="0">
                <a:latin typeface="+mn-lt"/>
                <a:cs typeface="Times New Roman" pitchFamily="18" charset="0"/>
              </a:rPr>
              <a:t>      $a</a:t>
            </a:r>
          </a:p>
          <a:p>
            <a:pPr marL="457200" indent="-457200" eaLnBrk="0" hangingPunct="0">
              <a:defRPr/>
            </a:pPr>
            <a:r>
              <a:rPr lang="en-AU" dirty="0">
                <a:latin typeface="+mn-lt"/>
                <a:cs typeface="Times New Roman" pitchFamily="18" charset="0"/>
              </a:rPr>
              <a:t>500        $a Includes biographical references.</a:t>
            </a:r>
          </a:p>
          <a:p>
            <a:pPr marL="457200" indent="-457200" eaLnBrk="0" hangingPunct="0">
              <a:buFontTx/>
              <a:buAutoNum type="arabicPlain" startAt="650"/>
              <a:defRPr/>
            </a:pPr>
            <a:r>
              <a:rPr lang="en-AU" dirty="0">
                <a:latin typeface="+mn-lt"/>
              </a:rPr>
              <a:t>0    $a </a:t>
            </a:r>
            <a:r>
              <a:rPr lang="en-US" dirty="0">
                <a:latin typeface="+mn-lt"/>
              </a:rPr>
              <a:t>Communicable diseases</a:t>
            </a:r>
          </a:p>
          <a:p>
            <a:pPr marL="457200" indent="-457200" eaLnBrk="0" hangingPunct="0">
              <a:defRPr/>
            </a:pPr>
            <a:r>
              <a:rPr lang="en-US" dirty="0">
                <a:latin typeface="+mn-lt"/>
              </a:rPr>
              <a:t>700  </a:t>
            </a:r>
            <a:r>
              <a:rPr lang="en-AU" dirty="0">
                <a:latin typeface="+mn-lt"/>
              </a:rPr>
              <a:t>1    $a Yung, Allen P. $e editor.</a:t>
            </a:r>
          </a:p>
        </p:txBody>
      </p:sp>
      <p:sp>
        <p:nvSpPr>
          <p:cNvPr id="14" name="Title 5"/>
          <p:cNvSpPr txBox="1">
            <a:spLocks/>
          </p:cNvSpPr>
          <p:nvPr/>
        </p:nvSpPr>
        <p:spPr>
          <a:xfrm>
            <a:off x="4071938" y="274638"/>
            <a:ext cx="4614862" cy="1143000"/>
          </a:xfrm>
          <a:prstGeom prst="rect">
            <a:avLst/>
          </a:prstGeom>
        </p:spPr>
        <p:txBody>
          <a:bodyPr/>
          <a:lstStyle/>
          <a:p>
            <a:pPr algn="ctr" eaLnBrk="0" hangingPunct="0">
              <a:defRPr/>
            </a:pPr>
            <a:r>
              <a:rPr lang="en-AU" sz="4400" dirty="0">
                <a:latin typeface="+mj-lt"/>
                <a:ea typeface="+mj-ea"/>
                <a:cs typeface="+mj-cs"/>
              </a:rPr>
              <a:t>Example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AU" smtClean="0"/>
              <a:t>Exercise</a:t>
            </a:r>
          </a:p>
        </p:txBody>
      </p:sp>
      <p:pic>
        <p:nvPicPr>
          <p:cNvPr id="17411" name="Picture 2"/>
          <p:cNvPicPr>
            <a:picLocks noGrp="1" noChangeAspect="1" noChangeArrowheads="1"/>
          </p:cNvPicPr>
          <p:nvPr>
            <p:ph idx="1"/>
          </p:nvPr>
        </p:nvPicPr>
        <p:blipFill>
          <a:blip r:embed="rId3" cstate="print"/>
          <a:srcRect/>
          <a:stretch>
            <a:fillRect/>
          </a:stretch>
        </p:blipFill>
        <p:spPr>
          <a:xfrm>
            <a:off x="2195513" y="1628775"/>
            <a:ext cx="4392612" cy="4679950"/>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AU" smtClean="0"/>
              <a:t>Examples</a:t>
            </a:r>
          </a:p>
        </p:txBody>
      </p:sp>
      <p:sp>
        <p:nvSpPr>
          <p:cNvPr id="18435" name="Text Placeholder 2"/>
          <p:cNvSpPr>
            <a:spLocks noGrp="1"/>
          </p:cNvSpPr>
          <p:nvPr>
            <p:ph type="body" idx="1"/>
          </p:nvPr>
        </p:nvSpPr>
        <p:spPr/>
        <p:txBody>
          <a:bodyPr/>
          <a:lstStyle/>
          <a:p>
            <a:pPr>
              <a:buFont typeface="Arial" charset="0"/>
              <a:buNone/>
            </a:pPr>
            <a:r>
              <a:rPr lang="en-AU" b="1" smtClean="0"/>
              <a:t>Where to find more examples</a:t>
            </a:r>
          </a:p>
          <a:p>
            <a:r>
              <a:rPr lang="en-AU" sz="3000" smtClean="0"/>
              <a:t>Library of Congress Test Records</a:t>
            </a:r>
          </a:p>
          <a:p>
            <a:pPr>
              <a:buFont typeface="Arial" charset="0"/>
              <a:buNone/>
            </a:pPr>
            <a:r>
              <a:rPr lang="en-US" sz="3000" u="sng" smtClean="0">
                <a:hlinkClick r:id="rId3"/>
              </a:rPr>
              <a:t>http://www.loc.gov/catdir/cpso/RDAtest/rdatestrecords.html</a:t>
            </a:r>
            <a:endParaRPr lang="en-US" sz="3000" smtClean="0"/>
          </a:p>
          <a:p>
            <a:r>
              <a:rPr lang="en-AU" sz="3000" smtClean="0"/>
              <a:t>North Carolina State University</a:t>
            </a:r>
          </a:p>
          <a:p>
            <a:pPr>
              <a:buFont typeface="Arial" charset="0"/>
              <a:buNone/>
            </a:pPr>
            <a:r>
              <a:rPr lang="en-US" sz="3000" u="sng" smtClean="0">
                <a:hlinkClick r:id="rId4"/>
              </a:rPr>
              <a:t>https://staff.lib.ncsu.edu/confluence/display/MNC/RDA</a:t>
            </a:r>
            <a:endParaRPr lang="en-US" sz="3000" u="sng" smtClean="0"/>
          </a:p>
          <a:p>
            <a:r>
              <a:rPr lang="en-AU" sz="3000" smtClean="0"/>
              <a:t>RDA  Toolkit</a:t>
            </a:r>
          </a:p>
          <a:p>
            <a:pPr>
              <a:buFont typeface="Arial" charset="0"/>
              <a:buNone/>
            </a:pPr>
            <a:r>
              <a:rPr lang="en-US" sz="3000" smtClean="0">
                <a:hlinkClick r:id="rId5"/>
              </a:rPr>
              <a:t>http://www.rdatoolkit.org/examples/MARC</a:t>
            </a:r>
            <a:r>
              <a:rPr lang="en-US" sz="3000" smtClean="0"/>
              <a:t> </a:t>
            </a:r>
          </a:p>
          <a:p>
            <a:pPr>
              <a:buFont typeface="Arial" charset="0"/>
              <a:buNone/>
            </a:pPr>
            <a:endParaRPr lang="en-AU" smtClean="0"/>
          </a:p>
          <a:p>
            <a:pPr>
              <a:buFont typeface="Arial" charset="0"/>
              <a:buNone/>
            </a:pPr>
            <a:endParaRPr lang="en-AU"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AU" smtClean="0"/>
              <a:t>Content, Media, Carrier types</a:t>
            </a:r>
          </a:p>
        </p:txBody>
      </p:sp>
      <p:sp>
        <p:nvSpPr>
          <p:cNvPr id="19459" name="Text Placeholder 2"/>
          <p:cNvSpPr>
            <a:spLocks noGrp="1"/>
          </p:cNvSpPr>
          <p:nvPr>
            <p:ph type="body" idx="1"/>
          </p:nvPr>
        </p:nvSpPr>
        <p:spPr>
          <a:xfrm>
            <a:off x="539750" y="1557338"/>
            <a:ext cx="8229600" cy="4525962"/>
          </a:xfrm>
        </p:spPr>
        <p:txBody>
          <a:bodyPr/>
          <a:lstStyle/>
          <a:p>
            <a:pPr>
              <a:buFont typeface="Arial" charset="0"/>
              <a:buNone/>
            </a:pPr>
            <a:r>
              <a:rPr lang="en-AU" smtClean="0"/>
              <a:t>What is the GMD for:</a:t>
            </a:r>
          </a:p>
          <a:p>
            <a:pPr>
              <a:buFont typeface="Arial" charset="0"/>
              <a:buNone/>
            </a:pPr>
            <a:endParaRPr lang="en-AU" smtClean="0"/>
          </a:p>
          <a:p>
            <a:pPr>
              <a:buFont typeface="Arial" charset="0"/>
              <a:buNone/>
            </a:pPr>
            <a:r>
              <a:rPr lang="en-AU" smtClean="0"/>
              <a:t>A map on CD-ROM?	</a:t>
            </a:r>
          </a:p>
          <a:p>
            <a:pPr>
              <a:buFont typeface="Arial" charset="0"/>
              <a:buNone/>
            </a:pPr>
            <a:r>
              <a:rPr lang="en-AU" smtClean="0"/>
              <a:t>A movie?</a:t>
            </a:r>
          </a:p>
          <a:p>
            <a:pPr>
              <a:buFont typeface="Arial" charset="0"/>
              <a:buNone/>
            </a:pPr>
            <a:r>
              <a:rPr lang="en-AU" smtClean="0"/>
              <a:t>Printed text?</a:t>
            </a:r>
          </a:p>
          <a:p>
            <a:pPr>
              <a:buFont typeface="Arial" charset="0"/>
              <a:buNone/>
            </a:pPr>
            <a:endParaRPr lang="en-AU"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AU" smtClean="0"/>
              <a:t>Module 5 </a:t>
            </a:r>
            <a:br>
              <a:rPr lang="en-AU" smtClean="0"/>
            </a:br>
            <a:r>
              <a:rPr lang="en-AU" smtClean="0"/>
              <a:t>Key differences from AACR2 </a:t>
            </a:r>
          </a:p>
        </p:txBody>
      </p:sp>
      <p:sp>
        <p:nvSpPr>
          <p:cNvPr id="2051" name="Subtitle 2"/>
          <p:cNvSpPr>
            <a:spLocks noGrp="1"/>
          </p:cNvSpPr>
          <p:nvPr>
            <p:ph type="subTitle" idx="1"/>
          </p:nvPr>
        </p:nvSpPr>
        <p:spPr/>
        <p:txBody>
          <a:bodyPr/>
          <a:lstStyle/>
          <a:p>
            <a:pPr eaLnBrk="1" hangingPunct="1"/>
            <a:r>
              <a:rPr lang="en-AU" sz="4000" smtClean="0">
                <a:solidFill>
                  <a:schemeClr val="tx1"/>
                </a:solidFill>
              </a:rPr>
              <a:t>Recording Data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AU" smtClean="0"/>
              <a:t>Content type</a:t>
            </a:r>
            <a:endParaRPr lang="en-US" smtClean="0"/>
          </a:p>
        </p:txBody>
      </p:sp>
      <p:sp>
        <p:nvSpPr>
          <p:cNvPr id="20483" name="Text Placeholder 2"/>
          <p:cNvSpPr>
            <a:spLocks noGrp="1"/>
          </p:cNvSpPr>
          <p:nvPr>
            <p:ph type="body" idx="1"/>
          </p:nvPr>
        </p:nvSpPr>
        <p:spPr/>
        <p:txBody>
          <a:bodyPr/>
          <a:lstStyle/>
          <a:p>
            <a:endParaRPr lang="en-AU" smtClean="0"/>
          </a:p>
          <a:p>
            <a:endParaRPr lang="en-AU" smtClean="0"/>
          </a:p>
          <a:p>
            <a:endParaRPr lang="en-AU" smtClean="0"/>
          </a:p>
          <a:p>
            <a:pPr algn="ctr">
              <a:buFont typeface="Arial" charset="0"/>
              <a:buNone/>
            </a:pPr>
            <a:r>
              <a:rPr lang="en-AU" smtClean="0"/>
              <a:t>Content type </a:t>
            </a:r>
          </a:p>
          <a:p>
            <a:pPr lvl="1">
              <a:buFont typeface="Arial" charset="0"/>
              <a:buNone/>
            </a:pPr>
            <a:endParaRPr lang="en-AU" smtClean="0"/>
          </a:p>
          <a:p>
            <a:pPr lvl="1">
              <a:buFont typeface="Arial" charset="0"/>
              <a:buChar char="•"/>
            </a:pPr>
            <a:endParaRPr lang="en-AU" smtClean="0"/>
          </a:p>
        </p:txBody>
      </p:sp>
      <p:sp>
        <p:nvSpPr>
          <p:cNvPr id="4" name="Oval 3"/>
          <p:cNvSpPr/>
          <p:nvPr/>
        </p:nvSpPr>
        <p:spPr>
          <a:xfrm>
            <a:off x="3276600" y="3068638"/>
            <a:ext cx="2663825" cy="13684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p:cNvSpPr txBox="1"/>
          <p:nvPr/>
        </p:nvSpPr>
        <p:spPr>
          <a:xfrm rot="421558">
            <a:off x="5135563" y="2211388"/>
            <a:ext cx="3708400" cy="1200150"/>
          </a:xfrm>
          <a:prstGeom prst="rect">
            <a:avLst/>
          </a:prstGeom>
          <a:noFill/>
        </p:spPr>
        <p:txBody>
          <a:bodyPr>
            <a:spAutoFit/>
          </a:bodyPr>
          <a:lstStyle/>
          <a:p>
            <a:pPr algn="ctr">
              <a:defRPr/>
            </a:pPr>
            <a:r>
              <a:rPr lang="en-AU" sz="3600" b="1" dirty="0">
                <a:solidFill>
                  <a:srgbClr val="7030A0"/>
                </a:solidFill>
                <a:latin typeface="+mn-lt"/>
              </a:rPr>
              <a:t>cartographic image</a:t>
            </a:r>
            <a:endParaRPr lang="en-US" sz="3600" b="1" dirty="0">
              <a:solidFill>
                <a:srgbClr val="7030A0"/>
              </a:solidFill>
              <a:latin typeface="+mn-lt"/>
            </a:endParaRPr>
          </a:p>
        </p:txBody>
      </p:sp>
      <p:sp>
        <p:nvSpPr>
          <p:cNvPr id="6" name="TextBox 5"/>
          <p:cNvSpPr txBox="1"/>
          <p:nvPr/>
        </p:nvSpPr>
        <p:spPr>
          <a:xfrm rot="20783474">
            <a:off x="4089400" y="4741863"/>
            <a:ext cx="3887788" cy="646112"/>
          </a:xfrm>
          <a:prstGeom prst="rect">
            <a:avLst/>
          </a:prstGeom>
          <a:noFill/>
        </p:spPr>
        <p:txBody>
          <a:bodyPr>
            <a:spAutoFit/>
          </a:bodyPr>
          <a:lstStyle/>
          <a:p>
            <a:pPr algn="ctr">
              <a:defRPr/>
            </a:pPr>
            <a:r>
              <a:rPr lang="en-AU" sz="3600" b="1" dirty="0">
                <a:solidFill>
                  <a:srgbClr val="7030A0"/>
                </a:solidFill>
                <a:latin typeface="+mn-lt"/>
              </a:rPr>
              <a:t>notated</a:t>
            </a:r>
            <a:r>
              <a:rPr lang="en-AU" dirty="0">
                <a:latin typeface="+mn-lt"/>
              </a:rPr>
              <a:t> </a:t>
            </a:r>
            <a:r>
              <a:rPr lang="en-AU" sz="3600" b="1" dirty="0">
                <a:solidFill>
                  <a:srgbClr val="7030A0"/>
                </a:solidFill>
                <a:latin typeface="+mn-lt"/>
              </a:rPr>
              <a:t>music</a:t>
            </a:r>
            <a:endParaRPr lang="en-US" sz="3600" b="1" dirty="0">
              <a:solidFill>
                <a:srgbClr val="7030A0"/>
              </a:solidFill>
              <a:latin typeface="+mn-lt"/>
            </a:endParaRPr>
          </a:p>
        </p:txBody>
      </p:sp>
      <p:sp>
        <p:nvSpPr>
          <p:cNvPr id="7" name="TextBox 6"/>
          <p:cNvSpPr txBox="1"/>
          <p:nvPr/>
        </p:nvSpPr>
        <p:spPr>
          <a:xfrm>
            <a:off x="1116013" y="4797425"/>
            <a:ext cx="2376487" cy="1200150"/>
          </a:xfrm>
          <a:prstGeom prst="rect">
            <a:avLst/>
          </a:prstGeom>
          <a:noFill/>
        </p:spPr>
        <p:txBody>
          <a:bodyPr>
            <a:spAutoFit/>
          </a:bodyPr>
          <a:lstStyle/>
          <a:p>
            <a:pPr algn="ctr">
              <a:defRPr/>
            </a:pPr>
            <a:r>
              <a:rPr lang="en-AU" sz="3600" b="1" dirty="0">
                <a:solidFill>
                  <a:srgbClr val="7030A0"/>
                </a:solidFill>
                <a:latin typeface="+mn-lt"/>
              </a:rPr>
              <a:t>notated</a:t>
            </a:r>
            <a:r>
              <a:rPr lang="en-AU" dirty="0">
                <a:latin typeface="+mn-lt"/>
              </a:rPr>
              <a:t> </a:t>
            </a:r>
            <a:r>
              <a:rPr lang="en-AU" sz="3600" b="1" dirty="0">
                <a:solidFill>
                  <a:srgbClr val="7030A0"/>
                </a:solidFill>
                <a:latin typeface="+mn-lt"/>
              </a:rPr>
              <a:t>movement</a:t>
            </a:r>
            <a:endParaRPr lang="en-US" sz="3600" b="1" dirty="0">
              <a:solidFill>
                <a:srgbClr val="7030A0"/>
              </a:solidFill>
              <a:latin typeface="+mn-lt"/>
            </a:endParaRPr>
          </a:p>
        </p:txBody>
      </p:sp>
      <p:sp>
        <p:nvSpPr>
          <p:cNvPr id="8" name="TextBox 7"/>
          <p:cNvSpPr txBox="1"/>
          <p:nvPr/>
        </p:nvSpPr>
        <p:spPr>
          <a:xfrm rot="20486554">
            <a:off x="1987550" y="2052638"/>
            <a:ext cx="3671888" cy="646112"/>
          </a:xfrm>
          <a:prstGeom prst="rect">
            <a:avLst/>
          </a:prstGeom>
          <a:noFill/>
        </p:spPr>
        <p:txBody>
          <a:bodyPr>
            <a:spAutoFit/>
          </a:bodyPr>
          <a:lstStyle/>
          <a:p>
            <a:pPr algn="ctr">
              <a:defRPr/>
            </a:pPr>
            <a:r>
              <a:rPr lang="en-AU" sz="3600" b="1" dirty="0">
                <a:solidFill>
                  <a:srgbClr val="7030A0"/>
                </a:solidFill>
                <a:latin typeface="+mn-lt"/>
              </a:rPr>
              <a:t>computer</a:t>
            </a:r>
            <a:r>
              <a:rPr lang="en-AU" dirty="0">
                <a:latin typeface="+mn-lt"/>
              </a:rPr>
              <a:t> </a:t>
            </a:r>
            <a:r>
              <a:rPr lang="en-AU" sz="3600" b="1" dirty="0">
                <a:solidFill>
                  <a:srgbClr val="7030A0"/>
                </a:solidFill>
                <a:latin typeface="+mn-lt"/>
              </a:rPr>
              <a:t>dataset</a:t>
            </a:r>
            <a:endParaRPr lang="en-US" sz="3600" b="1" dirty="0">
              <a:solidFill>
                <a:srgbClr val="7030A0"/>
              </a:solidFill>
              <a:latin typeface="+mn-lt"/>
            </a:endParaRPr>
          </a:p>
        </p:txBody>
      </p:sp>
      <p:sp>
        <p:nvSpPr>
          <p:cNvPr id="9" name="TextBox 8"/>
          <p:cNvSpPr txBox="1"/>
          <p:nvPr/>
        </p:nvSpPr>
        <p:spPr>
          <a:xfrm rot="488219">
            <a:off x="573088" y="3449638"/>
            <a:ext cx="2376487" cy="646112"/>
          </a:xfrm>
          <a:prstGeom prst="rect">
            <a:avLst/>
          </a:prstGeom>
          <a:noFill/>
        </p:spPr>
        <p:txBody>
          <a:bodyPr>
            <a:spAutoFit/>
          </a:bodyPr>
          <a:lstStyle/>
          <a:p>
            <a:pPr algn="ctr">
              <a:defRPr/>
            </a:pPr>
            <a:r>
              <a:rPr lang="en-AU" sz="3600" b="1" dirty="0">
                <a:solidFill>
                  <a:srgbClr val="7030A0"/>
                </a:solidFill>
                <a:latin typeface="+mn-lt"/>
              </a:rPr>
              <a:t>tactile</a:t>
            </a:r>
            <a:r>
              <a:rPr lang="en-AU" dirty="0">
                <a:latin typeface="+mn-lt"/>
              </a:rPr>
              <a:t> </a:t>
            </a:r>
            <a:r>
              <a:rPr lang="en-AU" sz="3600" b="1" dirty="0">
                <a:solidFill>
                  <a:srgbClr val="7030A0"/>
                </a:solidFill>
                <a:latin typeface="+mn-lt"/>
              </a:rPr>
              <a:t>text</a:t>
            </a:r>
            <a:endParaRPr lang="en-US" sz="3600" b="1" dirty="0">
              <a:solidFill>
                <a:srgbClr val="7030A0"/>
              </a:solidFill>
              <a:latin typeface="+mn-lt"/>
            </a:endParaRPr>
          </a:p>
        </p:txBody>
      </p:sp>
      <p:sp>
        <p:nvSpPr>
          <p:cNvPr id="10" name="TextBox 9"/>
          <p:cNvSpPr txBox="1"/>
          <p:nvPr/>
        </p:nvSpPr>
        <p:spPr>
          <a:xfrm>
            <a:off x="6372225" y="5876925"/>
            <a:ext cx="2411413" cy="708025"/>
          </a:xfrm>
          <a:prstGeom prst="rect">
            <a:avLst/>
          </a:prstGeom>
          <a:noFill/>
        </p:spPr>
        <p:txBody>
          <a:bodyPr>
            <a:spAutoFit/>
          </a:bodyPr>
          <a:lstStyle/>
          <a:p>
            <a:pPr algn="ctr">
              <a:defRPr/>
            </a:pPr>
            <a:r>
              <a:rPr lang="en-AU" sz="4000" b="1" dirty="0">
                <a:solidFill>
                  <a:srgbClr val="00B050"/>
                </a:solidFill>
                <a:latin typeface="+mn-lt"/>
              </a:rPr>
              <a:t>MARC 336</a:t>
            </a:r>
            <a:endParaRPr lang="en-US" sz="4000" b="1" dirty="0">
              <a:solidFill>
                <a:srgbClr val="00B050"/>
              </a:solidFill>
              <a:latin typeface="+mn-lt"/>
            </a:endParaRPr>
          </a:p>
        </p:txBody>
      </p:sp>
      <p:sp>
        <p:nvSpPr>
          <p:cNvPr id="11" name="TextBox 10"/>
          <p:cNvSpPr txBox="1"/>
          <p:nvPr/>
        </p:nvSpPr>
        <p:spPr>
          <a:xfrm>
            <a:off x="395288" y="1557338"/>
            <a:ext cx="2376487" cy="708025"/>
          </a:xfrm>
          <a:prstGeom prst="rect">
            <a:avLst/>
          </a:prstGeom>
          <a:noFill/>
        </p:spPr>
        <p:txBody>
          <a:bodyPr>
            <a:spAutoFit/>
          </a:bodyPr>
          <a:lstStyle/>
          <a:p>
            <a:pPr algn="ctr">
              <a:defRPr/>
            </a:pPr>
            <a:r>
              <a:rPr lang="en-AU" sz="4000" b="1" dirty="0">
                <a:solidFill>
                  <a:schemeClr val="accent6">
                    <a:lumMod val="75000"/>
                  </a:schemeClr>
                </a:solidFill>
                <a:latin typeface="+mn-lt"/>
              </a:rPr>
              <a:t>RDA 6.9</a:t>
            </a:r>
            <a:endParaRPr lang="en-US" sz="4000" b="1" dirty="0">
              <a:solidFill>
                <a:schemeClr val="accent6">
                  <a:lumMod val="75000"/>
                </a:schemeClr>
              </a:solidFill>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AU" smtClean="0"/>
              <a:t>Media type</a:t>
            </a:r>
            <a:endParaRPr lang="en-US" smtClean="0"/>
          </a:p>
        </p:txBody>
      </p:sp>
      <p:sp>
        <p:nvSpPr>
          <p:cNvPr id="21507" name="Text Placeholder 2"/>
          <p:cNvSpPr>
            <a:spLocks noGrp="1"/>
          </p:cNvSpPr>
          <p:nvPr>
            <p:ph type="body" idx="1"/>
          </p:nvPr>
        </p:nvSpPr>
        <p:spPr/>
        <p:txBody>
          <a:bodyPr/>
          <a:lstStyle/>
          <a:p>
            <a:endParaRPr lang="en-AU" smtClean="0"/>
          </a:p>
          <a:p>
            <a:endParaRPr lang="en-AU" smtClean="0"/>
          </a:p>
          <a:p>
            <a:endParaRPr lang="en-AU" smtClean="0"/>
          </a:p>
          <a:p>
            <a:pPr algn="ctr">
              <a:buFont typeface="Arial" charset="0"/>
              <a:buNone/>
            </a:pPr>
            <a:r>
              <a:rPr lang="en-AU" smtClean="0"/>
              <a:t>Media type </a:t>
            </a:r>
          </a:p>
          <a:p>
            <a:pPr lvl="1">
              <a:buFont typeface="Arial" charset="0"/>
              <a:buNone/>
            </a:pPr>
            <a:endParaRPr lang="en-AU" smtClean="0"/>
          </a:p>
          <a:p>
            <a:pPr lvl="1">
              <a:buFont typeface="Arial" charset="0"/>
              <a:buChar char="•"/>
            </a:pPr>
            <a:endParaRPr lang="en-AU" smtClean="0"/>
          </a:p>
        </p:txBody>
      </p:sp>
      <p:sp>
        <p:nvSpPr>
          <p:cNvPr id="4" name="Oval 3"/>
          <p:cNvSpPr/>
          <p:nvPr/>
        </p:nvSpPr>
        <p:spPr>
          <a:xfrm>
            <a:off x="3276600" y="3068638"/>
            <a:ext cx="2663825" cy="13684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p:cNvSpPr txBox="1"/>
          <p:nvPr/>
        </p:nvSpPr>
        <p:spPr>
          <a:xfrm rot="421558">
            <a:off x="5135563" y="2487613"/>
            <a:ext cx="3708400" cy="646112"/>
          </a:xfrm>
          <a:prstGeom prst="rect">
            <a:avLst/>
          </a:prstGeom>
          <a:noFill/>
        </p:spPr>
        <p:txBody>
          <a:bodyPr>
            <a:spAutoFit/>
          </a:bodyPr>
          <a:lstStyle/>
          <a:p>
            <a:pPr algn="ctr">
              <a:defRPr/>
            </a:pPr>
            <a:r>
              <a:rPr lang="en-AU" sz="3600" b="1" dirty="0">
                <a:solidFill>
                  <a:srgbClr val="7030A0"/>
                </a:solidFill>
                <a:latin typeface="+mn-lt"/>
              </a:rPr>
              <a:t>unmediated</a:t>
            </a:r>
            <a:endParaRPr lang="en-US" sz="3600" b="1" dirty="0">
              <a:solidFill>
                <a:srgbClr val="7030A0"/>
              </a:solidFill>
              <a:latin typeface="+mn-lt"/>
            </a:endParaRPr>
          </a:p>
        </p:txBody>
      </p:sp>
      <p:sp>
        <p:nvSpPr>
          <p:cNvPr id="6" name="TextBox 5"/>
          <p:cNvSpPr txBox="1"/>
          <p:nvPr/>
        </p:nvSpPr>
        <p:spPr>
          <a:xfrm rot="20783474">
            <a:off x="4089400" y="4741863"/>
            <a:ext cx="3887788" cy="646112"/>
          </a:xfrm>
          <a:prstGeom prst="rect">
            <a:avLst/>
          </a:prstGeom>
          <a:noFill/>
        </p:spPr>
        <p:txBody>
          <a:bodyPr>
            <a:spAutoFit/>
          </a:bodyPr>
          <a:lstStyle/>
          <a:p>
            <a:pPr algn="ctr">
              <a:defRPr/>
            </a:pPr>
            <a:r>
              <a:rPr lang="en-AU" sz="3600" b="1" dirty="0">
                <a:solidFill>
                  <a:srgbClr val="7030A0"/>
                </a:solidFill>
                <a:latin typeface="+mn-lt"/>
              </a:rPr>
              <a:t>projected</a:t>
            </a:r>
            <a:endParaRPr lang="en-US" sz="3600" b="1" dirty="0">
              <a:solidFill>
                <a:srgbClr val="7030A0"/>
              </a:solidFill>
              <a:latin typeface="+mn-lt"/>
            </a:endParaRPr>
          </a:p>
        </p:txBody>
      </p:sp>
      <p:sp>
        <p:nvSpPr>
          <p:cNvPr id="7" name="TextBox 6"/>
          <p:cNvSpPr txBox="1"/>
          <p:nvPr/>
        </p:nvSpPr>
        <p:spPr>
          <a:xfrm>
            <a:off x="1116013" y="4797425"/>
            <a:ext cx="2376487" cy="646113"/>
          </a:xfrm>
          <a:prstGeom prst="rect">
            <a:avLst/>
          </a:prstGeom>
          <a:noFill/>
        </p:spPr>
        <p:txBody>
          <a:bodyPr>
            <a:spAutoFit/>
          </a:bodyPr>
          <a:lstStyle/>
          <a:p>
            <a:pPr algn="ctr">
              <a:defRPr/>
            </a:pPr>
            <a:r>
              <a:rPr lang="en-AU" sz="3600" b="1" dirty="0">
                <a:solidFill>
                  <a:srgbClr val="7030A0"/>
                </a:solidFill>
                <a:latin typeface="+mn-lt"/>
              </a:rPr>
              <a:t>microform</a:t>
            </a:r>
            <a:endParaRPr lang="en-US" sz="3600" b="1" dirty="0">
              <a:solidFill>
                <a:srgbClr val="7030A0"/>
              </a:solidFill>
              <a:latin typeface="+mn-lt"/>
            </a:endParaRPr>
          </a:p>
        </p:txBody>
      </p:sp>
      <p:sp>
        <p:nvSpPr>
          <p:cNvPr id="8" name="TextBox 7"/>
          <p:cNvSpPr txBox="1"/>
          <p:nvPr/>
        </p:nvSpPr>
        <p:spPr>
          <a:xfrm rot="20486554">
            <a:off x="1987550" y="2052638"/>
            <a:ext cx="3671888" cy="646112"/>
          </a:xfrm>
          <a:prstGeom prst="rect">
            <a:avLst/>
          </a:prstGeom>
          <a:noFill/>
        </p:spPr>
        <p:txBody>
          <a:bodyPr>
            <a:spAutoFit/>
          </a:bodyPr>
          <a:lstStyle/>
          <a:p>
            <a:pPr algn="ctr">
              <a:defRPr/>
            </a:pPr>
            <a:r>
              <a:rPr lang="en-AU" sz="3600" b="1" dirty="0">
                <a:solidFill>
                  <a:srgbClr val="7030A0"/>
                </a:solidFill>
                <a:latin typeface="+mn-lt"/>
              </a:rPr>
              <a:t>computer</a:t>
            </a:r>
            <a:endParaRPr lang="en-US" sz="3600" b="1" dirty="0">
              <a:solidFill>
                <a:srgbClr val="7030A0"/>
              </a:solidFill>
              <a:latin typeface="+mn-lt"/>
            </a:endParaRPr>
          </a:p>
        </p:txBody>
      </p:sp>
      <p:sp>
        <p:nvSpPr>
          <p:cNvPr id="9" name="TextBox 8"/>
          <p:cNvSpPr txBox="1"/>
          <p:nvPr/>
        </p:nvSpPr>
        <p:spPr>
          <a:xfrm rot="488219">
            <a:off x="573088" y="3449638"/>
            <a:ext cx="2376487" cy="646112"/>
          </a:xfrm>
          <a:prstGeom prst="rect">
            <a:avLst/>
          </a:prstGeom>
          <a:noFill/>
        </p:spPr>
        <p:txBody>
          <a:bodyPr>
            <a:spAutoFit/>
          </a:bodyPr>
          <a:lstStyle/>
          <a:p>
            <a:pPr algn="ctr">
              <a:defRPr/>
            </a:pPr>
            <a:r>
              <a:rPr lang="en-AU" sz="3600" b="1" dirty="0">
                <a:solidFill>
                  <a:srgbClr val="7030A0"/>
                </a:solidFill>
                <a:latin typeface="+mn-lt"/>
              </a:rPr>
              <a:t>audio</a:t>
            </a:r>
            <a:endParaRPr lang="en-US" sz="3600" b="1" dirty="0">
              <a:solidFill>
                <a:srgbClr val="7030A0"/>
              </a:solidFill>
              <a:latin typeface="+mn-lt"/>
            </a:endParaRPr>
          </a:p>
        </p:txBody>
      </p:sp>
      <p:sp>
        <p:nvSpPr>
          <p:cNvPr id="10" name="TextBox 9"/>
          <p:cNvSpPr txBox="1"/>
          <p:nvPr/>
        </p:nvSpPr>
        <p:spPr>
          <a:xfrm>
            <a:off x="6372225" y="5876925"/>
            <a:ext cx="2411413" cy="708025"/>
          </a:xfrm>
          <a:prstGeom prst="rect">
            <a:avLst/>
          </a:prstGeom>
          <a:noFill/>
        </p:spPr>
        <p:txBody>
          <a:bodyPr>
            <a:spAutoFit/>
          </a:bodyPr>
          <a:lstStyle/>
          <a:p>
            <a:pPr algn="ctr">
              <a:defRPr/>
            </a:pPr>
            <a:r>
              <a:rPr lang="en-AU" sz="4000" b="1" dirty="0">
                <a:solidFill>
                  <a:srgbClr val="00B050"/>
                </a:solidFill>
                <a:latin typeface="+mn-lt"/>
              </a:rPr>
              <a:t>MARC 337</a:t>
            </a:r>
            <a:endParaRPr lang="en-US" sz="4000" b="1" dirty="0">
              <a:solidFill>
                <a:srgbClr val="00B050"/>
              </a:solidFill>
              <a:latin typeface="+mn-lt"/>
            </a:endParaRPr>
          </a:p>
        </p:txBody>
      </p:sp>
      <p:sp>
        <p:nvSpPr>
          <p:cNvPr id="11" name="TextBox 10"/>
          <p:cNvSpPr txBox="1"/>
          <p:nvPr/>
        </p:nvSpPr>
        <p:spPr>
          <a:xfrm>
            <a:off x="395288" y="1557338"/>
            <a:ext cx="2376487" cy="708025"/>
          </a:xfrm>
          <a:prstGeom prst="rect">
            <a:avLst/>
          </a:prstGeom>
          <a:noFill/>
        </p:spPr>
        <p:txBody>
          <a:bodyPr>
            <a:spAutoFit/>
          </a:bodyPr>
          <a:lstStyle/>
          <a:p>
            <a:pPr algn="ctr">
              <a:defRPr/>
            </a:pPr>
            <a:r>
              <a:rPr lang="en-AU" sz="4000" b="1" dirty="0">
                <a:solidFill>
                  <a:schemeClr val="accent6">
                    <a:lumMod val="75000"/>
                  </a:schemeClr>
                </a:solidFill>
                <a:latin typeface="+mn-lt"/>
              </a:rPr>
              <a:t>RDA 3.2</a:t>
            </a:r>
            <a:endParaRPr lang="en-US" sz="4000" b="1" dirty="0">
              <a:solidFill>
                <a:schemeClr val="accent6">
                  <a:lumMod val="75000"/>
                </a:schemeClr>
              </a:solidFill>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AU" smtClean="0"/>
              <a:t>Carrier type</a:t>
            </a:r>
            <a:endParaRPr lang="en-US" smtClean="0"/>
          </a:p>
        </p:txBody>
      </p:sp>
      <p:sp>
        <p:nvSpPr>
          <p:cNvPr id="22531" name="Text Placeholder 2"/>
          <p:cNvSpPr>
            <a:spLocks noGrp="1"/>
          </p:cNvSpPr>
          <p:nvPr>
            <p:ph type="body" idx="1"/>
          </p:nvPr>
        </p:nvSpPr>
        <p:spPr/>
        <p:txBody>
          <a:bodyPr/>
          <a:lstStyle/>
          <a:p>
            <a:endParaRPr lang="en-AU" smtClean="0"/>
          </a:p>
          <a:p>
            <a:endParaRPr lang="en-AU" smtClean="0"/>
          </a:p>
          <a:p>
            <a:endParaRPr lang="en-AU" smtClean="0"/>
          </a:p>
          <a:p>
            <a:pPr algn="ctr">
              <a:buFont typeface="Arial" charset="0"/>
              <a:buNone/>
            </a:pPr>
            <a:r>
              <a:rPr lang="en-AU" smtClean="0"/>
              <a:t>Carrier type </a:t>
            </a:r>
          </a:p>
          <a:p>
            <a:pPr lvl="1">
              <a:buFont typeface="Arial" charset="0"/>
              <a:buNone/>
            </a:pPr>
            <a:endParaRPr lang="en-AU" smtClean="0"/>
          </a:p>
          <a:p>
            <a:pPr lvl="1">
              <a:buFont typeface="Arial" charset="0"/>
              <a:buChar char="•"/>
            </a:pPr>
            <a:endParaRPr lang="en-AU" smtClean="0"/>
          </a:p>
        </p:txBody>
      </p:sp>
      <p:sp>
        <p:nvSpPr>
          <p:cNvPr id="4" name="Oval 3"/>
          <p:cNvSpPr/>
          <p:nvPr/>
        </p:nvSpPr>
        <p:spPr>
          <a:xfrm>
            <a:off x="3276600" y="3068638"/>
            <a:ext cx="2663825" cy="13684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p:cNvSpPr txBox="1"/>
          <p:nvPr/>
        </p:nvSpPr>
        <p:spPr>
          <a:xfrm rot="421558">
            <a:off x="5135563" y="2211388"/>
            <a:ext cx="3708400" cy="1200150"/>
          </a:xfrm>
          <a:prstGeom prst="rect">
            <a:avLst/>
          </a:prstGeom>
          <a:noFill/>
        </p:spPr>
        <p:txBody>
          <a:bodyPr>
            <a:spAutoFit/>
          </a:bodyPr>
          <a:lstStyle/>
          <a:p>
            <a:pPr algn="ctr">
              <a:defRPr/>
            </a:pPr>
            <a:r>
              <a:rPr lang="en-AU" sz="3600" b="1" dirty="0">
                <a:solidFill>
                  <a:srgbClr val="7030A0"/>
                </a:solidFill>
                <a:latin typeface="+mn-lt"/>
              </a:rPr>
              <a:t>unmediated carriers</a:t>
            </a:r>
            <a:endParaRPr lang="en-US" sz="3600" b="1" dirty="0">
              <a:solidFill>
                <a:srgbClr val="7030A0"/>
              </a:solidFill>
              <a:latin typeface="+mn-lt"/>
            </a:endParaRPr>
          </a:p>
        </p:txBody>
      </p:sp>
      <p:sp>
        <p:nvSpPr>
          <p:cNvPr id="6" name="TextBox 5"/>
          <p:cNvSpPr txBox="1"/>
          <p:nvPr/>
        </p:nvSpPr>
        <p:spPr>
          <a:xfrm rot="20783474">
            <a:off x="4089400" y="4464050"/>
            <a:ext cx="3887788" cy="1200150"/>
          </a:xfrm>
          <a:prstGeom prst="rect">
            <a:avLst/>
          </a:prstGeom>
          <a:noFill/>
        </p:spPr>
        <p:txBody>
          <a:bodyPr>
            <a:spAutoFit/>
          </a:bodyPr>
          <a:lstStyle/>
          <a:p>
            <a:pPr algn="ctr">
              <a:defRPr/>
            </a:pPr>
            <a:r>
              <a:rPr lang="en-AU" sz="3600" b="1" dirty="0">
                <a:solidFill>
                  <a:srgbClr val="7030A0"/>
                </a:solidFill>
                <a:latin typeface="+mn-lt"/>
              </a:rPr>
              <a:t>projected image carriers</a:t>
            </a:r>
            <a:endParaRPr lang="en-US" sz="3600" b="1" dirty="0">
              <a:solidFill>
                <a:srgbClr val="7030A0"/>
              </a:solidFill>
              <a:latin typeface="+mn-lt"/>
            </a:endParaRPr>
          </a:p>
        </p:txBody>
      </p:sp>
      <p:sp>
        <p:nvSpPr>
          <p:cNvPr id="7" name="TextBox 6"/>
          <p:cNvSpPr txBox="1"/>
          <p:nvPr/>
        </p:nvSpPr>
        <p:spPr>
          <a:xfrm>
            <a:off x="1116013" y="4797425"/>
            <a:ext cx="2376487" cy="1200150"/>
          </a:xfrm>
          <a:prstGeom prst="rect">
            <a:avLst/>
          </a:prstGeom>
          <a:noFill/>
        </p:spPr>
        <p:txBody>
          <a:bodyPr>
            <a:spAutoFit/>
          </a:bodyPr>
          <a:lstStyle/>
          <a:p>
            <a:pPr algn="ctr">
              <a:defRPr/>
            </a:pPr>
            <a:r>
              <a:rPr lang="en-AU" sz="3600" b="1" dirty="0">
                <a:solidFill>
                  <a:srgbClr val="7030A0"/>
                </a:solidFill>
                <a:latin typeface="+mn-lt"/>
              </a:rPr>
              <a:t>microform carriers</a:t>
            </a:r>
            <a:endParaRPr lang="en-US" sz="3600" b="1" dirty="0">
              <a:solidFill>
                <a:srgbClr val="7030A0"/>
              </a:solidFill>
              <a:latin typeface="+mn-lt"/>
            </a:endParaRPr>
          </a:p>
        </p:txBody>
      </p:sp>
      <p:sp>
        <p:nvSpPr>
          <p:cNvPr id="8" name="TextBox 7"/>
          <p:cNvSpPr txBox="1"/>
          <p:nvPr/>
        </p:nvSpPr>
        <p:spPr>
          <a:xfrm rot="20486554">
            <a:off x="1987550" y="2052638"/>
            <a:ext cx="3671888" cy="646112"/>
          </a:xfrm>
          <a:prstGeom prst="rect">
            <a:avLst/>
          </a:prstGeom>
          <a:noFill/>
        </p:spPr>
        <p:txBody>
          <a:bodyPr>
            <a:spAutoFit/>
          </a:bodyPr>
          <a:lstStyle/>
          <a:p>
            <a:pPr algn="ctr">
              <a:defRPr/>
            </a:pPr>
            <a:r>
              <a:rPr lang="en-AU" sz="3600" b="1" dirty="0">
                <a:solidFill>
                  <a:srgbClr val="7030A0"/>
                </a:solidFill>
                <a:latin typeface="+mn-lt"/>
              </a:rPr>
              <a:t>computer carriers</a:t>
            </a:r>
            <a:endParaRPr lang="en-US" sz="3600" b="1" dirty="0">
              <a:solidFill>
                <a:srgbClr val="7030A0"/>
              </a:solidFill>
              <a:latin typeface="+mn-lt"/>
            </a:endParaRPr>
          </a:p>
        </p:txBody>
      </p:sp>
      <p:sp>
        <p:nvSpPr>
          <p:cNvPr id="9" name="TextBox 8"/>
          <p:cNvSpPr txBox="1"/>
          <p:nvPr/>
        </p:nvSpPr>
        <p:spPr>
          <a:xfrm rot="488219">
            <a:off x="573088" y="3173413"/>
            <a:ext cx="2376487" cy="1200150"/>
          </a:xfrm>
          <a:prstGeom prst="rect">
            <a:avLst/>
          </a:prstGeom>
          <a:noFill/>
        </p:spPr>
        <p:txBody>
          <a:bodyPr>
            <a:spAutoFit/>
          </a:bodyPr>
          <a:lstStyle/>
          <a:p>
            <a:pPr algn="ctr">
              <a:defRPr/>
            </a:pPr>
            <a:r>
              <a:rPr lang="en-AU" sz="3600" b="1" dirty="0">
                <a:solidFill>
                  <a:srgbClr val="7030A0"/>
                </a:solidFill>
                <a:latin typeface="+mn-lt"/>
              </a:rPr>
              <a:t>audio carriers</a:t>
            </a:r>
            <a:endParaRPr lang="en-US" sz="3600" b="1" dirty="0">
              <a:solidFill>
                <a:srgbClr val="7030A0"/>
              </a:solidFill>
              <a:latin typeface="+mn-lt"/>
            </a:endParaRPr>
          </a:p>
        </p:txBody>
      </p:sp>
      <p:sp>
        <p:nvSpPr>
          <p:cNvPr id="10" name="TextBox 9"/>
          <p:cNvSpPr txBox="1"/>
          <p:nvPr/>
        </p:nvSpPr>
        <p:spPr>
          <a:xfrm>
            <a:off x="6372225" y="5876925"/>
            <a:ext cx="2411413" cy="708025"/>
          </a:xfrm>
          <a:prstGeom prst="rect">
            <a:avLst/>
          </a:prstGeom>
          <a:noFill/>
        </p:spPr>
        <p:txBody>
          <a:bodyPr>
            <a:spAutoFit/>
          </a:bodyPr>
          <a:lstStyle/>
          <a:p>
            <a:pPr algn="ctr">
              <a:defRPr/>
            </a:pPr>
            <a:r>
              <a:rPr lang="en-AU" sz="4000" b="1" dirty="0">
                <a:solidFill>
                  <a:srgbClr val="00B050"/>
                </a:solidFill>
                <a:latin typeface="+mn-lt"/>
              </a:rPr>
              <a:t>MARC 338</a:t>
            </a:r>
            <a:endParaRPr lang="en-US" sz="4000" b="1" dirty="0">
              <a:solidFill>
                <a:srgbClr val="00B050"/>
              </a:solidFill>
              <a:latin typeface="+mn-lt"/>
            </a:endParaRPr>
          </a:p>
        </p:txBody>
      </p:sp>
      <p:sp>
        <p:nvSpPr>
          <p:cNvPr id="11" name="TextBox 10"/>
          <p:cNvSpPr txBox="1"/>
          <p:nvPr/>
        </p:nvSpPr>
        <p:spPr>
          <a:xfrm>
            <a:off x="395288" y="1557338"/>
            <a:ext cx="2376487" cy="708025"/>
          </a:xfrm>
          <a:prstGeom prst="rect">
            <a:avLst/>
          </a:prstGeom>
          <a:noFill/>
        </p:spPr>
        <p:txBody>
          <a:bodyPr>
            <a:spAutoFit/>
          </a:bodyPr>
          <a:lstStyle/>
          <a:p>
            <a:pPr algn="ctr">
              <a:defRPr/>
            </a:pPr>
            <a:r>
              <a:rPr lang="en-AU" sz="4000" b="1" dirty="0">
                <a:solidFill>
                  <a:schemeClr val="accent6">
                    <a:lumMod val="75000"/>
                  </a:schemeClr>
                </a:solidFill>
                <a:latin typeface="+mn-lt"/>
              </a:rPr>
              <a:t>RDA 3.3</a:t>
            </a:r>
            <a:endParaRPr lang="en-US" sz="4000" b="1" dirty="0">
              <a:solidFill>
                <a:schemeClr val="accent6">
                  <a:lumMod val="75000"/>
                </a:schemeClr>
              </a:solidFill>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AU" smtClean="0"/>
              <a:t>Content, Media, Carrier types</a:t>
            </a:r>
            <a:endParaRPr lang="en-US" smtClean="0"/>
          </a:p>
        </p:txBody>
      </p:sp>
      <p:pic>
        <p:nvPicPr>
          <p:cNvPr id="23555" name="Picture 2" descr="~MyBitmap"/>
          <p:cNvPicPr>
            <a:picLocks noChangeAspect="1" noChangeArrowheads="1"/>
          </p:cNvPicPr>
          <p:nvPr/>
        </p:nvPicPr>
        <p:blipFill>
          <a:blip r:embed="rId3" cstate="print"/>
          <a:srcRect/>
          <a:stretch>
            <a:fillRect/>
          </a:stretch>
        </p:blipFill>
        <p:spPr bwMode="auto">
          <a:xfrm>
            <a:off x="4716463" y="1662113"/>
            <a:ext cx="4032250" cy="5078412"/>
          </a:xfrm>
          <a:prstGeom prst="rect">
            <a:avLst/>
          </a:prstGeom>
          <a:noFill/>
          <a:ln w="9525">
            <a:noFill/>
            <a:miter lim="800000"/>
            <a:headEnd/>
            <a:tailEnd/>
          </a:ln>
        </p:spPr>
      </p:pic>
      <p:sp>
        <p:nvSpPr>
          <p:cNvPr id="4" name="Rectangle 3"/>
          <p:cNvSpPr/>
          <p:nvPr/>
        </p:nvSpPr>
        <p:spPr>
          <a:xfrm>
            <a:off x="250825" y="1628775"/>
            <a:ext cx="4321175" cy="892175"/>
          </a:xfrm>
          <a:prstGeom prst="rect">
            <a:avLst/>
          </a:prstGeom>
        </p:spPr>
        <p:txBody>
          <a:bodyPr>
            <a:spAutoFit/>
          </a:bodyPr>
          <a:lstStyle/>
          <a:p>
            <a:pPr>
              <a:defRPr/>
            </a:pPr>
            <a:r>
              <a:rPr lang="en-AU" sz="2600" dirty="0">
                <a:latin typeface="+mj-lt"/>
              </a:rPr>
              <a:t>245 1 0 $a Aeroplane jelly song</a:t>
            </a:r>
            <a:endParaRPr lang="en-US" sz="2600" dirty="0">
              <a:latin typeface="+mj-lt"/>
            </a:endParaRPr>
          </a:p>
        </p:txBody>
      </p:sp>
      <p:sp>
        <p:nvSpPr>
          <p:cNvPr id="70660" name="Rectangle 4"/>
          <p:cNvSpPr>
            <a:spLocks noChangeArrowheads="1"/>
          </p:cNvSpPr>
          <p:nvPr/>
        </p:nvSpPr>
        <p:spPr bwMode="auto">
          <a:xfrm>
            <a:off x="323850" y="2657475"/>
            <a:ext cx="4032250" cy="892175"/>
          </a:xfrm>
          <a:prstGeom prst="rect">
            <a:avLst/>
          </a:prstGeom>
          <a:noFill/>
          <a:ln w="9525">
            <a:noFill/>
            <a:miter lim="800000"/>
            <a:headEnd/>
            <a:tailEnd/>
          </a:ln>
        </p:spPr>
        <p:txBody>
          <a:bodyPr anchor="ctr">
            <a:spAutoFit/>
          </a:bodyPr>
          <a:lstStyle/>
          <a:p>
            <a:pPr eaLnBrk="0" hangingPunct="0"/>
            <a:r>
              <a:rPr lang="en-US" altLang="zh-CN" sz="2600">
                <a:cs typeface="Times New Roman" pitchFamily="18" charset="0"/>
              </a:rPr>
              <a:t>336 # # $a notated music $2 rdacontent</a:t>
            </a:r>
          </a:p>
        </p:txBody>
      </p:sp>
      <p:sp>
        <p:nvSpPr>
          <p:cNvPr id="70661" name="Rectangle 5"/>
          <p:cNvSpPr>
            <a:spLocks noChangeArrowheads="1"/>
          </p:cNvSpPr>
          <p:nvPr/>
        </p:nvSpPr>
        <p:spPr bwMode="auto">
          <a:xfrm>
            <a:off x="395288" y="3665538"/>
            <a:ext cx="3816350" cy="892175"/>
          </a:xfrm>
          <a:prstGeom prst="rect">
            <a:avLst/>
          </a:prstGeom>
          <a:noFill/>
          <a:ln w="9525">
            <a:noFill/>
            <a:miter lim="800000"/>
            <a:headEnd/>
            <a:tailEnd/>
          </a:ln>
        </p:spPr>
        <p:txBody>
          <a:bodyPr anchor="ctr">
            <a:spAutoFit/>
          </a:bodyPr>
          <a:lstStyle/>
          <a:p>
            <a:pPr eaLnBrk="0" hangingPunct="0"/>
            <a:r>
              <a:rPr lang="en-US" altLang="zh-CN" sz="2600">
                <a:cs typeface="Times New Roman" pitchFamily="18" charset="0"/>
              </a:rPr>
              <a:t>337 # # $a unmediated $2 rdamedia</a:t>
            </a:r>
          </a:p>
        </p:txBody>
      </p:sp>
      <p:sp>
        <p:nvSpPr>
          <p:cNvPr id="70662" name="Rectangle 6"/>
          <p:cNvSpPr>
            <a:spLocks noChangeArrowheads="1"/>
          </p:cNvSpPr>
          <p:nvPr/>
        </p:nvSpPr>
        <p:spPr bwMode="auto">
          <a:xfrm>
            <a:off x="466725" y="4868863"/>
            <a:ext cx="3205163" cy="892175"/>
          </a:xfrm>
          <a:prstGeom prst="rect">
            <a:avLst/>
          </a:prstGeom>
          <a:noFill/>
          <a:ln w="9525">
            <a:noFill/>
            <a:miter lim="800000"/>
            <a:headEnd/>
            <a:tailEnd/>
          </a:ln>
        </p:spPr>
        <p:txBody>
          <a:bodyPr anchor="ctr">
            <a:spAutoFit/>
          </a:bodyPr>
          <a:lstStyle/>
          <a:p>
            <a:pPr eaLnBrk="0" hangingPunct="0"/>
            <a:r>
              <a:rPr lang="en-US" altLang="zh-CN" sz="2600">
                <a:cs typeface="Times New Roman" pitchFamily="18" charset="0"/>
              </a:rPr>
              <a:t>338 # # $a volume $2 rdacarrier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6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p:bldP spid="70661" grpId="0"/>
      <p:bldP spid="7066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AU" smtClean="0"/>
              <a:t>Exercise</a:t>
            </a:r>
          </a:p>
        </p:txBody>
      </p:sp>
      <p:pic>
        <p:nvPicPr>
          <p:cNvPr id="24579" name="Picture 2"/>
          <p:cNvPicPr>
            <a:picLocks noGrp="1" noChangeAspect="1" noChangeArrowheads="1"/>
          </p:cNvPicPr>
          <p:nvPr>
            <p:ph idx="1"/>
          </p:nvPr>
        </p:nvPicPr>
        <p:blipFill>
          <a:blip r:embed="rId3" cstate="print"/>
          <a:srcRect/>
          <a:stretch>
            <a:fillRect/>
          </a:stretch>
        </p:blipFill>
        <p:spPr>
          <a:xfrm>
            <a:off x="2195513" y="1628775"/>
            <a:ext cx="4392612" cy="4679950"/>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AU" smtClean="0"/>
              <a:t>Summary	</a:t>
            </a:r>
            <a:endParaRPr lang="en-US" smtClean="0"/>
          </a:p>
        </p:txBody>
      </p:sp>
      <p:sp>
        <p:nvSpPr>
          <p:cNvPr id="25603" name="Text Placeholder 2"/>
          <p:cNvSpPr>
            <a:spLocks noGrp="1"/>
          </p:cNvSpPr>
          <p:nvPr>
            <p:ph type="body" idx="1"/>
          </p:nvPr>
        </p:nvSpPr>
        <p:spPr/>
        <p:txBody>
          <a:bodyPr/>
          <a:lstStyle/>
          <a:p>
            <a:endParaRPr lang="en-AU" smtClean="0"/>
          </a:p>
          <a:p>
            <a:r>
              <a:rPr lang="en-AU" smtClean="0"/>
              <a:t>Transcription changes</a:t>
            </a:r>
          </a:p>
          <a:p>
            <a:r>
              <a:rPr lang="en-AU" smtClean="0"/>
              <a:t>ISBD changes</a:t>
            </a:r>
          </a:p>
          <a:p>
            <a:r>
              <a:rPr lang="en-AU" smtClean="0"/>
              <a:t>Content, Media and Carrier types</a:t>
            </a:r>
          </a:p>
          <a:p>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AU" smtClean="0"/>
              <a:t>Learning Outcomes</a:t>
            </a:r>
            <a:endParaRPr lang="en-US" smtClean="0"/>
          </a:p>
        </p:txBody>
      </p:sp>
      <p:sp>
        <p:nvSpPr>
          <p:cNvPr id="3075" name="Content Placeholder 2"/>
          <p:cNvSpPr>
            <a:spLocks noGrp="1"/>
          </p:cNvSpPr>
          <p:nvPr>
            <p:ph idx="1"/>
          </p:nvPr>
        </p:nvSpPr>
        <p:spPr/>
        <p:txBody>
          <a:bodyPr/>
          <a:lstStyle/>
          <a:p>
            <a:pPr>
              <a:buFont typeface="Arial" charset="0"/>
              <a:buNone/>
            </a:pPr>
            <a:endParaRPr lang="en-AU" smtClean="0"/>
          </a:p>
          <a:p>
            <a:pPr>
              <a:buFont typeface="Arial" charset="0"/>
              <a:buNone/>
            </a:pPr>
            <a:r>
              <a:rPr lang="en-AU" smtClean="0"/>
              <a:t>Differences between AACR2 and RDA:</a:t>
            </a:r>
          </a:p>
          <a:p>
            <a:r>
              <a:rPr lang="en-AU" smtClean="0"/>
              <a:t>Transcription changes</a:t>
            </a:r>
          </a:p>
          <a:p>
            <a:r>
              <a:rPr lang="en-AU" smtClean="0"/>
              <a:t>ISBD changes</a:t>
            </a:r>
          </a:p>
          <a:p>
            <a:r>
              <a:rPr lang="en-AU" smtClean="0"/>
              <a:t>Changes from GMD to Content, Media and Carrier types</a:t>
            </a:r>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AU" smtClean="0"/>
              <a:t>Recording and transcribing</a:t>
            </a:r>
          </a:p>
        </p:txBody>
      </p:sp>
      <p:sp>
        <p:nvSpPr>
          <p:cNvPr id="4099" name="Text Placeholder 2"/>
          <p:cNvSpPr>
            <a:spLocks noGrp="1"/>
          </p:cNvSpPr>
          <p:nvPr>
            <p:ph type="body" idx="1"/>
          </p:nvPr>
        </p:nvSpPr>
        <p:spPr/>
        <p:txBody>
          <a:bodyPr/>
          <a:lstStyle/>
          <a:p>
            <a:r>
              <a:rPr lang="en-AU" smtClean="0"/>
              <a:t>Language and Script</a:t>
            </a:r>
          </a:p>
          <a:p>
            <a:r>
              <a:rPr lang="en-AU" smtClean="0"/>
              <a:t>Abbreviations</a:t>
            </a:r>
          </a:p>
          <a:p>
            <a:r>
              <a:rPr lang="en-AU" smtClean="0"/>
              <a:t>Inaccuracies</a:t>
            </a:r>
          </a:p>
          <a:p>
            <a:r>
              <a:rPr lang="en-AU" smtClean="0"/>
              <a:t>Supplied title information</a:t>
            </a:r>
          </a:p>
          <a:p>
            <a:r>
              <a:rPr lang="en-AU" smtClean="0"/>
              <a:t>Marks of punctuation</a:t>
            </a:r>
          </a:p>
          <a:p>
            <a:r>
              <a:rPr lang="en-AU" smtClean="0"/>
              <a:t>Rule of three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5"/>
          <p:cNvSpPr>
            <a:spLocks noGrp="1"/>
          </p:cNvSpPr>
          <p:nvPr>
            <p:ph type="title"/>
          </p:nvPr>
        </p:nvSpPr>
        <p:spPr/>
        <p:txBody>
          <a:bodyPr/>
          <a:lstStyle/>
          <a:p>
            <a:r>
              <a:rPr lang="en-AU" smtClean="0"/>
              <a:t>Abbreviations</a:t>
            </a:r>
          </a:p>
        </p:txBody>
      </p:sp>
      <p:sp>
        <p:nvSpPr>
          <p:cNvPr id="8" name="Footer Placeholder 7"/>
          <p:cNvSpPr>
            <a:spLocks noGrp="1"/>
          </p:cNvSpPr>
          <p:nvPr>
            <p:ph type="ftr" sz="quarter" idx="11"/>
          </p:nvPr>
        </p:nvSpPr>
        <p:spPr>
          <a:xfrm>
            <a:off x="1474788" y="6237288"/>
            <a:ext cx="6049962" cy="365125"/>
          </a:xfrm>
        </p:spPr>
        <p:txBody>
          <a:bodyPr rtlCol="0"/>
          <a:lstStyle/>
          <a:p>
            <a:pPr fontAlgn="auto">
              <a:spcBef>
                <a:spcPts val="0"/>
              </a:spcBef>
              <a:spcAft>
                <a:spcPts val="0"/>
              </a:spcAft>
              <a:defRPr/>
            </a:pPr>
            <a:r>
              <a:rPr lang="en-AU" dirty="0">
                <a:solidFill>
                  <a:schemeClr val="tx1">
                    <a:tint val="75000"/>
                  </a:schemeClr>
                </a:solidFill>
                <a:latin typeface="+mn-lt"/>
                <a:cs typeface="+mn-cs"/>
              </a:rPr>
              <a:t>Source: Changes from AACR2 to RDA: A comparison of examples / Adam L. Schiff</a:t>
            </a:r>
          </a:p>
        </p:txBody>
      </p:sp>
      <p:pic>
        <p:nvPicPr>
          <p:cNvPr id="5124" name="Picture 2"/>
          <p:cNvPicPr>
            <a:picLocks noGrp="1" noChangeAspect="1" noChangeArrowheads="1"/>
          </p:cNvPicPr>
          <p:nvPr>
            <p:ph idx="1"/>
          </p:nvPr>
        </p:nvPicPr>
        <p:blipFill>
          <a:blip r:embed="rId3" cstate="print"/>
          <a:srcRect/>
          <a:stretch>
            <a:fillRect/>
          </a:stretch>
        </p:blipFill>
        <p:spPr>
          <a:xfrm>
            <a:off x="900113" y="1484313"/>
            <a:ext cx="7215187" cy="4614862"/>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p:txBody>
          <a:bodyPr/>
          <a:lstStyle/>
          <a:p>
            <a:r>
              <a:rPr lang="en-AU" smtClean="0"/>
              <a:t>Abbreviations</a:t>
            </a:r>
          </a:p>
        </p:txBody>
      </p:sp>
      <p:sp>
        <p:nvSpPr>
          <p:cNvPr id="8" name="Footer Placeholder 7"/>
          <p:cNvSpPr>
            <a:spLocks noGrp="1"/>
          </p:cNvSpPr>
          <p:nvPr>
            <p:ph type="ftr" sz="quarter" idx="11"/>
          </p:nvPr>
        </p:nvSpPr>
        <p:spPr/>
        <p:txBody>
          <a:bodyPr rtlCol="0"/>
          <a:lstStyle/>
          <a:p>
            <a:pPr fontAlgn="auto">
              <a:spcBef>
                <a:spcPts val="0"/>
              </a:spcBef>
              <a:spcAft>
                <a:spcPts val="0"/>
              </a:spcAft>
              <a:defRPr/>
            </a:pPr>
            <a:r>
              <a:rPr lang="en-AU">
                <a:solidFill>
                  <a:schemeClr val="tx1">
                    <a:tint val="75000"/>
                  </a:schemeClr>
                </a:solidFill>
                <a:latin typeface="+mn-lt"/>
                <a:cs typeface="+mn-cs"/>
              </a:rPr>
              <a:t>Source: Changes from AACR2 to RDA: A comparison of examples / Adam L. Schiff</a:t>
            </a:r>
          </a:p>
        </p:txBody>
      </p:sp>
      <p:pic>
        <p:nvPicPr>
          <p:cNvPr id="6148" name="Picture 2"/>
          <p:cNvPicPr>
            <a:picLocks noGrp="1" noChangeAspect="1" noChangeArrowheads="1"/>
          </p:cNvPicPr>
          <p:nvPr>
            <p:ph idx="1"/>
          </p:nvPr>
        </p:nvPicPr>
        <p:blipFill>
          <a:blip r:embed="rId3" cstate="print"/>
          <a:srcRect/>
          <a:stretch>
            <a:fillRect/>
          </a:stretch>
        </p:blipFill>
        <p:spPr>
          <a:xfrm>
            <a:off x="642938" y="1600200"/>
            <a:ext cx="8001000" cy="4525963"/>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5"/>
          <p:cNvSpPr>
            <a:spLocks noGrp="1"/>
          </p:cNvSpPr>
          <p:nvPr>
            <p:ph type="title"/>
          </p:nvPr>
        </p:nvSpPr>
        <p:spPr/>
        <p:txBody>
          <a:bodyPr/>
          <a:lstStyle/>
          <a:p>
            <a:r>
              <a:rPr lang="en-AU" smtClean="0"/>
              <a:t>Abbreviations</a:t>
            </a:r>
          </a:p>
        </p:txBody>
      </p:sp>
      <p:sp>
        <p:nvSpPr>
          <p:cNvPr id="8" name="Footer Placeholder 7"/>
          <p:cNvSpPr>
            <a:spLocks noGrp="1"/>
          </p:cNvSpPr>
          <p:nvPr>
            <p:ph type="ftr" sz="quarter" idx="11"/>
          </p:nvPr>
        </p:nvSpPr>
        <p:spPr/>
        <p:txBody>
          <a:bodyPr rtlCol="0"/>
          <a:lstStyle/>
          <a:p>
            <a:pPr fontAlgn="auto">
              <a:spcBef>
                <a:spcPts val="0"/>
              </a:spcBef>
              <a:spcAft>
                <a:spcPts val="0"/>
              </a:spcAft>
              <a:defRPr/>
            </a:pPr>
            <a:r>
              <a:rPr lang="en-AU">
                <a:solidFill>
                  <a:schemeClr val="tx1">
                    <a:tint val="75000"/>
                  </a:schemeClr>
                </a:solidFill>
                <a:latin typeface="+mn-lt"/>
                <a:cs typeface="+mn-cs"/>
              </a:rPr>
              <a:t>Source: Changes from AACR2 to RDA: A comparison of examples / Adam L. Schiff</a:t>
            </a:r>
          </a:p>
        </p:txBody>
      </p:sp>
      <p:pic>
        <p:nvPicPr>
          <p:cNvPr id="7172" name="Picture 3"/>
          <p:cNvPicPr>
            <a:picLocks noGrp="1" noChangeAspect="1" noChangeArrowheads="1"/>
          </p:cNvPicPr>
          <p:nvPr>
            <p:ph idx="1"/>
          </p:nvPr>
        </p:nvPicPr>
        <p:blipFill>
          <a:blip r:embed="rId3" cstate="print"/>
          <a:srcRect/>
          <a:stretch>
            <a:fillRect/>
          </a:stretch>
        </p:blipFill>
        <p:spPr>
          <a:xfrm>
            <a:off x="785813" y="1600200"/>
            <a:ext cx="7358062" cy="4543425"/>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5"/>
          <p:cNvSpPr>
            <a:spLocks noGrp="1"/>
          </p:cNvSpPr>
          <p:nvPr>
            <p:ph type="title"/>
          </p:nvPr>
        </p:nvSpPr>
        <p:spPr/>
        <p:txBody>
          <a:bodyPr/>
          <a:lstStyle/>
          <a:p>
            <a:r>
              <a:rPr lang="en-AU" smtClean="0"/>
              <a:t>Abbreviations</a:t>
            </a:r>
          </a:p>
        </p:txBody>
      </p:sp>
      <p:sp>
        <p:nvSpPr>
          <p:cNvPr id="8" name="Footer Placeholder 7"/>
          <p:cNvSpPr>
            <a:spLocks noGrp="1"/>
          </p:cNvSpPr>
          <p:nvPr>
            <p:ph type="ftr" sz="quarter" idx="11"/>
          </p:nvPr>
        </p:nvSpPr>
        <p:spPr/>
        <p:txBody>
          <a:bodyPr rtlCol="0"/>
          <a:lstStyle/>
          <a:p>
            <a:pPr fontAlgn="auto">
              <a:spcBef>
                <a:spcPts val="0"/>
              </a:spcBef>
              <a:spcAft>
                <a:spcPts val="0"/>
              </a:spcAft>
              <a:defRPr/>
            </a:pPr>
            <a:r>
              <a:rPr lang="en-AU">
                <a:solidFill>
                  <a:schemeClr val="tx1">
                    <a:tint val="75000"/>
                  </a:schemeClr>
                </a:solidFill>
                <a:latin typeface="+mn-lt"/>
                <a:cs typeface="+mn-cs"/>
              </a:rPr>
              <a:t>Source: Changes from AACR2 to RDA: A comparison of examples / Adam L. Schiff</a:t>
            </a:r>
          </a:p>
        </p:txBody>
      </p:sp>
      <p:pic>
        <p:nvPicPr>
          <p:cNvPr id="8196" name="Picture 2"/>
          <p:cNvPicPr>
            <a:picLocks noGrp="1" noChangeAspect="1" noChangeArrowheads="1"/>
          </p:cNvPicPr>
          <p:nvPr>
            <p:ph idx="1"/>
          </p:nvPr>
        </p:nvPicPr>
        <p:blipFill>
          <a:blip r:embed="rId3" cstate="print"/>
          <a:srcRect/>
          <a:stretch>
            <a:fillRect/>
          </a:stretch>
        </p:blipFill>
        <p:spPr>
          <a:xfrm>
            <a:off x="785813" y="1600200"/>
            <a:ext cx="7286625" cy="4459288"/>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p:txBody>
          <a:bodyPr/>
          <a:lstStyle/>
          <a:p>
            <a:r>
              <a:rPr lang="en-AU" smtClean="0"/>
              <a:t>Abbreviations</a:t>
            </a:r>
          </a:p>
        </p:txBody>
      </p:sp>
      <p:sp>
        <p:nvSpPr>
          <p:cNvPr id="8" name="Footer Placeholder 7"/>
          <p:cNvSpPr>
            <a:spLocks noGrp="1"/>
          </p:cNvSpPr>
          <p:nvPr>
            <p:ph type="ftr" sz="quarter" idx="11"/>
          </p:nvPr>
        </p:nvSpPr>
        <p:spPr/>
        <p:txBody>
          <a:bodyPr rtlCol="0"/>
          <a:lstStyle/>
          <a:p>
            <a:pPr fontAlgn="auto">
              <a:spcBef>
                <a:spcPts val="0"/>
              </a:spcBef>
              <a:spcAft>
                <a:spcPts val="0"/>
              </a:spcAft>
              <a:defRPr/>
            </a:pPr>
            <a:r>
              <a:rPr lang="en-AU">
                <a:solidFill>
                  <a:schemeClr val="tx1">
                    <a:tint val="75000"/>
                  </a:schemeClr>
                </a:solidFill>
                <a:latin typeface="+mn-lt"/>
                <a:cs typeface="+mn-cs"/>
              </a:rPr>
              <a:t>Source: Changes from AACR2 to RDA: A comparison of examples / Adam L. Schiff</a:t>
            </a:r>
          </a:p>
        </p:txBody>
      </p:sp>
      <p:pic>
        <p:nvPicPr>
          <p:cNvPr id="9220" name="Picture 2"/>
          <p:cNvPicPr>
            <a:picLocks noGrp="1" noChangeAspect="1" noChangeArrowheads="1"/>
          </p:cNvPicPr>
          <p:nvPr>
            <p:ph idx="1"/>
          </p:nvPr>
        </p:nvPicPr>
        <p:blipFill>
          <a:blip r:embed="rId3" cstate="print"/>
          <a:srcRect/>
          <a:stretch>
            <a:fillRect/>
          </a:stretch>
        </p:blipFill>
        <p:spPr>
          <a:xfrm>
            <a:off x="714375" y="1600200"/>
            <a:ext cx="7858125" cy="4525963"/>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DA 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4855</TotalTime>
  <Words>2141</Words>
  <Application>Microsoft Office PowerPoint</Application>
  <PresentationFormat>On-screen Show (4:3)</PresentationFormat>
  <Paragraphs>260</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RDA Presentation1</vt:lpstr>
      <vt:lpstr>Teaching RDA</vt:lpstr>
      <vt:lpstr>Module 5  Key differences from AACR2 </vt:lpstr>
      <vt:lpstr>Learning Outcomes</vt:lpstr>
      <vt:lpstr>Recording and transcribing</vt:lpstr>
      <vt:lpstr>Abbreviations</vt:lpstr>
      <vt:lpstr>Abbreviations</vt:lpstr>
      <vt:lpstr>Abbreviations</vt:lpstr>
      <vt:lpstr>Abbreviations</vt:lpstr>
      <vt:lpstr>Abbreviations</vt:lpstr>
      <vt:lpstr>Inaccuracies</vt:lpstr>
      <vt:lpstr>Supplied title information</vt:lpstr>
      <vt:lpstr>Marks of punctuation</vt:lpstr>
      <vt:lpstr>Slide 13</vt:lpstr>
      <vt:lpstr>Rule of Three</vt:lpstr>
      <vt:lpstr>Rule of Three</vt:lpstr>
      <vt:lpstr>Slide 16</vt:lpstr>
      <vt:lpstr>Exercise</vt:lpstr>
      <vt:lpstr>Examples</vt:lpstr>
      <vt:lpstr>Content, Media, Carrier types</vt:lpstr>
      <vt:lpstr>Content type</vt:lpstr>
      <vt:lpstr>Media type</vt:lpstr>
      <vt:lpstr>Carrier type</vt:lpstr>
      <vt:lpstr>Content, Media, Carrier types</vt:lpstr>
      <vt:lpstr>Exercise</vt:lpstr>
      <vt:lpstr>Summary </vt:lpstr>
    </vt:vector>
  </TitlesOfParts>
  <Company>National Library of Australia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cargus</dc:creator>
  <cp:lastModifiedBy>jstephen</cp:lastModifiedBy>
  <cp:revision>407</cp:revision>
  <dcterms:created xsi:type="dcterms:W3CDTF">2010-08-18T01:06:41Z</dcterms:created>
  <dcterms:modified xsi:type="dcterms:W3CDTF">2013-01-31T21:36:00Z</dcterms:modified>
</cp:coreProperties>
</file>