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handoutMasterIdLst>
    <p:handoutMasterId r:id="rId61"/>
  </p:handoutMasterIdLst>
  <p:sldIdLst>
    <p:sldId id="321" r:id="rId2"/>
    <p:sldId id="257" r:id="rId3"/>
    <p:sldId id="309" r:id="rId4"/>
    <p:sldId id="258" r:id="rId5"/>
    <p:sldId id="295" r:id="rId6"/>
    <p:sldId id="304" r:id="rId7"/>
    <p:sldId id="316" r:id="rId8"/>
    <p:sldId id="263" r:id="rId9"/>
    <p:sldId id="268" r:id="rId10"/>
    <p:sldId id="267" r:id="rId11"/>
    <p:sldId id="266" r:id="rId12"/>
    <p:sldId id="265" r:id="rId13"/>
    <p:sldId id="261" r:id="rId14"/>
    <p:sldId id="269" r:id="rId15"/>
    <p:sldId id="270" r:id="rId16"/>
    <p:sldId id="277" r:id="rId17"/>
    <p:sldId id="298" r:id="rId18"/>
    <p:sldId id="305" r:id="rId19"/>
    <p:sldId id="318" r:id="rId20"/>
    <p:sldId id="306" r:id="rId21"/>
    <p:sldId id="317" r:id="rId22"/>
    <p:sldId id="319" r:id="rId23"/>
    <p:sldId id="320" r:id="rId24"/>
    <p:sldId id="307" r:id="rId25"/>
    <p:sldId id="271" r:id="rId26"/>
    <p:sldId id="272" r:id="rId27"/>
    <p:sldId id="310" r:id="rId28"/>
    <p:sldId id="311" r:id="rId29"/>
    <p:sldId id="312" r:id="rId30"/>
    <p:sldId id="313" r:id="rId31"/>
    <p:sldId id="303" r:id="rId32"/>
    <p:sldId id="260" r:id="rId33"/>
    <p:sldId id="279" r:id="rId34"/>
    <p:sldId id="278" r:id="rId35"/>
    <p:sldId id="276" r:id="rId36"/>
    <p:sldId id="281" r:id="rId37"/>
    <p:sldId id="280" r:id="rId38"/>
    <p:sldId id="296" r:id="rId39"/>
    <p:sldId id="297" r:id="rId40"/>
    <p:sldId id="302" r:id="rId41"/>
    <p:sldId id="273" r:id="rId42"/>
    <p:sldId id="293" r:id="rId43"/>
    <p:sldId id="294" r:id="rId44"/>
    <p:sldId id="259" r:id="rId45"/>
    <p:sldId id="282" r:id="rId46"/>
    <p:sldId id="283" r:id="rId47"/>
    <p:sldId id="284" r:id="rId48"/>
    <p:sldId id="285" r:id="rId49"/>
    <p:sldId id="287" r:id="rId50"/>
    <p:sldId id="288" r:id="rId51"/>
    <p:sldId id="289" r:id="rId52"/>
    <p:sldId id="290" r:id="rId53"/>
    <p:sldId id="291" r:id="rId54"/>
    <p:sldId id="292" r:id="rId55"/>
    <p:sldId id="308" r:id="rId56"/>
    <p:sldId id="314" r:id="rId57"/>
    <p:sldId id="315" r:id="rId58"/>
    <p:sldId id="299"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241" autoAdjust="0"/>
    <p:restoredTop sz="58600" autoAdjust="0"/>
  </p:normalViewPr>
  <p:slideViewPr>
    <p:cSldViewPr>
      <p:cViewPr varScale="1">
        <p:scale>
          <a:sx n="38" d="100"/>
          <a:sy n="38" d="100"/>
        </p:scale>
        <p:origin x="-96" y="-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4A72ECA-ACE7-4CBE-9DEC-9D4A60E013C3}" type="datetimeFigureOut">
              <a:rPr lang="en-US"/>
              <a:pPr>
                <a:defRPr/>
              </a:pPr>
              <a:t>2/4/2013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4A78E50-5BB5-4A17-992D-2C123D535A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25D6CC8-6548-4C48-96DA-64D4DD38AF62}" type="datetimeFigureOut">
              <a:rPr lang="en-AU"/>
              <a:pPr>
                <a:defRPr/>
              </a:pPr>
              <a:t>4/02/2013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2AAF40D1-B08D-414C-BFF6-E307161C0855}"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pPr eaLnBrk="1" hangingPunct="1">
              <a:spcBef>
                <a:spcPct val="0"/>
              </a:spcBef>
            </a:pPr>
            <a:endParaRPr lang="en-AU" dirty="0" smtClean="0"/>
          </a:p>
        </p:txBody>
      </p:sp>
      <p:sp>
        <p:nvSpPr>
          <p:cNvPr id="19460" name="Slide Number Placeholder 3"/>
          <p:cNvSpPr>
            <a:spLocks noGrp="1"/>
          </p:cNvSpPr>
          <p:nvPr>
            <p:ph type="sldNum" sz="quarter" idx="5"/>
          </p:nvPr>
        </p:nvSpPr>
        <p:spPr bwMode="auto">
          <a:noFill/>
          <a:ln>
            <a:miter lim="800000"/>
            <a:headEnd/>
            <a:tailEnd/>
          </a:ln>
        </p:spPr>
        <p:txBody>
          <a:bodyPr/>
          <a:lstStyle/>
          <a:p>
            <a:fld id="{89448A3D-1E5F-4B67-ADA5-886DFAF023C8}" type="slidenum">
              <a:rPr lang="en-AU" smtClean="0"/>
              <a:pPr/>
              <a:t>1</a:t>
            </a:fld>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a:lstStyle/>
          <a:p>
            <a:r>
              <a:rPr lang="en-AU" b="1" smtClean="0"/>
              <a:t>8.4 Language and script</a:t>
            </a:r>
            <a:endParaRPr lang="en-US" b="1" smtClean="0"/>
          </a:p>
          <a:p>
            <a:r>
              <a:rPr lang="en-AU" smtClean="0"/>
              <a:t>Language and script for the </a:t>
            </a:r>
            <a:r>
              <a:rPr lang="en-AU" i="1" smtClean="0"/>
              <a:t>name</a:t>
            </a:r>
            <a:r>
              <a:rPr lang="en-AU" smtClean="0"/>
              <a:t> of a person, family or corporate body should generally be as it appears on the source from which it is taken, with the alternative to transliterate non-Latin script if desired by the agency.  This is, of course, the general principle.  The decisions that you make in choosing a preferred name will both </a:t>
            </a:r>
            <a:r>
              <a:rPr lang="en-AU" i="1" smtClean="0"/>
              <a:t>affect</a:t>
            </a:r>
            <a:r>
              <a:rPr lang="en-AU" smtClean="0"/>
              <a:t> and </a:t>
            </a:r>
            <a:r>
              <a:rPr lang="en-AU" i="1" smtClean="0"/>
              <a:t>be affected by</a:t>
            </a:r>
            <a:r>
              <a:rPr lang="en-AU" smtClean="0"/>
              <a:t> issues of language and script.  (For example, choosing between different forms of the same name)</a:t>
            </a:r>
            <a:endParaRPr lang="en-US" smtClean="0"/>
          </a:p>
          <a:p>
            <a:r>
              <a:rPr lang="en-AU" smtClean="0"/>
              <a:t>For other elements, language and script will vary, depending on the instructions.  If there is no instruction, you will generally use the language and script preferred by your agency.</a:t>
            </a:r>
            <a:endParaRPr lang="en-US" smtClean="0"/>
          </a:p>
          <a:p>
            <a:endParaRPr lang="en-US" smtClean="0"/>
          </a:p>
        </p:txBody>
      </p:sp>
      <p:sp>
        <p:nvSpPr>
          <p:cNvPr id="66564" name="Slide Number Placeholder 3"/>
          <p:cNvSpPr>
            <a:spLocks noGrp="1"/>
          </p:cNvSpPr>
          <p:nvPr>
            <p:ph type="sldNum" sz="quarter" idx="5"/>
          </p:nvPr>
        </p:nvSpPr>
        <p:spPr bwMode="auto">
          <a:noFill/>
          <a:ln>
            <a:miter lim="800000"/>
            <a:headEnd/>
            <a:tailEnd/>
          </a:ln>
        </p:spPr>
        <p:txBody>
          <a:bodyPr/>
          <a:lstStyle/>
          <a:p>
            <a:fld id="{4F3C35AD-8A90-4851-87DA-5B653A4E68BF}" type="slidenum">
              <a:rPr lang="en-AU" smtClean="0"/>
              <a:pPr/>
              <a:t>10</a:t>
            </a:fld>
            <a:endParaRPr lang="en-A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a:lstStyle/>
          <a:p>
            <a:pPr eaLnBrk="1" hangingPunct="1">
              <a:spcBef>
                <a:spcPct val="0"/>
              </a:spcBef>
            </a:pPr>
            <a:r>
              <a:rPr lang="en-AU" smtClean="0"/>
              <a:t>In </a:t>
            </a:r>
            <a:r>
              <a:rPr lang="en-AU" b="1" smtClean="0"/>
              <a:t>Section 8.5 </a:t>
            </a:r>
            <a:r>
              <a:rPr lang="en-AU" smtClean="0"/>
              <a:t>are recorded some </a:t>
            </a:r>
            <a:r>
              <a:rPr lang="en-AU" i="1" smtClean="0"/>
              <a:t>general</a:t>
            </a:r>
            <a:r>
              <a:rPr lang="en-AU" smtClean="0"/>
              <a:t> instructions that will apply for all names. Make sure you check these rules if they apply to a name you are recording.  Due to the emphasis on the ICP Principle of “Representation”, some of the conventions might be different to what you are used to.</a:t>
            </a:r>
          </a:p>
        </p:txBody>
      </p:sp>
      <p:sp>
        <p:nvSpPr>
          <p:cNvPr id="67588" name="Slide Number Placeholder 3"/>
          <p:cNvSpPr>
            <a:spLocks noGrp="1"/>
          </p:cNvSpPr>
          <p:nvPr>
            <p:ph type="sldNum" sz="quarter" idx="5"/>
          </p:nvPr>
        </p:nvSpPr>
        <p:spPr bwMode="auto">
          <a:noFill/>
          <a:ln>
            <a:miter lim="800000"/>
            <a:headEnd/>
            <a:tailEnd/>
          </a:ln>
        </p:spPr>
        <p:txBody>
          <a:bodyPr/>
          <a:lstStyle/>
          <a:p>
            <a:fld id="{8BBE3446-E542-4A9D-9F84-789DED183ECD}" type="slidenum">
              <a:rPr lang="en-AU" smtClean="0"/>
              <a:pPr/>
              <a:t>11</a:t>
            </a:fld>
            <a:endParaRPr lang="en-A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a:lstStyle/>
          <a:p>
            <a:r>
              <a:rPr lang="en-AU" b="1" dirty="0" smtClean="0"/>
              <a:t>8.6-8.7 Access points</a:t>
            </a:r>
            <a:endParaRPr lang="en-US" b="1" dirty="0" smtClean="0"/>
          </a:p>
          <a:p>
            <a:r>
              <a:rPr lang="en-AU" dirty="0" smtClean="0"/>
              <a:t>The instructions here are an abbreviated version of what you will find in the individual chapters.  But it’s worth noting from this that the instructions for constructing access points in each chapter apply to both </a:t>
            </a:r>
            <a:r>
              <a:rPr lang="en-AU" i="1" dirty="0" smtClean="0"/>
              <a:t>authorised </a:t>
            </a:r>
            <a:r>
              <a:rPr lang="en-AU" dirty="0" smtClean="0"/>
              <a:t>and </a:t>
            </a:r>
            <a:r>
              <a:rPr lang="en-AU" i="1" dirty="0" smtClean="0"/>
              <a:t>variant </a:t>
            </a:r>
            <a:r>
              <a:rPr lang="en-AU" dirty="0" smtClean="0"/>
              <a:t>access points.</a:t>
            </a:r>
          </a:p>
          <a:p>
            <a:endParaRPr lang="en-AU" dirty="0" smtClean="0"/>
          </a:p>
          <a:p>
            <a:r>
              <a:rPr lang="en-AU" b="1" dirty="0" smtClean="0"/>
              <a:t>8.8-8.9 Scope and date of usage</a:t>
            </a:r>
            <a:endParaRPr lang="en-US" b="1" dirty="0" smtClean="0"/>
          </a:p>
          <a:p>
            <a:r>
              <a:rPr lang="en-AU" dirty="0" smtClean="0"/>
              <a:t>These are instructions for scope notes that explain when and how a particular name is used.  This would be applicable when the same person, family or corporate body uses different names in different circumstances (</a:t>
            </a:r>
            <a:r>
              <a:rPr lang="en-AU" dirty="0" err="1" smtClean="0"/>
              <a:t>eg</a:t>
            </a:r>
            <a:r>
              <a:rPr lang="en-AU" dirty="0" smtClean="0"/>
              <a:t>. Pseudonyms)</a:t>
            </a:r>
          </a:p>
          <a:p>
            <a:endParaRPr lang="en-US" dirty="0" smtClean="0"/>
          </a:p>
          <a:p>
            <a:r>
              <a:rPr lang="en-AU" b="1" dirty="0" smtClean="0"/>
              <a:t>8.11 Undifferentiated name indicator</a:t>
            </a:r>
            <a:endParaRPr lang="en-US" b="1" dirty="0" smtClean="0"/>
          </a:p>
          <a:p>
            <a:r>
              <a:rPr lang="en-AU" dirty="0" smtClean="0"/>
              <a:t>This is just an instruction for the information we currently code in the 008 field (cp 32) of an authority record to indicate that it has not been possible to resolve a conflict with another name.</a:t>
            </a:r>
            <a:endParaRPr lang="en-US" dirty="0" smtClean="0"/>
          </a:p>
          <a:p>
            <a:endParaRPr lang="en-US" dirty="0" smtClean="0"/>
          </a:p>
          <a:p>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a:lstStyle/>
          <a:p>
            <a:fld id="{72F682AF-B761-4A6E-B2BD-F5F3BF4DF768}" type="slidenum">
              <a:rPr lang="en-AU" smtClean="0"/>
              <a:pPr/>
              <a:t>12</a:t>
            </a:fld>
            <a:endParaRPr lang="en-A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ln>
            <a:miter lim="800000"/>
            <a:headEnd/>
            <a:tailEnd/>
          </a:ln>
        </p:spPr>
        <p:txBody>
          <a:bodyPr/>
          <a:lstStyle/>
          <a:p>
            <a:fld id="{A52EF0D8-1A1A-4A59-BF6A-CCBD49BF4842}" type="slidenum">
              <a:rPr lang="en-US" smtClean="0"/>
              <a:pPr/>
              <a:t>14</a:t>
            </a:fld>
            <a:endParaRPr lang="en-US"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a:lstStyle/>
          <a:p>
            <a:pPr eaLnBrk="1" hangingPunct="1"/>
            <a:r>
              <a:rPr lang="en-AU" b="1" dirty="0" smtClean="0"/>
              <a:t>Scope of “persons”</a:t>
            </a:r>
          </a:p>
          <a:p>
            <a:pPr eaLnBrk="1" hangingPunct="1"/>
            <a:r>
              <a:rPr lang="en-US" dirty="0" smtClean="0"/>
              <a:t>In RDA a person has been defined more broadly than we have been used to in AACR2. A “person” can be </a:t>
            </a:r>
            <a:endParaRPr lang="en-AU" dirty="0" smtClean="0"/>
          </a:p>
          <a:p>
            <a:pPr eaLnBrk="1" hangingPunct="1"/>
            <a:r>
              <a:rPr lang="en-US" dirty="0" smtClean="0"/>
              <a:t>an </a:t>
            </a:r>
            <a:r>
              <a:rPr lang="en-US" i="1" dirty="0" smtClean="0"/>
              <a:t>individual</a:t>
            </a:r>
            <a:r>
              <a:rPr lang="en-US" dirty="0" smtClean="0"/>
              <a:t> or </a:t>
            </a:r>
            <a:endParaRPr lang="en-AU" dirty="0" smtClean="0"/>
          </a:p>
          <a:p>
            <a:pPr eaLnBrk="1" hangingPunct="1"/>
            <a:r>
              <a:rPr lang="en-US" dirty="0" smtClean="0"/>
              <a:t>an </a:t>
            </a:r>
            <a:r>
              <a:rPr lang="en-US" i="1" dirty="0" smtClean="0"/>
              <a:t>identity</a:t>
            </a:r>
            <a:r>
              <a:rPr lang="en-US" dirty="0" smtClean="0"/>
              <a:t> established by one individual alone or in collaboration with one or more other individuals.  </a:t>
            </a:r>
            <a:endParaRPr lang="en-AU" dirty="0" smtClean="0"/>
          </a:p>
          <a:p>
            <a:pPr eaLnBrk="1" hangingPunct="1"/>
            <a:r>
              <a:rPr lang="en-US" dirty="0" smtClean="0"/>
              <a:t>A </a:t>
            </a:r>
            <a:r>
              <a:rPr lang="en-US" i="1" dirty="0" smtClean="0"/>
              <a:t>fictitious entity</a:t>
            </a:r>
            <a:r>
              <a:rPr lang="en-US" dirty="0" smtClean="0"/>
              <a:t> can now be considered a “Person” having a relationship to a work, expression, manifestation or item, if they are presented as such on the resource.</a:t>
            </a:r>
            <a:endParaRPr lang="en-AU"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a:lstStyle/>
          <a:p>
            <a:fld id="{68DC2199-4F08-4F5F-9009-4354314786F1}" type="slidenum">
              <a:rPr lang="en-US" smtClean="0"/>
              <a:pPr/>
              <a:t>15</a:t>
            </a:fld>
            <a:endParaRPr lang="en-US"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a:lstStyle/>
          <a:p>
            <a:pPr eaLnBrk="1" hangingPunct="1"/>
            <a:r>
              <a:rPr lang="en-US" sz="1400" smtClean="0"/>
              <a:t>Here are some examples.</a:t>
            </a: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a:lstStyle/>
          <a:p>
            <a:r>
              <a:rPr lang="en-AU" dirty="0" smtClean="0"/>
              <a:t>The instructions at 9.2-9.18 are </a:t>
            </a:r>
            <a:r>
              <a:rPr lang="en-AU" i="1" dirty="0" smtClean="0"/>
              <a:t>just</a:t>
            </a:r>
            <a:r>
              <a:rPr lang="en-AU" dirty="0" smtClean="0"/>
              <a:t> about </a:t>
            </a:r>
            <a:r>
              <a:rPr lang="en-AU" i="1" dirty="0" smtClean="0"/>
              <a:t>recording</a:t>
            </a:r>
            <a:r>
              <a:rPr lang="en-AU" dirty="0" smtClean="0"/>
              <a:t> the attributes of persons.  This information </a:t>
            </a:r>
            <a:r>
              <a:rPr lang="en-AU" i="1" dirty="0" smtClean="0"/>
              <a:t>may</a:t>
            </a:r>
            <a:r>
              <a:rPr lang="en-AU" dirty="0" smtClean="0"/>
              <a:t> become part of the access point, </a:t>
            </a:r>
            <a:r>
              <a:rPr lang="en-AU" i="1" dirty="0" smtClean="0"/>
              <a:t>or</a:t>
            </a:r>
            <a:r>
              <a:rPr lang="en-AU" dirty="0" smtClean="0"/>
              <a:t> it might just be placed in a separate part of the authority record for the person. Sometimes it might appear in both.  It is important to understand this. Just because you are being instructed to record certain information, it doesn’t mean that it will all be in the access point, </a:t>
            </a:r>
            <a:r>
              <a:rPr lang="en-AU" i="1" dirty="0" smtClean="0"/>
              <a:t>even</a:t>
            </a:r>
            <a:r>
              <a:rPr lang="en-AU" dirty="0" smtClean="0"/>
              <a:t> if it is considered “core” information.</a:t>
            </a:r>
            <a:endParaRPr lang="en-US" dirty="0" smtClean="0"/>
          </a:p>
          <a:p>
            <a:endParaRPr lang="en-AU" dirty="0" smtClean="0"/>
          </a:p>
          <a:p>
            <a:r>
              <a:rPr lang="en-AU" dirty="0" smtClean="0"/>
              <a:t>So let’s just look at what information RDA lets you record about persons.  If we look at the contents at this part of the Toolkit, we see the usual suspects - Name, title, fuller form, dates, profession or occupation, biographical information.  But there’s also some new elements for persons - Gender, affiliation, country, address, language, field of activity.  These new elements have been identified by FRBR and FRAD as being useful elements in helping to identify and contextualise the entity of “Person”</a:t>
            </a:r>
          </a:p>
          <a:p>
            <a:endParaRPr lang="en-AU" dirty="0" smtClean="0"/>
          </a:p>
          <a:p>
            <a:r>
              <a:rPr lang="en-AU" dirty="0" smtClean="0"/>
              <a:t>The core attributes to </a:t>
            </a:r>
            <a:r>
              <a:rPr lang="en-AU" i="1" dirty="0" smtClean="0"/>
              <a:t>record </a:t>
            </a:r>
            <a:r>
              <a:rPr lang="en-AU" dirty="0" smtClean="0"/>
              <a:t>are Name, Dates, Title, Other designation, Identifier.   These are also the only elements that can be used in the access point, though not all of them are required.  I will explain this in a moment.</a:t>
            </a:r>
            <a:endParaRPr lang="en-US" dirty="0" smtClean="0"/>
          </a:p>
          <a:p>
            <a:endParaRPr lang="en-AU" dirty="0" smtClean="0"/>
          </a:p>
          <a:p>
            <a:r>
              <a:rPr lang="en-AU" dirty="0" smtClean="0"/>
              <a:t>I explained earlier that a mechanism for unique identifiers for names doesn’t really exist yet, so you don’t have to worry about that attribute for now. </a:t>
            </a:r>
            <a:endParaRPr lang="en-US" dirty="0" smtClean="0"/>
          </a:p>
          <a:p>
            <a:endParaRPr lang="en-US" dirty="0" smtClean="0"/>
          </a:p>
          <a:p>
            <a:endParaRPr lang="en-US" dirty="0" smtClean="0"/>
          </a:p>
        </p:txBody>
      </p:sp>
      <p:sp>
        <p:nvSpPr>
          <p:cNvPr id="71684" name="Slide Number Placeholder 3"/>
          <p:cNvSpPr>
            <a:spLocks noGrp="1"/>
          </p:cNvSpPr>
          <p:nvPr>
            <p:ph type="sldNum" sz="quarter" idx="5"/>
          </p:nvPr>
        </p:nvSpPr>
        <p:spPr bwMode="auto">
          <a:noFill/>
          <a:ln>
            <a:miter lim="800000"/>
            <a:headEnd/>
            <a:tailEnd/>
          </a:ln>
        </p:spPr>
        <p:txBody>
          <a:bodyPr/>
          <a:lstStyle/>
          <a:p>
            <a:fld id="{697F28C4-E66F-4FC6-B5E5-7D83DA0AF659}" type="slidenum">
              <a:rPr lang="en-AU" smtClean="0"/>
              <a:pPr/>
              <a:t>16</a:t>
            </a:fld>
            <a:endParaRPr lang="en-A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a:lstStyle/>
          <a:p>
            <a:r>
              <a:rPr lang="en-AU" sz="1200" kern="1200" dirty="0" smtClean="0">
                <a:solidFill>
                  <a:schemeClr val="tx1"/>
                </a:solidFill>
                <a:latin typeface="+mn-lt"/>
                <a:ea typeface="+mn-ea"/>
                <a:cs typeface="+mn-cs"/>
              </a:rPr>
              <a:t>Name is of course, the primary identifying element for person and it is this element that will form the basis of the access point later on in 9.19, so the instructions here are focussed on selecting and recording the preferred and variant names for persons.  Much of this is the same as you are used to in AACR2, but there are a few changes worth highlighting: </a:t>
            </a:r>
            <a:endParaRPr lang="en-US"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Instructions for individuals with more than one identity have been simplified a lot.  In all cases where multiple identities exist establish a preferred name for each identity. 9.2.2.1</a:t>
            </a:r>
            <a:endParaRPr lang="en-US"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Words or numerals that indicated relationship, such as Jr., </a:t>
            </a:r>
            <a:r>
              <a:rPr lang="en-AU" sz="1200" kern="1200" dirty="0" err="1" smtClean="0">
                <a:solidFill>
                  <a:schemeClr val="tx1"/>
                </a:solidFill>
                <a:latin typeface="+mn-lt"/>
                <a:ea typeface="+mn-ea"/>
                <a:cs typeface="+mn-cs"/>
              </a:rPr>
              <a:t>Sr</a:t>
            </a:r>
            <a:r>
              <a:rPr lang="en-AU" sz="1200" kern="1200" dirty="0" smtClean="0">
                <a:solidFill>
                  <a:schemeClr val="tx1"/>
                </a:solidFill>
                <a:latin typeface="+mn-lt"/>
                <a:ea typeface="+mn-ea"/>
                <a:cs typeface="+mn-cs"/>
              </a:rPr>
              <a:t>, IV, are now included </a:t>
            </a:r>
            <a:r>
              <a:rPr lang="en-AU" sz="1200" i="1" kern="1200" dirty="0" smtClean="0">
                <a:solidFill>
                  <a:schemeClr val="tx1"/>
                </a:solidFill>
                <a:latin typeface="+mn-lt"/>
                <a:ea typeface="+mn-ea"/>
                <a:cs typeface="+mn-cs"/>
              </a:rPr>
              <a:t>as part of the preferred name</a:t>
            </a:r>
            <a:r>
              <a:rPr lang="en-AU" sz="1200" kern="1200" dirty="0" smtClean="0">
                <a:solidFill>
                  <a:schemeClr val="tx1"/>
                </a:solidFill>
                <a:latin typeface="+mn-lt"/>
                <a:ea typeface="+mn-ea"/>
                <a:cs typeface="+mn-cs"/>
              </a:rPr>
              <a:t>, rather than an addition and are included whether or not they need to resolve a conflict. 9.2.2.9.5</a:t>
            </a:r>
            <a:endParaRPr lang="en-US"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Terms of address such as Dr., Mr, Mrs., etc. are also now included </a:t>
            </a:r>
            <a:r>
              <a:rPr lang="en-AU" sz="1200" i="1" kern="1200" dirty="0" smtClean="0">
                <a:solidFill>
                  <a:schemeClr val="tx1"/>
                </a:solidFill>
                <a:latin typeface="+mn-lt"/>
                <a:ea typeface="+mn-ea"/>
                <a:cs typeface="+mn-cs"/>
              </a:rPr>
              <a:t>as part of the preferred name, </a:t>
            </a:r>
            <a:r>
              <a:rPr lang="en-AU" sz="1200" kern="1200" dirty="0" smtClean="0">
                <a:solidFill>
                  <a:schemeClr val="tx1"/>
                </a:solidFill>
                <a:latin typeface="+mn-lt"/>
                <a:ea typeface="+mn-ea"/>
                <a:cs typeface="+mn-cs"/>
              </a:rPr>
              <a:t>rather than as an addition. They are still only used, however, when they are part of a phrase that consists only of a surname or forename and the term of address. 9.2.2.18</a:t>
            </a:r>
            <a:endParaRPr lang="en-US"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Note that in the latter two cases, because the terms are now part of the preferred name, they should recorded in the </a:t>
            </a:r>
            <a:r>
              <a:rPr lang="en-AU" sz="1200" b="1" kern="1200" dirty="0" smtClean="0">
                <a:solidFill>
                  <a:schemeClr val="tx1"/>
                </a:solidFill>
                <a:latin typeface="+mn-lt"/>
                <a:ea typeface="+mn-ea"/>
                <a:cs typeface="+mn-cs"/>
              </a:rPr>
              <a:t>$a subfield </a:t>
            </a:r>
            <a:r>
              <a:rPr lang="en-AU" sz="1200" kern="1200" dirty="0" smtClean="0">
                <a:solidFill>
                  <a:schemeClr val="tx1"/>
                </a:solidFill>
                <a:latin typeface="+mn-lt"/>
                <a:ea typeface="+mn-ea"/>
                <a:cs typeface="+mn-cs"/>
              </a:rPr>
              <a:t>rather than in a separate $c in MARC.</a:t>
            </a:r>
            <a:endParaRPr lang="en-US" sz="1200" kern="1200" dirty="0">
              <a:solidFill>
                <a:schemeClr val="tx1"/>
              </a:solidFill>
              <a:latin typeface="+mn-lt"/>
              <a:ea typeface="+mn-ea"/>
              <a:cs typeface="+mn-cs"/>
            </a:endParaRPr>
          </a:p>
        </p:txBody>
      </p:sp>
      <p:sp>
        <p:nvSpPr>
          <p:cNvPr id="72708" name="Slide Number Placeholder 3"/>
          <p:cNvSpPr>
            <a:spLocks noGrp="1"/>
          </p:cNvSpPr>
          <p:nvPr>
            <p:ph type="sldNum" sz="quarter" idx="5"/>
          </p:nvPr>
        </p:nvSpPr>
        <p:spPr bwMode="auto">
          <a:noFill/>
          <a:ln>
            <a:miter lim="800000"/>
            <a:headEnd/>
            <a:tailEnd/>
          </a:ln>
        </p:spPr>
        <p:txBody>
          <a:bodyPr/>
          <a:lstStyle/>
          <a:p>
            <a:fld id="{F152F9F0-13AE-4743-A0EE-76D61C548089}" type="slidenum">
              <a:rPr lang="en-AU" smtClean="0"/>
              <a:pPr/>
              <a:t>17</a:t>
            </a:fld>
            <a:endParaRPr lang="en-A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a:lstStyle/>
          <a:p>
            <a:r>
              <a:rPr lang="en-AU" dirty="0" smtClean="0"/>
              <a:t>Putting it all together</a:t>
            </a:r>
          </a:p>
          <a:p>
            <a:endParaRPr lang="en-AU" dirty="0" smtClean="0"/>
          </a:p>
          <a:p>
            <a:pPr marL="228600" indent="-228600">
              <a:buAutoNum type="arabicPeriod"/>
            </a:pPr>
            <a:r>
              <a:rPr lang="en-AU" dirty="0" smtClean="0"/>
              <a:t>According to 9.2.2.1 we create records for all the identities of a person</a:t>
            </a:r>
            <a:r>
              <a:rPr lang="en-AU" baseline="0" dirty="0" smtClean="0"/>
              <a:t> </a:t>
            </a:r>
            <a:r>
              <a:rPr lang="en-AU" dirty="0" smtClean="0"/>
              <a:t>In AACR2 Ali G and </a:t>
            </a:r>
            <a:r>
              <a:rPr lang="en-AU" dirty="0" err="1" smtClean="0"/>
              <a:t>Borat</a:t>
            </a:r>
            <a:r>
              <a:rPr lang="en-AU" dirty="0" smtClean="0"/>
              <a:t> would have been recorded in 400 field </a:t>
            </a:r>
          </a:p>
          <a:p>
            <a:pPr marL="228600" indent="-228600">
              <a:buAutoNum type="arabicPeriod"/>
            </a:pPr>
            <a:r>
              <a:rPr lang="en-AU" dirty="0" smtClean="0"/>
              <a:t>The</a:t>
            </a:r>
            <a:r>
              <a:rPr lang="en-AU" baseline="0" dirty="0" smtClean="0"/>
              <a:t> terms “Mrs” and “Jr.” are now part of the name, in the $a subfield.  In AACR2, they were a separate element.</a:t>
            </a:r>
            <a:endParaRPr lang="en-AU" dirty="0" smtClean="0"/>
          </a:p>
          <a:p>
            <a:endParaRPr lang="en-AU" dirty="0" smtClean="0"/>
          </a:p>
          <a:p>
            <a:endParaRPr lang="en-US" dirty="0" smtClean="0"/>
          </a:p>
        </p:txBody>
      </p:sp>
      <p:sp>
        <p:nvSpPr>
          <p:cNvPr id="74756" name="Slide Number Placeholder 3"/>
          <p:cNvSpPr>
            <a:spLocks noGrp="1"/>
          </p:cNvSpPr>
          <p:nvPr>
            <p:ph type="sldNum" sz="quarter" idx="5"/>
          </p:nvPr>
        </p:nvSpPr>
        <p:spPr bwMode="auto">
          <a:noFill/>
          <a:ln>
            <a:miter lim="800000"/>
            <a:headEnd/>
            <a:tailEnd/>
          </a:ln>
        </p:spPr>
        <p:txBody>
          <a:bodyPr/>
          <a:lstStyle/>
          <a:p>
            <a:fld id="{449E189B-5538-4245-BD2E-CFABC61C25F9}" type="slidenum">
              <a:rPr lang="en-AU" smtClean="0"/>
              <a:pPr/>
              <a:t>18</a:t>
            </a:fld>
            <a:endParaRPr lang="en-A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a:lstStyle/>
          <a:p>
            <a:r>
              <a:rPr lang="en-AU" sz="1200" kern="1200" dirty="0" smtClean="0">
                <a:solidFill>
                  <a:schemeClr val="tx1"/>
                </a:solidFill>
                <a:latin typeface="+mn-lt"/>
                <a:ea typeface="+mn-ea"/>
                <a:cs typeface="+mn-cs"/>
              </a:rPr>
              <a:t>In RDA, dates associated with persons in </a:t>
            </a:r>
            <a:r>
              <a:rPr lang="en-AU" sz="1200" kern="1200" dirty="0" err="1" smtClean="0">
                <a:solidFill>
                  <a:schemeClr val="tx1"/>
                </a:solidFill>
                <a:latin typeface="+mn-lt"/>
                <a:ea typeface="+mn-ea"/>
                <a:cs typeface="+mn-cs"/>
              </a:rPr>
              <a:t>clude</a:t>
            </a:r>
            <a:r>
              <a:rPr lang="en-AU" sz="1200" kern="1200" dirty="0" smtClean="0">
                <a:solidFill>
                  <a:schemeClr val="tx1"/>
                </a:solidFill>
                <a:latin typeface="+mn-lt"/>
                <a:ea typeface="+mn-ea"/>
                <a:cs typeface="+mn-cs"/>
              </a:rPr>
              <a:t> both a person's date of birth and death, and also the date or date range of the person's period of activity.</a:t>
            </a:r>
            <a:endParaRPr lang="en-US" sz="1200" kern="1200" dirty="0" smtClean="0">
              <a:solidFill>
                <a:schemeClr val="tx1"/>
              </a:solidFill>
              <a:latin typeface="+mn-lt"/>
              <a:ea typeface="+mn-ea"/>
              <a:cs typeface="+mn-cs"/>
            </a:endParaRP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Dates of birth and death are now unconditionally core elements for a person. Period of activity is only core if it is required as a distinguishing element.</a:t>
            </a:r>
          </a:p>
          <a:p>
            <a:endParaRPr lang="en-US"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Note that dates of birth and death are only core to </a:t>
            </a:r>
            <a:r>
              <a:rPr lang="en-AU" sz="1200" b="1" i="1" kern="1200" dirty="0" smtClean="0">
                <a:solidFill>
                  <a:schemeClr val="tx1"/>
                </a:solidFill>
                <a:latin typeface="+mn-lt"/>
                <a:ea typeface="+mn-ea"/>
                <a:cs typeface="+mn-cs"/>
              </a:rPr>
              <a:t>record in the authority record. </a:t>
            </a:r>
            <a:r>
              <a:rPr lang="en-AU" sz="1200" kern="1200" dirty="0" smtClean="0">
                <a:solidFill>
                  <a:schemeClr val="tx1"/>
                </a:solidFill>
                <a:latin typeface="+mn-lt"/>
                <a:ea typeface="+mn-ea"/>
                <a:cs typeface="+mn-cs"/>
              </a:rPr>
              <a:t>They are only required in the actual access point if needed to distinguish the person from someone else with a similar name.   You can of course, put them in the access point even if they are not needed, and this may be what you choose to do if you do not wish to create an authority record for the person.</a:t>
            </a:r>
            <a:endParaRPr lang="en-US"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To accommodate the date in the authority record separate from the access point, there is a new MARC tag, the 046.  It is also coded so that it is more readable by computers. </a:t>
            </a:r>
          </a:p>
          <a:p>
            <a:endParaRPr lang="en-AU"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dirty="0" smtClean="0">
                <a:solidFill>
                  <a:schemeClr val="tx1"/>
                </a:solidFill>
                <a:latin typeface="+mn-lt"/>
                <a:ea typeface="+mn-ea"/>
                <a:cs typeface="+mn-cs"/>
              </a:rPr>
              <a:t>The 046 tag contains several different subfields for the different types of dates.  The ones used for persons are:</a:t>
            </a:r>
            <a:endParaRPr lang="en-US" sz="1200" kern="1200" dirty="0" smtClean="0">
              <a:solidFill>
                <a:schemeClr val="tx1"/>
              </a:solidFill>
              <a:latin typeface="+mn-lt"/>
              <a:ea typeface="+mn-ea"/>
              <a:cs typeface="+mn-cs"/>
            </a:endParaRP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$f and $g – birth and death dates</a:t>
            </a:r>
            <a:endParaRPr lang="en-US"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$s and $t – start and end dates (for period of activity)</a:t>
            </a:r>
            <a:endParaRPr lang="en-US" sz="1200" kern="1200" dirty="0" smtClean="0">
              <a:solidFill>
                <a:schemeClr val="tx1"/>
              </a:solidFill>
              <a:latin typeface="+mn-lt"/>
              <a:ea typeface="+mn-ea"/>
              <a:cs typeface="+mn-cs"/>
            </a:endParaRP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The dates in these subfields can either be the year alone, or months and days as well, if you need that extra information.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72708" name="Slide Number Placeholder 3"/>
          <p:cNvSpPr>
            <a:spLocks noGrp="1"/>
          </p:cNvSpPr>
          <p:nvPr>
            <p:ph type="sldNum" sz="quarter" idx="5"/>
          </p:nvPr>
        </p:nvSpPr>
        <p:spPr bwMode="auto">
          <a:noFill/>
          <a:ln>
            <a:miter lim="800000"/>
            <a:headEnd/>
            <a:tailEnd/>
          </a:ln>
        </p:spPr>
        <p:txBody>
          <a:bodyPr/>
          <a:lstStyle/>
          <a:p>
            <a:fld id="{F152F9F0-13AE-4743-A0EE-76D61C548089}" type="slidenum">
              <a:rPr lang="en-AU" smtClean="0"/>
              <a:pPr/>
              <a:t>19</a:t>
            </a:fld>
            <a:endParaRPr lang="en-A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a:defRPr/>
            </a:pPr>
            <a:endParaRPr lang="en-AU" dirty="0" smtClean="0"/>
          </a:p>
          <a:p>
            <a:pPr marL="228600" indent="-228600">
              <a:buFontTx/>
              <a:buAutoNum type="arabicParenR"/>
              <a:defRPr/>
            </a:pPr>
            <a:r>
              <a:rPr lang="en-AU" dirty="0" smtClean="0"/>
              <a:t>Dates of birth and death recorded</a:t>
            </a:r>
            <a:r>
              <a:rPr lang="en-AU" baseline="0" dirty="0" smtClean="0"/>
              <a:t> in the 046 but not the 100</a:t>
            </a:r>
            <a:endParaRPr lang="en-AU" dirty="0" smtClean="0"/>
          </a:p>
          <a:p>
            <a:pPr marL="228600" indent="-228600">
              <a:buFontTx/>
              <a:buAutoNum type="arabicParenR"/>
              <a:defRPr/>
            </a:pPr>
            <a:endParaRPr lang="en-AU" dirty="0" smtClean="0"/>
          </a:p>
          <a:p>
            <a:pPr marL="228600" indent="-228600">
              <a:buFontTx/>
              <a:buAutoNum type="arabicParenR"/>
              <a:defRPr/>
            </a:pPr>
            <a:r>
              <a:rPr lang="en-AU" dirty="0" smtClean="0"/>
              <a:t>Dates in both 046 and 100</a:t>
            </a:r>
          </a:p>
          <a:p>
            <a:pPr marL="228600" indent="-228600">
              <a:buFontTx/>
              <a:buAutoNum type="arabicParenR"/>
              <a:defRPr/>
            </a:pPr>
            <a:endParaRPr lang="en-AU" dirty="0" smtClean="0"/>
          </a:p>
          <a:p>
            <a:pPr marL="228600" indent="-228600">
              <a:buFontTx/>
              <a:buAutoNum type="arabicParenR"/>
              <a:defRPr/>
            </a:pPr>
            <a:r>
              <a:rPr lang="en-AU" dirty="0" smtClean="0"/>
              <a:t>Date</a:t>
            </a:r>
            <a:r>
              <a:rPr lang="en-AU" baseline="0" dirty="0" smtClean="0"/>
              <a:t> of death only known, but “d.” changed to an open hyphen</a:t>
            </a:r>
          </a:p>
          <a:p>
            <a:pPr marL="228600" indent="-228600">
              <a:buFontTx/>
              <a:buAutoNum type="arabicParenR"/>
              <a:defRPr/>
            </a:pPr>
            <a:endParaRPr lang="en-AU" baseline="0" dirty="0" smtClean="0"/>
          </a:p>
          <a:p>
            <a:pPr marL="228600" indent="-228600">
              <a:buFontTx/>
              <a:buNone/>
              <a:defRPr/>
            </a:pPr>
            <a:r>
              <a:rPr lang="en-AU" b="1" baseline="0" dirty="0" smtClean="0"/>
              <a:t>Note: </a:t>
            </a:r>
            <a:r>
              <a:rPr lang="en-AU" b="0" baseline="0" dirty="0" smtClean="0"/>
              <a:t>Example 3 has been constructed according to Appendix E.1.2.2. However, the examples at 9.19.1.3 use the words “born” or “died” for situations when the a birth or death is unknown.  This contradiction has been pointed out to the editors. </a:t>
            </a:r>
            <a:endParaRPr lang="en-AU" b="1" dirty="0" smtClean="0"/>
          </a:p>
          <a:p>
            <a:pPr marL="228600" indent="-228600">
              <a:buFontTx/>
              <a:buAutoNum type="arabicParenR"/>
              <a:defRPr/>
            </a:pPr>
            <a:endParaRPr lang="en-AU" dirty="0" smtClean="0"/>
          </a:p>
          <a:p>
            <a:pPr marL="228600" indent="-228600">
              <a:buFontTx/>
              <a:buNone/>
              <a:defRPr/>
            </a:pPr>
            <a:endParaRPr lang="en-AU" dirty="0" smtClean="0"/>
          </a:p>
          <a:p>
            <a:pPr>
              <a:defRPr/>
            </a:pPr>
            <a:endParaRPr lang="en-AU" dirty="0" smtClean="0"/>
          </a:p>
          <a:p>
            <a:pPr>
              <a:defRPr/>
            </a:pPr>
            <a:endParaRPr lang="en-US" dirty="0"/>
          </a:p>
        </p:txBody>
      </p:sp>
      <p:sp>
        <p:nvSpPr>
          <p:cNvPr id="73732" name="Slide Number Placeholder 3"/>
          <p:cNvSpPr>
            <a:spLocks noGrp="1"/>
          </p:cNvSpPr>
          <p:nvPr>
            <p:ph type="sldNum" sz="quarter" idx="5"/>
          </p:nvPr>
        </p:nvSpPr>
        <p:spPr bwMode="auto">
          <a:noFill/>
          <a:ln>
            <a:miter lim="800000"/>
            <a:headEnd/>
            <a:tailEnd/>
          </a:ln>
        </p:spPr>
        <p:txBody>
          <a:bodyPr/>
          <a:lstStyle/>
          <a:p>
            <a:fld id="{E281CD79-7E72-4BDF-BB6D-53578232A90C}" type="slidenum">
              <a:rPr lang="en-AU" smtClean="0"/>
              <a:pPr/>
              <a:t>20</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endParaRPr lang="en-US" smtClean="0"/>
          </a:p>
          <a:p>
            <a:endParaRPr lang="en-US" smtClean="0"/>
          </a:p>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a:lstStyle/>
          <a:p>
            <a:fld id="{FFB3255F-41A3-4387-84EB-3FF3782F4F3F}" type="slidenum">
              <a:rPr lang="en-AU" smtClean="0"/>
              <a:pPr/>
              <a:t>2</a:t>
            </a:fld>
            <a:endParaRPr lang="en-A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a:lstStyle/>
          <a:p>
            <a:r>
              <a:rPr lang="en-AU" sz="1200" b="1" kern="1200" dirty="0" smtClean="0">
                <a:solidFill>
                  <a:schemeClr val="tx1"/>
                </a:solidFill>
                <a:latin typeface="+mn-lt"/>
                <a:ea typeface="+mn-ea"/>
                <a:cs typeface="+mn-cs"/>
              </a:rPr>
              <a:t>9.4 Title</a:t>
            </a:r>
          </a:p>
          <a:p>
            <a:r>
              <a:rPr lang="en-AU" sz="1200" kern="1200" dirty="0" smtClean="0">
                <a:solidFill>
                  <a:schemeClr val="tx1"/>
                </a:solidFill>
                <a:latin typeface="+mn-lt"/>
                <a:ea typeface="+mn-ea"/>
                <a:cs typeface="+mn-cs"/>
              </a:rPr>
              <a:t>Title is now a core element, and is required both to be recorded </a:t>
            </a:r>
            <a:r>
              <a:rPr lang="en-AU" sz="1200" i="1" kern="1200" dirty="0" smtClean="0">
                <a:solidFill>
                  <a:schemeClr val="tx1"/>
                </a:solidFill>
                <a:latin typeface="+mn-lt"/>
                <a:ea typeface="+mn-ea"/>
                <a:cs typeface="+mn-cs"/>
              </a:rPr>
              <a:t>and </a:t>
            </a:r>
            <a:r>
              <a:rPr lang="en-AU" sz="1200" kern="1200" dirty="0" smtClean="0">
                <a:solidFill>
                  <a:schemeClr val="tx1"/>
                </a:solidFill>
                <a:latin typeface="+mn-lt"/>
                <a:ea typeface="+mn-ea"/>
                <a:cs typeface="+mn-cs"/>
              </a:rPr>
              <a:t>as part of the access point. But be careful to note the definition of “title” as only certain things are included.</a:t>
            </a:r>
            <a:endParaRPr lang="en-US" sz="1200" kern="1200" dirty="0" smtClean="0">
              <a:solidFill>
                <a:schemeClr val="tx1"/>
              </a:solidFill>
              <a:latin typeface="+mn-lt"/>
              <a:ea typeface="+mn-ea"/>
              <a:cs typeface="+mn-cs"/>
            </a:endParaRPr>
          </a:p>
          <a:p>
            <a:r>
              <a:rPr lang="en-AU" sz="1200" b="1" kern="1200" dirty="0" smtClean="0">
                <a:solidFill>
                  <a:schemeClr val="tx1"/>
                </a:solidFill>
                <a:latin typeface="+mn-lt"/>
                <a:ea typeface="+mn-ea"/>
                <a:cs typeface="+mn-cs"/>
              </a:rPr>
              <a:t> </a:t>
            </a:r>
            <a:endParaRPr lang="en-US" sz="1200" b="1" kern="1200" dirty="0" smtClean="0">
              <a:solidFill>
                <a:schemeClr val="tx1"/>
              </a:solidFill>
              <a:latin typeface="+mn-lt"/>
              <a:ea typeface="+mn-ea"/>
              <a:cs typeface="+mn-cs"/>
            </a:endParaRPr>
          </a:p>
          <a:p>
            <a:r>
              <a:rPr lang="en-AU" sz="1200" b="1" kern="1200" dirty="0" smtClean="0">
                <a:solidFill>
                  <a:schemeClr val="tx1"/>
                </a:solidFill>
                <a:latin typeface="+mn-lt"/>
                <a:ea typeface="+mn-ea"/>
                <a:cs typeface="+mn-cs"/>
              </a:rPr>
              <a:t>9.5 Fuller form</a:t>
            </a:r>
            <a:endParaRPr lang="en-US" sz="1200" b="1"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Fuller form of name is only core if it is required as a distinguishing element.  If it is not required, you still have the option to record it if you wish, either in the access point or somewhere else in the authority record. But up until now, if you didn’t want to use the fuller form in the access point, the information was simply recorded in a note field. MARC has now established a new field, 378, to accommodate the fuller form of name if you wish to record it there either </a:t>
            </a:r>
            <a:r>
              <a:rPr lang="en-AU" sz="1200" i="1" kern="1200" dirty="0" smtClean="0">
                <a:solidFill>
                  <a:schemeClr val="tx1"/>
                </a:solidFill>
                <a:latin typeface="+mn-lt"/>
                <a:ea typeface="+mn-ea"/>
                <a:cs typeface="+mn-cs"/>
              </a:rPr>
              <a:t>instead of</a:t>
            </a:r>
            <a:r>
              <a:rPr lang="en-AU" sz="1200" kern="1200" dirty="0" smtClean="0">
                <a:solidFill>
                  <a:schemeClr val="tx1"/>
                </a:solidFill>
                <a:latin typeface="+mn-lt"/>
                <a:ea typeface="+mn-ea"/>
                <a:cs typeface="+mn-cs"/>
              </a:rPr>
              <a:t> in the access point (if it is not needed there) or </a:t>
            </a:r>
            <a:r>
              <a:rPr lang="en-AU" sz="1200" i="1" kern="1200" dirty="0" smtClean="0">
                <a:solidFill>
                  <a:schemeClr val="tx1"/>
                </a:solidFill>
                <a:latin typeface="+mn-lt"/>
                <a:ea typeface="+mn-ea"/>
                <a:cs typeface="+mn-cs"/>
              </a:rPr>
              <a:t>in addition</a:t>
            </a:r>
            <a:r>
              <a:rPr lang="en-AU" sz="1200" kern="1200" dirty="0" smtClean="0">
                <a:solidFill>
                  <a:schemeClr val="tx1"/>
                </a:solidFill>
                <a:latin typeface="+mn-lt"/>
                <a:ea typeface="+mn-ea"/>
                <a:cs typeface="+mn-cs"/>
              </a:rPr>
              <a:t> to putting it in the access point.</a:t>
            </a:r>
            <a:endParaRPr lang="en-US"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In the 1XX field, it still goes in the $q subfield</a:t>
            </a:r>
            <a:endParaRPr lang="en-US" sz="1200" kern="1200" dirty="0">
              <a:solidFill>
                <a:schemeClr val="tx1"/>
              </a:solidFill>
              <a:latin typeface="+mn-lt"/>
              <a:ea typeface="+mn-ea"/>
              <a:cs typeface="+mn-cs"/>
            </a:endParaRPr>
          </a:p>
        </p:txBody>
      </p:sp>
      <p:sp>
        <p:nvSpPr>
          <p:cNvPr id="72708" name="Slide Number Placeholder 3"/>
          <p:cNvSpPr>
            <a:spLocks noGrp="1"/>
          </p:cNvSpPr>
          <p:nvPr>
            <p:ph type="sldNum" sz="quarter" idx="5"/>
          </p:nvPr>
        </p:nvSpPr>
        <p:spPr bwMode="auto">
          <a:noFill/>
          <a:ln>
            <a:miter lim="800000"/>
            <a:headEnd/>
            <a:tailEnd/>
          </a:ln>
        </p:spPr>
        <p:txBody>
          <a:bodyPr/>
          <a:lstStyle/>
          <a:p>
            <a:fld id="{F152F9F0-13AE-4743-A0EE-76D61C548089}" type="slidenum">
              <a:rPr lang="en-AU" smtClean="0"/>
              <a:pPr/>
              <a:t>21</a:t>
            </a:fld>
            <a:endParaRPr lang="en-A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r>
              <a:rPr lang="en-AU" smtClean="0"/>
              <a:t>What is really new are the new elements which RDA allows you to record. Many of these can be found in an AACR2 authority record but buried with a lot of other data in a 670 field. RDA separates them out and there are new MARC fields for them so they can be easily found</a:t>
            </a: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a:lstStyle/>
          <a:p>
            <a:fld id="{6A532E66-F37C-424D-BC08-41E47BFFD349}" type="slidenum">
              <a:rPr lang="en-AU" smtClean="0"/>
              <a:pPr/>
              <a:t>22</a:t>
            </a:fld>
            <a:endParaRPr lang="en-A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r>
              <a:rPr lang="en-AU" dirty="0" smtClean="0"/>
              <a:t>Field of activity differs from profession or occupation because a person may be a chemist but be equally or better known as a composer .e.g. </a:t>
            </a:r>
            <a:r>
              <a:rPr lang="en-AU" dirty="0" err="1" smtClean="0"/>
              <a:t>Aleksandr</a:t>
            </a:r>
            <a:r>
              <a:rPr lang="en-AU" dirty="0" smtClean="0"/>
              <a:t> </a:t>
            </a:r>
            <a:r>
              <a:rPr lang="en-AU" dirty="0" err="1" smtClean="0"/>
              <a:t>Porfirʹevich</a:t>
            </a:r>
            <a:r>
              <a:rPr lang="en-AU" dirty="0" smtClean="0"/>
              <a:t> Borodin.</a:t>
            </a:r>
          </a:p>
          <a:p>
            <a:r>
              <a:rPr lang="en-AU" dirty="0" smtClean="0"/>
              <a:t>Identifier can be a number assigned by Voyager</a:t>
            </a:r>
            <a:r>
              <a:rPr lang="en-AU" baseline="0" dirty="0" smtClean="0"/>
              <a:t>, LC, </a:t>
            </a:r>
            <a:r>
              <a:rPr lang="en-AU" baseline="0" dirty="0" err="1" smtClean="0"/>
              <a:t>WorldCat</a:t>
            </a:r>
            <a:r>
              <a:rPr lang="en-AU" baseline="0" dirty="0" smtClean="0"/>
              <a:t>, Libraries Australia</a:t>
            </a:r>
            <a:endParaRPr lang="en-AU" dirty="0" smtClean="0"/>
          </a:p>
          <a:p>
            <a:endParaRPr lang="en-AU" dirty="0" smtClean="0"/>
          </a:p>
          <a:p>
            <a:r>
              <a:rPr lang="en-AU" dirty="0" smtClean="0"/>
              <a:t>Of these, only Profession or occupation is core and only under certain circumstances</a:t>
            </a:r>
          </a:p>
          <a:p>
            <a:endParaRPr lang="en-AU" dirty="0" smtClean="0"/>
          </a:p>
          <a:p>
            <a:r>
              <a:rPr lang="en-AU" dirty="0" smtClean="0"/>
              <a:t>So how much of these to record?</a:t>
            </a:r>
            <a:endParaRPr lang="en-US" dirty="0" smtClean="0"/>
          </a:p>
          <a:p>
            <a:r>
              <a:rPr lang="en-AU" dirty="0" smtClean="0"/>
              <a:t> </a:t>
            </a:r>
            <a:endParaRPr lang="en-US" dirty="0" smtClean="0"/>
          </a:p>
          <a:p>
            <a:r>
              <a:rPr lang="en-AU" dirty="0" smtClean="0"/>
              <a:t>Basically, if the information is readily available record it, particularly if it will help distinguish between authors of the same or similar names with little else to distinguish them as happens with many 18</a:t>
            </a:r>
            <a:r>
              <a:rPr lang="en-AU" baseline="30000" dirty="0" smtClean="0"/>
              <a:t>th</a:t>
            </a:r>
            <a:r>
              <a:rPr lang="en-AU" dirty="0" smtClean="0"/>
              <a:t> century authors.</a:t>
            </a:r>
            <a:endParaRPr lang="en-US" dirty="0" smtClean="0"/>
          </a:p>
          <a:p>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a:lstStyle/>
          <a:p>
            <a:fld id="{485ECD0B-DD4C-4CB6-AF2F-9C84B86AA5FA}" type="slidenum">
              <a:rPr lang="en-AU" smtClean="0"/>
              <a:pPr/>
              <a:t>23</a:t>
            </a:fld>
            <a:endParaRPr lang="en-A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a:lstStyle/>
          <a:p>
            <a:r>
              <a:rPr lang="en-AU" dirty="0" smtClean="0"/>
              <a:t>Examples</a:t>
            </a:r>
          </a:p>
          <a:p>
            <a:endParaRPr lang="en-AU" dirty="0" smtClean="0"/>
          </a:p>
          <a:p>
            <a:r>
              <a:rPr lang="en-AU" dirty="0" smtClean="0"/>
              <a:t>9.7 Gender recorded in the 375 field</a:t>
            </a:r>
          </a:p>
          <a:p>
            <a:r>
              <a:rPr lang="en-AU" dirty="0" smtClean="0"/>
              <a:t>9.8 Place of birth 370 a subfield and </a:t>
            </a:r>
          </a:p>
          <a:p>
            <a:r>
              <a:rPr lang="en-AU" dirty="0" smtClean="0"/>
              <a:t>9.10 Country associated with a person in the 370 c subfield</a:t>
            </a:r>
          </a:p>
          <a:p>
            <a:r>
              <a:rPr lang="en-AU" dirty="0" smtClean="0"/>
              <a:t>9.16 Occupation</a:t>
            </a:r>
          </a:p>
          <a:p>
            <a:r>
              <a:rPr lang="en-AU" dirty="0" smtClean="0"/>
              <a:t>9.14 language – in the 377 field.  MARC instructs to use the marc code list for language</a:t>
            </a:r>
          </a:p>
          <a:p>
            <a:endParaRPr lang="en-AU" dirty="0" smtClean="0"/>
          </a:p>
          <a:p>
            <a:endParaRPr lang="en-AU" dirty="0" smtClean="0"/>
          </a:p>
          <a:p>
            <a:endParaRPr lang="en-US" dirty="0" smtClean="0"/>
          </a:p>
        </p:txBody>
      </p:sp>
      <p:sp>
        <p:nvSpPr>
          <p:cNvPr id="75780" name="Slide Number Placeholder 3"/>
          <p:cNvSpPr>
            <a:spLocks noGrp="1"/>
          </p:cNvSpPr>
          <p:nvPr>
            <p:ph type="sldNum" sz="quarter" idx="5"/>
          </p:nvPr>
        </p:nvSpPr>
        <p:spPr bwMode="auto">
          <a:noFill/>
          <a:ln>
            <a:miter lim="800000"/>
            <a:headEnd/>
            <a:tailEnd/>
          </a:ln>
        </p:spPr>
        <p:txBody>
          <a:bodyPr/>
          <a:lstStyle/>
          <a:p>
            <a:fld id="{8C777C15-9465-4118-82F6-B18E7EFE5230}" type="slidenum">
              <a:rPr lang="en-AU" smtClean="0"/>
              <a:pPr/>
              <a:t>24</a:t>
            </a:fld>
            <a:endParaRPr lang="en-A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a:lstStyle/>
          <a:p>
            <a:fld id="{FA556088-FD8C-4605-9737-16727302A98E}" type="slidenum">
              <a:rPr lang="en-US" smtClean="0"/>
              <a:pPr/>
              <a:t>25</a:t>
            </a:fld>
            <a:endParaRPr lang="en-US"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a:lstStyle/>
          <a:p>
            <a:r>
              <a:rPr lang="en-US" smtClean="0"/>
              <a:t>We have just looked at all the elements you can now </a:t>
            </a:r>
            <a:r>
              <a:rPr lang="en-US" i="1" smtClean="0"/>
              <a:t>record </a:t>
            </a:r>
            <a:r>
              <a:rPr lang="en-US" smtClean="0"/>
              <a:t>about a person.  Now we come to the instructions how to use </a:t>
            </a:r>
            <a:r>
              <a:rPr lang="en-US" i="1" smtClean="0"/>
              <a:t>some</a:t>
            </a:r>
            <a:r>
              <a:rPr lang="en-US" smtClean="0"/>
              <a:t> of these elements in constructing an authorized access point.  </a:t>
            </a:r>
            <a:r>
              <a:rPr lang="en-AU" smtClean="0"/>
              <a:t>It is important to note that not all attributes that can be </a:t>
            </a:r>
            <a:r>
              <a:rPr lang="en-AU" i="1" smtClean="0"/>
              <a:t>recorded </a:t>
            </a:r>
            <a:r>
              <a:rPr lang="en-AU" smtClean="0"/>
              <a:t>can be used in the </a:t>
            </a:r>
            <a:r>
              <a:rPr lang="en-AU" i="1" smtClean="0"/>
              <a:t>access point. </a:t>
            </a:r>
            <a:r>
              <a:rPr lang="en-AU" smtClean="0"/>
              <a:t>Only the ones that are listed in 9.19 can be used, and they must be applied in the order that is specified there.  This is true for all access points, whether person, family, corporate body, or even the Group 1 entities we talked about in Chapter 6.</a:t>
            </a:r>
            <a:endParaRPr lang="en-US" smtClean="0"/>
          </a:p>
          <a:p>
            <a:pPr eaLnBrk="1" hangingPunct="1"/>
            <a:endParaRPr lang="en-US" smtClean="0"/>
          </a:p>
          <a:p>
            <a:pPr eaLnBrk="1" hangingPunct="1"/>
            <a:r>
              <a:rPr lang="en-US" smtClean="0"/>
              <a:t>For persons, the preferred name is the basis for the authorized access point.  Then 6 of the elements we have just looked at can be used as additions to the preferred name, in a prescribed order.  In the instruction for each of those elements, there is a link back to the element itself for guidance on how to construct the element.  [show in Toolkit]</a:t>
            </a:r>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ln>
            <a:miter lim="800000"/>
            <a:headEnd/>
            <a:tailEnd/>
          </a:ln>
        </p:spPr>
        <p:txBody>
          <a:bodyPr/>
          <a:lstStyle/>
          <a:p>
            <a:fld id="{4841ED0C-2C2A-447F-ACCB-86CADB1E4BEA}" type="slidenum">
              <a:rPr lang="en-US" smtClean="0"/>
              <a:pPr/>
              <a:t>26</a:t>
            </a:fld>
            <a:endParaRPr 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a:lstStyle/>
          <a:p>
            <a:r>
              <a:rPr lang="en-US" dirty="0" smtClean="0"/>
              <a:t>And here are those five possible additions. The instructions for each element will indicate whether they are core if needed to distinguish the name, and whether or not there is an option to add the information even if it’s not needed to differentiate between names for different persons.</a:t>
            </a:r>
          </a:p>
          <a:p>
            <a:endParaRPr lang="en-AU" dirty="0" smtClean="0"/>
          </a:p>
          <a:p>
            <a:r>
              <a:rPr lang="en-AU" dirty="0" smtClean="0"/>
              <a:t>The first one, title, is required in the access point, whether or not it is needed as a distinguishing element.</a:t>
            </a:r>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a:lstStyle/>
          <a:p>
            <a:r>
              <a:rPr lang="en-AU" smtClean="0"/>
              <a:t>This AACR2 example is a very brief authority record for Simon Scarrow.  There is some information recorded in the 670 that helps to identify Simon, including that he is a college teacher in England.</a:t>
            </a: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a:lstStyle/>
          <a:p>
            <a:fld id="{6DFDAC4C-756D-4355-AE06-BE7F8B3A2AAD}" type="slidenum">
              <a:rPr lang="en-US" smtClean="0"/>
              <a:pPr/>
              <a:t>27</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a:lstStyle/>
          <a:p>
            <a:r>
              <a:rPr lang="en-AU" smtClean="0"/>
              <a:t>This is the same example but now with RDA elements added:</a:t>
            </a:r>
          </a:p>
          <a:p>
            <a:endParaRPr lang="en-AU" smtClean="0"/>
          </a:p>
          <a:p>
            <a:r>
              <a:rPr lang="en-AU" smtClean="0"/>
              <a:t>040 - $e indicates this is an RDA record</a:t>
            </a:r>
          </a:p>
          <a:p>
            <a:r>
              <a:rPr lang="en-AU" smtClean="0"/>
              <a:t>374 – Occupation from RDA 9.16</a:t>
            </a:r>
          </a:p>
          <a:p>
            <a:r>
              <a:rPr lang="en-AU" smtClean="0"/>
              <a:t>375 – Gender from RDA 9.7</a:t>
            </a:r>
          </a:p>
          <a:p>
            <a:r>
              <a:rPr lang="en-AU" smtClean="0"/>
              <a:t>377 – language from RDA 9.14 (RDA instructs to record the language used by a person in their activity, however the marc $a is the code from the marc language code lists.</a:t>
            </a:r>
          </a:p>
          <a:p>
            <a:endParaRPr lang="en-AU" smtClean="0"/>
          </a:p>
          <a:p>
            <a:endParaRPr lang="en-US" smtClean="0"/>
          </a:p>
        </p:txBody>
      </p:sp>
      <p:sp>
        <p:nvSpPr>
          <p:cNvPr id="79876" name="Slide Number Placeholder 3"/>
          <p:cNvSpPr>
            <a:spLocks noGrp="1"/>
          </p:cNvSpPr>
          <p:nvPr>
            <p:ph type="sldNum" sz="quarter" idx="5"/>
          </p:nvPr>
        </p:nvSpPr>
        <p:spPr bwMode="auto">
          <a:noFill/>
          <a:ln>
            <a:miter lim="800000"/>
            <a:headEnd/>
            <a:tailEnd/>
          </a:ln>
        </p:spPr>
        <p:txBody>
          <a:bodyPr/>
          <a:lstStyle/>
          <a:p>
            <a:fld id="{B8654E55-8ABF-4DF7-99BC-5E937074954B}" type="slidenum">
              <a:rPr lang="en-US" smtClean="0"/>
              <a:pPr/>
              <a:t>28</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a:lstStyle/>
          <a:p>
            <a:r>
              <a:rPr lang="en-AU" smtClean="0"/>
              <a:t>This RDA authority record, for Anna Marie Johnson, gives us this same information, but in a much more readable and dynamic way.  It’s still in the 670, but now each piece of information that helps us uniquely identify Anna is also now in its own element.  We can immediately see that she is a female theologian at the Garrett Theological Seminary and that her native language is English.  In the previous example, this information was buried in the 670 field and not as easy to see. Not only that, but computer systems can’t distinguish between the different pieces of information contained in that field.  </a:t>
            </a: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a:lstStyle/>
          <a:p>
            <a:fld id="{67BC21BE-3137-4D5C-AAD0-356FDA42C292}" type="slidenum">
              <a:rPr lang="en-US" smtClean="0"/>
              <a:pPr/>
              <a:t>29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a:lstStyle/>
          <a:p>
            <a:r>
              <a:rPr lang="en-AU" smtClean="0"/>
              <a:t>Here’s another example, for Lynn Chamberlain, who has two occupations, and works for an organisation in Utah.  The interesting thing here worth noting is that it is a good example of where the “Gender” information can be very useful.  Gender is not always immediately obvious from the name itself. </a:t>
            </a: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a:lstStyle/>
          <a:p>
            <a:fld id="{DE425641-32B8-4BBC-9713-C1A2C79FBE26}" type="slidenum">
              <a:rPr lang="en-US" smtClean="0"/>
              <a:pPr/>
              <a:t>30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AU" smtClean="0"/>
              <a:t>We’re back to some familiar territory now.  In this section we’ll be looking at the information that we record in our access points and associated authority records for the Group 2 entities of persons, families and corporate bodies. You’ll find the instructions here reassuringly familiar. Like AACR2, each entity has its own chapter, and the instructions cover choosing the preferred form of name, and making additions to the name to make it unique.  </a:t>
            </a:r>
          </a:p>
          <a:p>
            <a:endParaRPr lang="en-AU" smtClean="0"/>
          </a:p>
          <a:p>
            <a:r>
              <a:rPr lang="en-AU" smtClean="0"/>
              <a:t>Before we get stuck in, there’s some important general points to make.</a:t>
            </a: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a:lstStyle/>
          <a:p>
            <a:fld id="{3825D9AB-C82F-41C5-9D39-C230815A8528}" type="slidenum">
              <a:rPr lang="en-AU" smtClean="0"/>
              <a:pPr/>
              <a:t>3</a:t>
            </a:fld>
            <a:endParaRPr lang="en-A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a:lstStyle/>
          <a:p>
            <a:r>
              <a:rPr lang="en-AU" smtClean="0"/>
              <a:t>Constructing access points and recording authority data for Persons</a:t>
            </a:r>
          </a:p>
        </p:txBody>
      </p:sp>
      <p:sp>
        <p:nvSpPr>
          <p:cNvPr id="82948" name="Slide Number Placeholder 3"/>
          <p:cNvSpPr>
            <a:spLocks noGrp="1"/>
          </p:cNvSpPr>
          <p:nvPr>
            <p:ph type="sldNum" sz="quarter" idx="5"/>
          </p:nvPr>
        </p:nvSpPr>
        <p:spPr bwMode="auto">
          <a:noFill/>
          <a:ln>
            <a:miter lim="800000"/>
            <a:headEnd/>
            <a:tailEnd/>
          </a:ln>
        </p:spPr>
        <p:txBody>
          <a:bodyPr/>
          <a:lstStyle/>
          <a:p>
            <a:fld id="{56CE1E49-1BA3-49AB-AA01-7FEF7ABFBC96}" type="slidenum">
              <a:rPr lang="en-AU" smtClean="0"/>
              <a:pPr/>
              <a:t>31</a:t>
            </a:fld>
            <a:endParaRPr lang="en-AU"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a:lstStyle/>
          <a:p>
            <a:r>
              <a:rPr lang="en-AU" dirty="0" smtClean="0"/>
              <a:t>As stated above, RDA now includes family groups among those entities that can be associated with resources.  </a:t>
            </a:r>
            <a:endParaRPr lang="en-US" dirty="0" smtClean="0"/>
          </a:p>
          <a:p>
            <a:endParaRPr lang="en-US" dirty="0" smtClean="0"/>
          </a:p>
        </p:txBody>
      </p:sp>
      <p:sp>
        <p:nvSpPr>
          <p:cNvPr id="83972" name="Slide Number Placeholder 3"/>
          <p:cNvSpPr>
            <a:spLocks noGrp="1"/>
          </p:cNvSpPr>
          <p:nvPr>
            <p:ph type="sldNum" sz="quarter" idx="5"/>
          </p:nvPr>
        </p:nvSpPr>
        <p:spPr bwMode="auto">
          <a:noFill/>
          <a:ln>
            <a:miter lim="800000"/>
            <a:headEnd/>
            <a:tailEnd/>
          </a:ln>
        </p:spPr>
        <p:txBody>
          <a:bodyPr/>
          <a:lstStyle/>
          <a:p>
            <a:fld id="{FF42F954-F8D5-47CA-9E6E-90DB918AAD76}" type="slidenum">
              <a:rPr lang="en-AU" smtClean="0"/>
              <a:pPr/>
              <a:t>32</a:t>
            </a:fld>
            <a:endParaRPr lang="en-AU"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ln>
            <a:miter lim="800000"/>
            <a:headEnd/>
            <a:tailEnd/>
          </a:ln>
        </p:spPr>
        <p:txBody>
          <a:bodyPr/>
          <a:lstStyle/>
          <a:p>
            <a:fld id="{1FEB2C70-7853-4062-A1FD-9FCD49DDE4A5}" type="slidenum">
              <a:rPr lang="en-US" smtClean="0"/>
              <a:pPr/>
              <a:t>33</a:t>
            </a:fld>
            <a:endParaRPr lang="en-US" smtClean="0"/>
          </a:p>
        </p:txBody>
      </p:sp>
      <p:sp>
        <p:nvSpPr>
          <p:cNvPr id="849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3177" tIns="46589" rIns="93177" bIns="46589" anchor="b"/>
          <a:lstStyle/>
          <a:p>
            <a:pPr algn="r" defTabSz="931863" eaLnBrk="0" hangingPunct="0"/>
            <a:fld id="{8EDC08FE-BD88-4B5F-AE8A-9955CE8AC311}" type="slidenum">
              <a:rPr lang="en-US" sz="1200">
                <a:ea typeface="ＭＳ Ｐゴシック" pitchFamily="34" charset="-128"/>
              </a:rPr>
              <a:pPr algn="r" defTabSz="931863" eaLnBrk="0" hangingPunct="0"/>
              <a:t>33</a:t>
            </a:fld>
            <a:endParaRPr lang="en-US" sz="1200">
              <a:ea typeface="ＭＳ Ｐゴシック" pitchFamily="34" charset="-128"/>
            </a:endParaRPr>
          </a:p>
        </p:txBody>
      </p:sp>
      <p:sp>
        <p:nvSpPr>
          <p:cNvPr id="8499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7" name="Rectangle 3"/>
          <p:cNvSpPr>
            <a:spLocks noGrp="1" noChangeArrowheads="1"/>
          </p:cNvSpPr>
          <p:nvPr>
            <p:ph type="body" idx="1"/>
          </p:nvPr>
        </p:nvSpPr>
        <p:spPr bwMode="auto">
          <a:noFill/>
        </p:spPr>
        <p:txBody>
          <a:bodyPr/>
          <a:lstStyle/>
          <a:p>
            <a:r>
              <a:rPr lang="en-US" sz="1400" dirty="0" smtClean="0"/>
              <a:t>The definition of family is shown here.  Families were not included in AACR2.</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ln>
            <a:miter lim="800000"/>
            <a:headEnd/>
            <a:tailEnd/>
          </a:ln>
        </p:spPr>
        <p:txBody>
          <a:bodyPr/>
          <a:lstStyle/>
          <a:p>
            <a:fld id="{566A4D20-FE7A-4957-9DDD-2B4FE19CAE2B}" type="slidenum">
              <a:rPr lang="en-US" smtClean="0"/>
              <a:pPr/>
              <a:t>34</a:t>
            </a:fld>
            <a:endParaRPr lang="en-US" smtClean="0"/>
          </a:p>
        </p:txBody>
      </p:sp>
      <p:sp>
        <p:nvSpPr>
          <p:cNvPr id="860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3177" tIns="46589" rIns="93177" bIns="46589" anchor="b"/>
          <a:lstStyle/>
          <a:p>
            <a:pPr algn="r" defTabSz="931863" eaLnBrk="0" hangingPunct="0"/>
            <a:fld id="{741E59D0-082E-4380-9423-9A58AC1007B5}" type="slidenum">
              <a:rPr lang="en-US" sz="1200">
                <a:ea typeface="ＭＳ Ｐゴシック" pitchFamily="34" charset="-128"/>
              </a:rPr>
              <a:pPr algn="r" defTabSz="931863" eaLnBrk="0" hangingPunct="0"/>
              <a:t>34</a:t>
            </a:fld>
            <a:endParaRPr lang="en-US" sz="1200">
              <a:ea typeface="ＭＳ Ｐゴシック" pitchFamily="34" charset="-128"/>
            </a:endParaRPr>
          </a:p>
        </p:txBody>
      </p:sp>
      <p:sp>
        <p:nvSpPr>
          <p:cNvPr id="8602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1" name="Rectangle 3"/>
          <p:cNvSpPr>
            <a:spLocks noGrp="1" noChangeArrowheads="1"/>
          </p:cNvSpPr>
          <p:nvPr>
            <p:ph type="body" idx="1"/>
          </p:nvPr>
        </p:nvSpPr>
        <p:spPr bwMode="auto">
          <a:noFill/>
        </p:spPr>
        <p:txBody>
          <a:bodyPr/>
          <a:lstStyle/>
          <a:p>
            <a:r>
              <a:rPr lang="en-US" smtClean="0"/>
              <a:t>Considering families as creators and contributors, and not just as subjects, is part of expanding the application of RDA beyond libraries to other information communities such as archives and museums, where f</a:t>
            </a:r>
            <a:r>
              <a:rPr lang="en-AU" smtClean="0"/>
              <a:t>amilies are key creators and contributors, owners or custodians of resources. But </a:t>
            </a:r>
            <a:r>
              <a:rPr lang="en-US" smtClean="0"/>
              <a:t>there are also instances of families being responsible for general library materials (family histories, family reunion publications, etc).</a:t>
            </a:r>
          </a:p>
          <a:p>
            <a:r>
              <a:rPr lang="en-US" sz="1400" smtClean="0"/>
              <a:t>.</a:t>
            </a:r>
          </a:p>
          <a:p>
            <a:endParaRPr lang="en-US" sz="14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a:lstStyle/>
          <a:p>
            <a:r>
              <a:rPr lang="en-AU" dirty="0" smtClean="0"/>
              <a:t>There are 8 attributes for families.  The core attributes are name, type, date and identifier.  Other attributes are place, prominent member, hereditary title, and family history</a:t>
            </a:r>
            <a:endParaRPr lang="en-US" dirty="0" smtClean="0"/>
          </a:p>
          <a:p>
            <a:endParaRPr lang="en-US" dirty="0" smtClean="0"/>
          </a:p>
          <a:p>
            <a:r>
              <a:rPr lang="en-US" dirty="0" smtClean="0"/>
              <a:t>A new MARC field, 376 – family information, has been set up to record most of the family information except for place, which is recorded in the 370 field, and family history, which is recorded either in the 665 or 678 fields.  After we’ve talked through the attributes, we’ll look at some examples so you can see how it will look in MARC. </a:t>
            </a:r>
          </a:p>
          <a:p>
            <a:endParaRPr lang="en-US" dirty="0" smtClean="0"/>
          </a:p>
        </p:txBody>
      </p:sp>
      <p:sp>
        <p:nvSpPr>
          <p:cNvPr id="87044" name="Slide Number Placeholder 3"/>
          <p:cNvSpPr>
            <a:spLocks noGrp="1"/>
          </p:cNvSpPr>
          <p:nvPr>
            <p:ph type="sldNum" sz="quarter" idx="5"/>
          </p:nvPr>
        </p:nvSpPr>
        <p:spPr bwMode="auto">
          <a:noFill/>
          <a:ln>
            <a:miter lim="800000"/>
            <a:headEnd/>
            <a:tailEnd/>
          </a:ln>
        </p:spPr>
        <p:txBody>
          <a:bodyPr/>
          <a:lstStyle/>
          <a:p>
            <a:fld id="{BFDCFB4E-32F7-4806-8F1E-3F17F7BFB6B8}" type="slidenum">
              <a:rPr lang="en-AU" smtClean="0"/>
              <a:pPr/>
              <a:t>35</a:t>
            </a:fld>
            <a:endParaRPr lang="en-AU"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ln>
            <a:miter lim="800000"/>
            <a:headEnd/>
            <a:tailEnd/>
          </a:ln>
        </p:spPr>
        <p:txBody>
          <a:bodyPr/>
          <a:lstStyle/>
          <a:p>
            <a:fld id="{4BB2EB97-691F-4C2E-B1D3-A01E97200C09}" type="slidenum">
              <a:rPr lang="en-US" smtClean="0"/>
              <a:pPr/>
              <a:t>36</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a:lstStyle/>
          <a:p>
            <a:r>
              <a:rPr lang="en-AU" sz="1400" dirty="0" smtClean="0"/>
              <a:t>Chapter 10 of RDA applies only when families are acting as creators.  When used in this context, </a:t>
            </a:r>
            <a:r>
              <a:rPr lang="en-AU" dirty="0" smtClean="0"/>
              <a:t>the form of name used is the name preferred by </a:t>
            </a:r>
            <a:r>
              <a:rPr lang="en-AU" b="1" dirty="0" smtClean="0"/>
              <a:t>that family only</a:t>
            </a:r>
            <a:r>
              <a:rPr lang="en-AU" dirty="0" smtClean="0"/>
              <a:t>.  </a:t>
            </a:r>
          </a:p>
          <a:p>
            <a:endParaRPr lang="en-AU" sz="1400" dirty="0" smtClean="0"/>
          </a:p>
          <a:p>
            <a:r>
              <a:rPr lang="en-AU" sz="1400" dirty="0" smtClean="0"/>
              <a:t>When families are used as a subject access point, we will continue the current subject cataloguing policy of using </a:t>
            </a:r>
            <a:r>
              <a:rPr lang="en-AU" b="1" dirty="0" smtClean="0"/>
              <a:t>one</a:t>
            </a:r>
            <a:r>
              <a:rPr lang="en-AU" dirty="0" smtClean="0"/>
              <a:t> preferred form of name to represent all families with that name in </a:t>
            </a:r>
            <a:r>
              <a:rPr lang="en-AU" b="1" dirty="0" smtClean="0"/>
              <a:t>any </a:t>
            </a:r>
            <a:r>
              <a:rPr lang="en-AU" dirty="0" smtClean="0"/>
              <a:t>its forms.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dirty="0" smtClean="0">
                <a:solidFill>
                  <a:schemeClr val="tx1"/>
                </a:solidFill>
                <a:latin typeface="+mn-lt"/>
                <a:ea typeface="+mn-ea"/>
                <a:cs typeface="+mn-cs"/>
              </a:rPr>
              <a:t>This is because it is still useful in the subject file to be able to co-locate all the resources relating to families with that name, whatever the form.</a:t>
            </a:r>
            <a:endParaRPr lang="en-US" sz="1200" kern="1200" dirty="0" smtClean="0">
              <a:solidFill>
                <a:schemeClr val="tx1"/>
              </a:solidFill>
              <a:latin typeface="+mn-lt"/>
              <a:ea typeface="+mn-ea"/>
              <a:cs typeface="+mn-cs"/>
            </a:endParaRPr>
          </a:p>
          <a:p>
            <a:endParaRPr lang="en-AU" sz="1400"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ln>
            <a:miter lim="800000"/>
            <a:headEnd/>
            <a:tailEnd/>
          </a:ln>
        </p:spPr>
        <p:txBody>
          <a:bodyPr/>
          <a:lstStyle/>
          <a:p>
            <a:fld id="{41772EED-77F0-4542-9563-1DCEBA0D0870}" type="slidenum">
              <a:rPr lang="en-US" smtClean="0"/>
              <a:pPr/>
              <a:t>37</a:t>
            </a:fld>
            <a:endParaRPr 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a:lstStyle/>
          <a:p>
            <a:r>
              <a:rPr lang="en-AU" dirty="0" smtClean="0"/>
              <a:t>This attribute is a descriptor with which you can categorise the group as simply a “family” or more specifically a “clan”, “royal house”, “dynasty”, etc.  </a:t>
            </a:r>
            <a:r>
              <a:rPr lang="en-US" dirty="0" smtClean="0"/>
              <a:t>There is not a controlled vocabulary for the term used for the core element Type of family. The cataloger can choose an appropriate term such as “family,” “clan,” etc.</a:t>
            </a:r>
          </a:p>
          <a:p>
            <a:r>
              <a:rPr lang="en-US" dirty="0" smtClean="0"/>
              <a:t>This element is given in parentheses at the end of the preferred name,</a:t>
            </a:r>
            <a:r>
              <a:rPr lang="en-US" baseline="0" dirty="0" smtClean="0"/>
              <a:t> and is a core element</a:t>
            </a:r>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a:lstStyle/>
          <a:p>
            <a:r>
              <a:rPr lang="en-AU" b="1" dirty="0" smtClean="0"/>
              <a:t>Date associated with family</a:t>
            </a:r>
            <a:endParaRPr lang="en-US" b="1" dirty="0" smtClean="0"/>
          </a:p>
          <a:p>
            <a:r>
              <a:rPr lang="en-AU" dirty="0" smtClean="0"/>
              <a:t>RDA defines an associated dates and places for a family as “a significant date associated with the family”. Remember that we are talking about the </a:t>
            </a:r>
            <a:r>
              <a:rPr lang="en-AU" i="1" dirty="0" smtClean="0"/>
              <a:t>preferred </a:t>
            </a:r>
            <a:r>
              <a:rPr lang="en-AU" dirty="0" smtClean="0"/>
              <a:t>way that family will be referred to </a:t>
            </a:r>
            <a:r>
              <a:rPr lang="en-AU" i="1" dirty="0" smtClean="0"/>
              <a:t>whenever </a:t>
            </a:r>
            <a:r>
              <a:rPr lang="en-AU" dirty="0" smtClean="0"/>
              <a:t>their name is used in association with a resource, so it can’t be just a dates relevant to one resource.  Some examples of dates might be:</a:t>
            </a:r>
            <a:endParaRPr lang="en-US" dirty="0" smtClean="0"/>
          </a:p>
          <a:p>
            <a:r>
              <a:rPr lang="en-AU" dirty="0" smtClean="0"/>
              <a:t>The period during which a royal house ruled</a:t>
            </a:r>
            <a:endParaRPr lang="en-US" dirty="0" smtClean="0"/>
          </a:p>
          <a:p>
            <a:r>
              <a:rPr lang="en-AU" dirty="0" smtClean="0"/>
              <a:t>The period during which a dynasty was in ascendance</a:t>
            </a:r>
            <a:endParaRPr lang="en-US" dirty="0" smtClean="0"/>
          </a:p>
          <a:p>
            <a:r>
              <a:rPr lang="en-AU" dirty="0" smtClean="0"/>
              <a:t>Start and end dates are recorded in the $s and $t subfields of the 376</a:t>
            </a:r>
            <a:endParaRPr lang="en-US" dirty="0" smtClean="0"/>
          </a:p>
          <a:p>
            <a:endParaRPr lang="en-US" dirty="0" smtClean="0"/>
          </a:p>
        </p:txBody>
      </p:sp>
      <p:sp>
        <p:nvSpPr>
          <p:cNvPr id="90116" name="Slide Number Placeholder 3"/>
          <p:cNvSpPr>
            <a:spLocks noGrp="1"/>
          </p:cNvSpPr>
          <p:nvPr>
            <p:ph type="sldNum" sz="quarter" idx="5"/>
          </p:nvPr>
        </p:nvSpPr>
        <p:spPr bwMode="auto">
          <a:noFill/>
          <a:ln>
            <a:miter lim="800000"/>
            <a:headEnd/>
            <a:tailEnd/>
          </a:ln>
        </p:spPr>
        <p:txBody>
          <a:bodyPr/>
          <a:lstStyle/>
          <a:p>
            <a:fld id="{2245A949-79E2-4F3E-82C0-5E02CD4E4479}" type="slidenum">
              <a:rPr lang="en-AU" smtClean="0"/>
              <a:pPr/>
              <a:t>38</a:t>
            </a:fld>
            <a:endParaRPr lang="en-AU"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a:lstStyle/>
          <a:p>
            <a:r>
              <a:rPr lang="en-AU" b="1" smtClean="0"/>
              <a:t>Place associated with family</a:t>
            </a:r>
            <a:endParaRPr lang="en-US" b="1" smtClean="0"/>
          </a:p>
          <a:p>
            <a:r>
              <a:rPr lang="en-AU" smtClean="0"/>
              <a:t>This is defined as “a place where a family resides or has resided or has some connection”. Place is given in the authorised form for that place (which we’ll look at in the next module) and is recorded in the 370 field. </a:t>
            </a:r>
            <a:endParaRPr lang="en-US" smtClean="0"/>
          </a:p>
          <a:p>
            <a:endParaRPr lang="en-US" smtClean="0"/>
          </a:p>
        </p:txBody>
      </p:sp>
      <p:sp>
        <p:nvSpPr>
          <p:cNvPr id="91140" name="Slide Number Placeholder 3"/>
          <p:cNvSpPr>
            <a:spLocks noGrp="1"/>
          </p:cNvSpPr>
          <p:nvPr>
            <p:ph type="sldNum" sz="quarter" idx="5"/>
          </p:nvPr>
        </p:nvSpPr>
        <p:spPr bwMode="auto">
          <a:noFill/>
          <a:ln>
            <a:miter lim="800000"/>
            <a:headEnd/>
            <a:tailEnd/>
          </a:ln>
        </p:spPr>
        <p:txBody>
          <a:bodyPr/>
          <a:lstStyle/>
          <a:p>
            <a:fld id="{C9BBAF0F-E1EE-4134-B3E6-045423FFADD1}" type="slidenum">
              <a:rPr lang="en-AU" smtClean="0"/>
              <a:pPr/>
              <a:t>39</a:t>
            </a:fld>
            <a:endParaRPr lang="en-AU"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a:lstStyle/>
          <a:p>
            <a:r>
              <a:rPr lang="en-AU" sz="1200" b="1" kern="1200" dirty="0" smtClean="0">
                <a:solidFill>
                  <a:schemeClr val="tx1"/>
                </a:solidFill>
                <a:latin typeface="+mn-lt"/>
                <a:ea typeface="+mn-ea"/>
                <a:cs typeface="+mn-cs"/>
              </a:rPr>
              <a:t>Prominent member 10.6</a:t>
            </a:r>
            <a:endParaRPr lang="en-US" sz="1200" b="1"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Those who have catalogued a lot of family histories will be familiar with the concept of the “founder” or “Progenitor” of a family who is often used as the starting point of the family history.</a:t>
            </a:r>
            <a:endParaRPr lang="en-US"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For the purposes of RDA, however, a prominent member is simply someone within the family who is well-known and can therefore be used to help uniquely identify this family. </a:t>
            </a:r>
            <a:endParaRPr lang="en-US"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Record in the 500 – see also from tracing – personal name</a:t>
            </a:r>
            <a:endParaRPr lang="en-US" sz="1200" kern="1200" dirty="0" smtClean="0">
              <a:solidFill>
                <a:schemeClr val="tx1"/>
              </a:solidFill>
              <a:latin typeface="+mn-lt"/>
              <a:ea typeface="+mn-ea"/>
              <a:cs typeface="+mn-cs"/>
            </a:endParaRPr>
          </a:p>
          <a:p>
            <a:r>
              <a:rPr lang="en-AU" sz="1200" b="1" kern="1200" dirty="0" smtClean="0">
                <a:solidFill>
                  <a:schemeClr val="tx1"/>
                </a:solidFill>
                <a:latin typeface="+mn-lt"/>
                <a:ea typeface="+mn-ea"/>
                <a:cs typeface="+mn-cs"/>
              </a:rPr>
              <a:t>Family history 10.8</a:t>
            </a:r>
            <a:endParaRPr lang="en-US" sz="1200" b="1"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This is a note attribute, for recording a summary of the family’s history.  The information is recorded either in the 665 (History reference), or 678 (Biographical or historical note)</a:t>
            </a:r>
            <a:endParaRPr lang="en-US" sz="1200" kern="1200" dirty="0" smtClean="0">
              <a:solidFill>
                <a:schemeClr val="tx1"/>
              </a:solidFill>
              <a:latin typeface="+mn-lt"/>
              <a:ea typeface="+mn-ea"/>
              <a:cs typeface="+mn-cs"/>
            </a:endParaRPr>
          </a:p>
          <a:p>
            <a:endParaRPr lang="en-US" dirty="0" smtClean="0"/>
          </a:p>
        </p:txBody>
      </p:sp>
      <p:sp>
        <p:nvSpPr>
          <p:cNvPr id="92164" name="Slide Number Placeholder 3"/>
          <p:cNvSpPr>
            <a:spLocks noGrp="1"/>
          </p:cNvSpPr>
          <p:nvPr>
            <p:ph type="sldNum" sz="quarter" idx="5"/>
          </p:nvPr>
        </p:nvSpPr>
        <p:spPr bwMode="auto">
          <a:noFill/>
          <a:ln>
            <a:miter lim="800000"/>
            <a:headEnd/>
            <a:tailEnd/>
          </a:ln>
        </p:spPr>
        <p:txBody>
          <a:bodyPr/>
          <a:lstStyle/>
          <a:p>
            <a:fld id="{58663DF2-2EFD-4602-A5AD-5D50B0E07842}" type="slidenum">
              <a:rPr lang="en-AU" smtClean="0"/>
              <a:pPr/>
              <a:t>40</a:t>
            </a:fld>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a:lstStyle/>
          <a:p>
            <a:r>
              <a:rPr lang="en-AU" b="1" dirty="0" smtClean="0"/>
              <a:t>Recording and constructing access points</a:t>
            </a:r>
            <a:endParaRPr lang="en-US" b="1" dirty="0" smtClean="0"/>
          </a:p>
          <a:p>
            <a:r>
              <a:rPr lang="en-AU" dirty="0" smtClean="0"/>
              <a:t>The scope of what was in AACR2 has now been broadened to encompass not only what goes in the access point, but also what you record in the authority record, including variant forms of name, and other biographical and historical information about the name.</a:t>
            </a:r>
            <a:endParaRPr lang="en-US" dirty="0" smtClean="0"/>
          </a:p>
          <a:p>
            <a:r>
              <a:rPr lang="en-AU" dirty="0" smtClean="0"/>
              <a:t>The instructions in this section of RDA are arranged just as they were for Chapter 6, which we just looked at.  We are first given instructions for recording the attributes, and then instructions on how to construct access points.  Again it is important to know which type of instruction you are looking at.</a:t>
            </a:r>
          </a:p>
          <a:p>
            <a:endParaRPr lang="en-US" dirty="0" smtClean="0"/>
          </a:p>
          <a:p>
            <a:r>
              <a:rPr lang="en-AU" b="1" dirty="0" smtClean="0"/>
              <a:t>NOT about choosing access points</a:t>
            </a:r>
            <a:endParaRPr lang="en-US" b="1" dirty="0" smtClean="0"/>
          </a:p>
          <a:p>
            <a:r>
              <a:rPr lang="en-AU" dirty="0" smtClean="0"/>
              <a:t>It is important to be aware that we are still in the “Recording attributes” part of RDA, so this section is </a:t>
            </a:r>
            <a:r>
              <a:rPr lang="en-AU" i="1" dirty="0" smtClean="0"/>
              <a:t>just </a:t>
            </a:r>
            <a:r>
              <a:rPr lang="en-AU" dirty="0" smtClean="0"/>
              <a:t>about </a:t>
            </a:r>
            <a:r>
              <a:rPr lang="en-AU" i="1" dirty="0" smtClean="0"/>
              <a:t>describing</a:t>
            </a:r>
            <a:r>
              <a:rPr lang="en-AU" dirty="0" smtClean="0"/>
              <a:t> persons, families and corporate bodies, and </a:t>
            </a:r>
            <a:r>
              <a:rPr lang="en-AU" i="1" dirty="0" smtClean="0"/>
              <a:t>constructing</a:t>
            </a:r>
            <a:r>
              <a:rPr lang="en-AU" dirty="0" smtClean="0"/>
              <a:t> </a:t>
            </a:r>
            <a:r>
              <a:rPr lang="en-AU" i="1" dirty="0" smtClean="0"/>
              <a:t>access points</a:t>
            </a:r>
            <a:r>
              <a:rPr lang="en-AU" dirty="0" smtClean="0"/>
              <a:t> for them.</a:t>
            </a:r>
            <a:endParaRPr lang="en-US" dirty="0" smtClean="0"/>
          </a:p>
          <a:p>
            <a:r>
              <a:rPr lang="en-AU" dirty="0" smtClean="0"/>
              <a:t>Making choices about </a:t>
            </a:r>
            <a:r>
              <a:rPr lang="en-AU" i="1" dirty="0" smtClean="0"/>
              <a:t>which</a:t>
            </a:r>
            <a:r>
              <a:rPr lang="en-AU" dirty="0" smtClean="0"/>
              <a:t> persons, families and corporate bodies to give access to is dealt with later, when we come to talk about “Recording relationships”</a:t>
            </a:r>
            <a:endParaRPr lang="en-US" dirty="0" smtClean="0"/>
          </a:p>
          <a:p>
            <a:endParaRPr lang="en-US" dirty="0" smtClean="0"/>
          </a:p>
        </p:txBody>
      </p:sp>
      <p:sp>
        <p:nvSpPr>
          <p:cNvPr id="60420" name="Slide Number Placeholder 3"/>
          <p:cNvSpPr>
            <a:spLocks noGrp="1"/>
          </p:cNvSpPr>
          <p:nvPr>
            <p:ph type="sldNum" sz="quarter" idx="5"/>
          </p:nvPr>
        </p:nvSpPr>
        <p:spPr bwMode="auto">
          <a:noFill/>
          <a:ln>
            <a:miter lim="800000"/>
            <a:headEnd/>
            <a:tailEnd/>
          </a:ln>
        </p:spPr>
        <p:txBody>
          <a:bodyPr/>
          <a:lstStyle/>
          <a:p>
            <a:fld id="{A94646CC-5372-4C71-86A7-DE0C7814FB9B}" type="slidenum">
              <a:rPr lang="en-AU" smtClean="0"/>
              <a:pPr/>
              <a:t>4</a:t>
            </a:fld>
            <a:endParaRPr lang="en-AU"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a:lstStyle/>
          <a:p>
            <a:r>
              <a:rPr lang="en-AU" sz="1200" b="1" kern="1200" dirty="0" smtClean="0">
                <a:solidFill>
                  <a:schemeClr val="tx1"/>
                </a:solidFill>
                <a:latin typeface="+mn-lt"/>
                <a:ea typeface="+mn-ea"/>
                <a:cs typeface="+mn-cs"/>
              </a:rPr>
              <a:t>Variant names 10.2.3</a:t>
            </a:r>
            <a:endParaRPr lang="en-US" sz="1200" b="1"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When recording variant names for a family, remember that as for the preferred name, you are only recording the variant names that are used for </a:t>
            </a:r>
            <a:r>
              <a:rPr lang="en-AU" sz="1200" b="1" kern="1200" dirty="0" smtClean="0">
                <a:solidFill>
                  <a:schemeClr val="tx1"/>
                </a:solidFill>
                <a:latin typeface="+mn-lt"/>
                <a:ea typeface="+mn-ea"/>
                <a:cs typeface="+mn-cs"/>
              </a:rPr>
              <a:t>that particular family,</a:t>
            </a:r>
            <a:r>
              <a:rPr lang="en-AU" sz="1200" kern="1200" dirty="0" smtClean="0">
                <a:solidFill>
                  <a:schemeClr val="tx1"/>
                </a:solidFill>
                <a:latin typeface="+mn-lt"/>
                <a:ea typeface="+mn-ea"/>
                <a:cs typeface="+mn-cs"/>
              </a:rPr>
              <a:t> not every possible permutation of the name as in LCSH. </a:t>
            </a:r>
          </a:p>
          <a:p>
            <a:endParaRPr lang="en-US" sz="1200" kern="1200" dirty="0" smtClean="0">
              <a:solidFill>
                <a:schemeClr val="tx1"/>
              </a:solidFill>
              <a:latin typeface="+mn-lt"/>
              <a:ea typeface="+mn-ea"/>
              <a:cs typeface="+mn-cs"/>
            </a:endParaRPr>
          </a:p>
          <a:p>
            <a:r>
              <a:rPr lang="en-AU" sz="1200" b="1" kern="1200" dirty="0" smtClean="0">
                <a:solidFill>
                  <a:schemeClr val="tx1"/>
                </a:solidFill>
                <a:latin typeface="+mn-lt"/>
                <a:ea typeface="+mn-ea"/>
                <a:cs typeface="+mn-cs"/>
              </a:rPr>
              <a:t>Hereditary titles</a:t>
            </a:r>
            <a:endParaRPr lang="en-US" sz="1200" b="1"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Hereditary titles are not used as the </a:t>
            </a:r>
            <a:r>
              <a:rPr lang="en-AU" sz="1200" i="1" kern="1200" dirty="0" smtClean="0">
                <a:solidFill>
                  <a:schemeClr val="tx1"/>
                </a:solidFill>
                <a:latin typeface="+mn-lt"/>
                <a:ea typeface="+mn-ea"/>
                <a:cs typeface="+mn-cs"/>
              </a:rPr>
              <a:t>entry element</a:t>
            </a:r>
            <a:r>
              <a:rPr lang="en-AU" sz="1200" kern="1200" dirty="0" smtClean="0">
                <a:solidFill>
                  <a:schemeClr val="tx1"/>
                </a:solidFill>
                <a:latin typeface="+mn-lt"/>
                <a:ea typeface="+mn-ea"/>
                <a:cs typeface="+mn-cs"/>
              </a:rPr>
              <a:t> for a family name, but rather an extra identifying attribute, when needed.  However, if there </a:t>
            </a:r>
            <a:r>
              <a:rPr lang="en-AU" sz="1200" i="1" kern="1200" dirty="0" smtClean="0">
                <a:solidFill>
                  <a:schemeClr val="tx1"/>
                </a:solidFill>
                <a:latin typeface="+mn-lt"/>
                <a:ea typeface="+mn-ea"/>
                <a:cs typeface="+mn-cs"/>
              </a:rPr>
              <a:t>is</a:t>
            </a:r>
            <a:r>
              <a:rPr lang="en-AU" sz="1200" kern="1200" dirty="0" smtClean="0">
                <a:solidFill>
                  <a:schemeClr val="tx1"/>
                </a:solidFill>
                <a:latin typeface="+mn-lt"/>
                <a:ea typeface="+mn-ea"/>
                <a:cs typeface="+mn-cs"/>
              </a:rPr>
              <a:t> a hereditary title it should be recorded as a variant name for the family. </a:t>
            </a:r>
            <a:endParaRPr lang="en-US" sz="1200" kern="1200" dirty="0" smtClean="0">
              <a:solidFill>
                <a:schemeClr val="tx1"/>
              </a:solidFill>
              <a:latin typeface="+mn-lt"/>
              <a:ea typeface="+mn-ea"/>
              <a:cs typeface="+mn-cs"/>
            </a:endParaRPr>
          </a:p>
          <a:p>
            <a:endParaRPr lang="en-US" dirty="0" smtClean="0"/>
          </a:p>
        </p:txBody>
      </p:sp>
      <p:sp>
        <p:nvSpPr>
          <p:cNvPr id="93188" name="Slide Number Placeholder 3"/>
          <p:cNvSpPr>
            <a:spLocks noGrp="1"/>
          </p:cNvSpPr>
          <p:nvPr>
            <p:ph type="sldNum" sz="quarter" idx="5"/>
          </p:nvPr>
        </p:nvSpPr>
        <p:spPr bwMode="auto">
          <a:noFill/>
          <a:ln>
            <a:miter lim="800000"/>
            <a:headEnd/>
            <a:tailEnd/>
          </a:ln>
        </p:spPr>
        <p:txBody>
          <a:bodyPr/>
          <a:lstStyle/>
          <a:p>
            <a:fld id="{ECEACB2A-0521-432F-9295-E521E763A399}" type="slidenum">
              <a:rPr lang="en-AU" smtClean="0"/>
              <a:pPr/>
              <a:t>41</a:t>
            </a:fld>
            <a:endParaRPr lang="en-AU"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ln>
            <a:miter lim="800000"/>
            <a:headEnd/>
            <a:tailEnd/>
          </a:ln>
        </p:spPr>
        <p:txBody>
          <a:bodyPr/>
          <a:lstStyle/>
          <a:p>
            <a:fld id="{15DB4AE0-1C31-4619-ADBA-8E1E1BC1ECAE}" type="slidenum">
              <a:rPr lang="en-US" smtClean="0"/>
              <a:pPr/>
              <a:t>42</a:t>
            </a:fld>
            <a:endParaRPr lang="en-US" smtClean="0"/>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2" name="Rectangle 3"/>
          <p:cNvSpPr>
            <a:spLocks noGrp="1" noChangeArrowheads="1"/>
          </p:cNvSpPr>
          <p:nvPr>
            <p:ph type="body" idx="1"/>
          </p:nvPr>
        </p:nvSpPr>
        <p:spPr bwMode="auto">
          <a:noFill/>
        </p:spPr>
        <p:txBody>
          <a:bodyPr/>
          <a:lstStyle/>
          <a:p>
            <a:r>
              <a:rPr lang="en-AU" dirty="0" smtClean="0"/>
              <a:t>The same principles apply here as with personal names.  The preferred name forms the basis of the access point, and then certain extra elements can be added to make it unique if required.  For families type, date, place, and prominent member can be used in the access point. Type of family and date</a:t>
            </a:r>
            <a:r>
              <a:rPr lang="en-AU" baseline="0" dirty="0" smtClean="0"/>
              <a:t> (if known) </a:t>
            </a:r>
            <a:r>
              <a:rPr lang="en-AU" dirty="0" smtClean="0"/>
              <a:t>should always be included in the access point.</a:t>
            </a:r>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a:lstStyle/>
          <a:p>
            <a:r>
              <a:rPr lang="en-AU" smtClean="0"/>
              <a:t>In MARC, family names are recorded in a 100 field, with first indicator “3” to indicate that it is a family access point. </a:t>
            </a:r>
          </a:p>
          <a:p>
            <a:endParaRPr lang="en-AU" smtClean="0"/>
          </a:p>
          <a:p>
            <a:r>
              <a:rPr lang="en-AU" smtClean="0"/>
              <a:t>Apart from the $d for dates, there are no specific subfields defined in 100 for family attributes.  Mostly, they will be recorded as part of the $a subfield, and in the $c (Titles and other words associated with a name) or $g(Miscellaneous information). Here are some examples.</a:t>
            </a:r>
            <a:endParaRPr lang="en-US" smtClean="0"/>
          </a:p>
          <a:p>
            <a:endParaRPr lang="en-AU" smtClean="0"/>
          </a:p>
          <a:p>
            <a:r>
              <a:rPr lang="en-AU" smtClean="0"/>
              <a:t>Preferred Name of family is core</a:t>
            </a:r>
          </a:p>
          <a:p>
            <a:r>
              <a:rPr lang="en-AU" smtClean="0"/>
              <a:t>Type of family</a:t>
            </a:r>
          </a:p>
          <a:p>
            <a:r>
              <a:rPr lang="en-AU" smtClean="0"/>
              <a:t>Date </a:t>
            </a:r>
          </a:p>
          <a:p>
            <a:r>
              <a:rPr lang="en-AU" smtClean="0"/>
              <a:t>Place – if needed to distinguish</a:t>
            </a:r>
          </a:p>
          <a:p>
            <a:r>
              <a:rPr lang="en-AU" smtClean="0"/>
              <a:t>Prominent family member – if needed to distinguish</a:t>
            </a:r>
          </a:p>
          <a:p>
            <a:endParaRPr lang="en-AU" smtClean="0"/>
          </a:p>
          <a:p>
            <a:r>
              <a:rPr lang="en-AU" smtClean="0"/>
              <a:t>None of these additions are core, however there are options to add</a:t>
            </a:r>
            <a:endParaRPr lang="en-US" smtClean="0"/>
          </a:p>
        </p:txBody>
      </p:sp>
      <p:sp>
        <p:nvSpPr>
          <p:cNvPr id="95236" name="Slide Number Placeholder 3"/>
          <p:cNvSpPr>
            <a:spLocks noGrp="1"/>
          </p:cNvSpPr>
          <p:nvPr>
            <p:ph type="sldNum" sz="quarter" idx="5"/>
          </p:nvPr>
        </p:nvSpPr>
        <p:spPr bwMode="auto">
          <a:noFill/>
          <a:ln>
            <a:miter lim="800000"/>
            <a:headEnd/>
            <a:tailEnd/>
          </a:ln>
        </p:spPr>
        <p:txBody>
          <a:bodyPr/>
          <a:lstStyle/>
          <a:p>
            <a:fld id="{55F35994-06A0-468D-9079-ACD88C4B21B6}" type="slidenum">
              <a:rPr lang="en-AU" smtClean="0"/>
              <a:pPr/>
              <a:t>43</a:t>
            </a:fld>
            <a:endParaRPr lang="en-AU"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ln>
            <a:miter lim="800000"/>
            <a:headEnd/>
            <a:tailEnd/>
          </a:ln>
        </p:spPr>
        <p:txBody>
          <a:bodyPr/>
          <a:lstStyle/>
          <a:p>
            <a:fld id="{CF63E010-6FB6-4B7B-8196-5525C2E808D1}" type="slidenum">
              <a:rPr lang="en-US" smtClean="0"/>
              <a:pPr/>
              <a:t>45</a:t>
            </a:fld>
            <a:endParaRPr lang="en-US" smtClean="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0" name="Rectangle 3"/>
          <p:cNvSpPr>
            <a:spLocks noGrp="1" noChangeArrowheads="1"/>
          </p:cNvSpPr>
          <p:nvPr>
            <p:ph type="body" idx="1"/>
          </p:nvPr>
        </p:nvSpPr>
        <p:spPr bwMode="auto">
          <a:noFill/>
        </p:spPr>
        <p:txBody>
          <a:bodyPr/>
          <a:lstStyle/>
          <a:p>
            <a:r>
              <a:rPr lang="en-US" sz="1400" smtClean="0"/>
              <a:t>RDA continues the AACR2 definition of corporate bodies.  A broad definition of corporate body is given under terminology in Chapter 8, but the scope statement at the beginning of chapter 11 is the most helpful in determining what constitutes a corporate body.</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a:lstStyle/>
          <a:p>
            <a:r>
              <a:rPr lang="en-AU" smtClean="0"/>
              <a:t>Among the attributes of corporate body, we see the usual suspects - Name, place, dates, number of conference, etc.  But there’s also some new elements - address, language, and field of activity.  </a:t>
            </a:r>
          </a:p>
          <a:p>
            <a:endParaRPr lang="en-AU" smtClean="0"/>
          </a:p>
          <a:p>
            <a:r>
              <a:rPr lang="en-AU" smtClean="0"/>
              <a:t>There’s also a key change in the core attributes for corporate bodies. Dates, which in AACR2 were core for conferences, but only used for other bodies if there was a conflict, are now a core attribute to </a:t>
            </a:r>
            <a:r>
              <a:rPr lang="en-AU" i="1" smtClean="0"/>
              <a:t>record </a:t>
            </a:r>
            <a:r>
              <a:rPr lang="en-AU" smtClean="0"/>
              <a:t>for </a:t>
            </a:r>
            <a:r>
              <a:rPr lang="en-AU" i="1" smtClean="0"/>
              <a:t>all </a:t>
            </a:r>
            <a:r>
              <a:rPr lang="en-AU" smtClean="0"/>
              <a:t>corporate bodies</a:t>
            </a:r>
            <a:r>
              <a:rPr lang="en-AU" i="1" smtClean="0"/>
              <a:t> </a:t>
            </a:r>
            <a:r>
              <a:rPr lang="en-AU" smtClean="0"/>
              <a:t>(though they are not required in the access point)</a:t>
            </a:r>
            <a:endParaRPr lang="en-US" smtClean="0"/>
          </a:p>
          <a:p>
            <a:endParaRPr lang="en-AU" smtClean="0"/>
          </a:p>
          <a:p>
            <a:endParaRPr lang="en-US" smtClean="0"/>
          </a:p>
          <a:p>
            <a:endParaRPr 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fld id="{F4B1B20A-47AE-429D-BAA5-56801ADB2011}" type="slidenum">
              <a:rPr lang="en-AU" smtClean="0"/>
              <a:pPr/>
              <a:t>46</a:t>
            </a:fld>
            <a:endParaRPr lang="en-AU"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ln>
            <a:miter lim="800000"/>
            <a:headEnd/>
            <a:tailEnd/>
          </a:ln>
        </p:spPr>
        <p:txBody>
          <a:bodyPr/>
          <a:lstStyle/>
          <a:p>
            <a:fld id="{D983E43F-ACB9-4A0C-9F44-B5D04C8C15F3}" type="slidenum">
              <a:rPr lang="en-US" smtClean="0"/>
              <a:pPr/>
              <a:t>47</a:t>
            </a:fld>
            <a:endParaRPr lang="en-US" smtClean="0"/>
          </a:p>
        </p:txBody>
      </p:sp>
      <p:sp>
        <p:nvSpPr>
          <p:cNvPr id="983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8" name="Rectangle 3"/>
          <p:cNvSpPr>
            <a:spLocks noGrp="1" noChangeArrowheads="1"/>
          </p:cNvSpPr>
          <p:nvPr>
            <p:ph type="body" idx="1"/>
          </p:nvPr>
        </p:nvSpPr>
        <p:spPr bwMode="auto">
          <a:noFill/>
        </p:spPr>
        <p:txBody>
          <a:bodyPr/>
          <a:lstStyle/>
          <a:p>
            <a:r>
              <a:rPr lang="en-AU" sz="1400" dirty="0" smtClean="0"/>
              <a:t>The instructions for choosing the preferred name do not differ very much from AACR2, but there is more detail in the instructions, and </a:t>
            </a:r>
            <a:r>
              <a:rPr lang="en-AU" sz="1400" b="1" dirty="0" smtClean="0"/>
              <a:t>lots </a:t>
            </a:r>
            <a:r>
              <a:rPr lang="en-AU" sz="1400" dirty="0" smtClean="0"/>
              <a:t>more examples.</a:t>
            </a:r>
            <a:endParaRPr lang="en-US" sz="1400" dirty="0" smtClean="0"/>
          </a:p>
          <a:p>
            <a:endParaRPr lang="en-US" sz="1400"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noFill/>
          <a:ln>
            <a:miter lim="800000"/>
            <a:headEnd/>
            <a:tailEnd/>
          </a:ln>
        </p:spPr>
        <p:txBody>
          <a:bodyPr/>
          <a:lstStyle/>
          <a:p>
            <a:fld id="{325F51EC-4F5A-488B-805E-1AC55F9D3E46}" type="slidenum">
              <a:rPr lang="en-US" smtClean="0"/>
              <a:pPr/>
              <a:t>48</a:t>
            </a:fld>
            <a:endParaRPr lang="en-US" smtClean="0"/>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2" name="Rectangle 3"/>
          <p:cNvSpPr>
            <a:spLocks noGrp="1" noChangeArrowheads="1"/>
          </p:cNvSpPr>
          <p:nvPr>
            <p:ph type="body" idx="1"/>
          </p:nvPr>
        </p:nvSpPr>
        <p:spPr bwMode="auto">
          <a:noFill/>
        </p:spPr>
        <p:txBody>
          <a:bodyPr/>
          <a:lstStyle/>
          <a:p>
            <a:r>
              <a:rPr lang="en-AU" sz="1400" dirty="0" smtClean="0"/>
              <a:t>But there are a few changes worth drawing to your attention:</a:t>
            </a:r>
            <a:endParaRPr lang="en-US" sz="1400" dirty="0" smtClean="0"/>
          </a:p>
          <a:p>
            <a:endParaRPr lang="en-US" sz="1400" dirty="0" smtClean="0"/>
          </a:p>
          <a:p>
            <a:r>
              <a:rPr lang="en-US" sz="1400" dirty="0" smtClean="0"/>
              <a:t>We do not abbreviate the word “Department” in a preferred name.  We should not have been abbreviating it in AACR2 either, but we continued to do so in line with an LCRI, which specified the abbreviation. The LCPS will no longer contain such an instruction.</a:t>
            </a:r>
          </a:p>
          <a:p>
            <a:endParaRPr lang="en-AU" sz="1400" dirty="0" smtClean="0"/>
          </a:p>
          <a:p>
            <a:r>
              <a:rPr lang="en-AU" sz="1400" dirty="0" smtClean="0"/>
              <a:t>RDA removes the English language bias when choosing which language to record the name in.</a:t>
            </a:r>
            <a:endParaRPr lang="en-US" sz="1400" dirty="0" smtClean="0"/>
          </a:p>
          <a:p>
            <a:endParaRPr lang="en-AU" sz="1400" dirty="0" smtClean="0"/>
          </a:p>
          <a:p>
            <a:r>
              <a:rPr lang="en-AU" sz="1400" dirty="0" smtClean="0"/>
              <a:t>Words indicating frequency are no longer omitted from conference names.</a:t>
            </a:r>
            <a:endParaRPr lang="en-US" sz="1400" dirty="0" smtClean="0"/>
          </a:p>
          <a:p>
            <a:endParaRPr lang="en-AU" sz="1400" dirty="0" smtClean="0"/>
          </a:p>
          <a:p>
            <a:r>
              <a:rPr lang="en-US" sz="1400" dirty="0" smtClean="0"/>
              <a:t>For variant spellings:  choose the form found in the first resource received, not the predominant spelling.</a:t>
            </a:r>
          </a:p>
          <a:p>
            <a:endParaRPr lang="en-US" sz="1400"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bwMode="auto">
          <a:noFill/>
          <a:ln>
            <a:miter lim="800000"/>
            <a:headEnd/>
            <a:tailEnd/>
          </a:ln>
        </p:spPr>
        <p:txBody>
          <a:bodyPr/>
          <a:lstStyle/>
          <a:p>
            <a:fld id="{D3B2A387-E966-464F-8936-1F8048A63C26}" type="slidenum">
              <a:rPr lang="en-US" smtClean="0"/>
              <a:pPr/>
              <a:t>49</a:t>
            </a:fld>
            <a:endParaRPr lang="en-US" smtClean="0"/>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0356" name="Rectangle 3"/>
          <p:cNvSpPr>
            <a:spLocks noGrp="1" noChangeArrowheads="1"/>
          </p:cNvSpPr>
          <p:nvPr>
            <p:ph type="body" idx="1"/>
          </p:nvPr>
        </p:nvSpPr>
        <p:spPr bwMode="auto">
          <a:noFill/>
        </p:spPr>
        <p:txBody>
          <a:bodyPr/>
          <a:lstStyle/>
          <a:p>
            <a:r>
              <a:rPr lang="en-US" dirty="0" smtClean="0"/>
              <a:t>The attribute “Place associated with a corporate body” is used in the same way as it was in AACR2, either to give the location of a conference, which is core; or, for other corporate bodies, if needed to distinguish from another corporate body.</a:t>
            </a:r>
          </a:p>
          <a:p>
            <a:endParaRPr lang="en-US" dirty="0" smtClean="0"/>
          </a:p>
          <a:p>
            <a:r>
              <a:rPr lang="en-US" dirty="0" smtClean="0"/>
              <a:t>The form of the place is based on the instructions in chapter 16 (the counterpart to AACR2’s chapter 23 – which we will cover in the next module).  Note that for place names, some abbreviations are able to be used in certain circumstances.</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a:lstStyle/>
          <a:p>
            <a:r>
              <a:rPr lang="en-AU" smtClean="0"/>
              <a:t>The date element for corporate body covers both conference dates and dates of establishment and termination of corporate bodies.  AACR2 also include both of these types, but only the conference date was routinely recorded.</a:t>
            </a:r>
          </a:p>
          <a:p>
            <a:endParaRPr lang="en-AU" smtClean="0"/>
          </a:p>
          <a:p>
            <a:r>
              <a:rPr lang="en-AU" smtClean="0"/>
              <a:t>In RDA, </a:t>
            </a:r>
            <a:r>
              <a:rPr lang="en-AU" b="1" smtClean="0"/>
              <a:t>BOTH </a:t>
            </a:r>
            <a:r>
              <a:rPr lang="en-AU" smtClean="0"/>
              <a:t>types of dates are now a core element (though only the conference date will be required for the access point)</a:t>
            </a: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a:lstStyle/>
          <a:p>
            <a:fld id="{F358EAEC-81D6-48BE-956A-6FFDA75F92C8}" type="slidenum">
              <a:rPr lang="en-AU" smtClean="0"/>
              <a:pPr/>
              <a:t>50</a:t>
            </a:fld>
            <a:endParaRPr lang="en-AU"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a:lstStyle/>
          <a:p>
            <a:r>
              <a:rPr lang="en-AU" dirty="0" smtClean="0"/>
              <a:t>Conference date will be recorded in the 111 $d field, because it is required addition to the access point. But it can also go in the 046 if desired.  Dates for other corporate bodies will be recorded in the 046 of the authority record.  If they are used in the access point, they are recorded in parentheses</a:t>
            </a:r>
            <a:r>
              <a:rPr lang="en-AU" baseline="0" dirty="0" smtClean="0"/>
              <a:t> </a:t>
            </a:r>
            <a:r>
              <a:rPr lang="en-AU" dirty="0" smtClean="0"/>
              <a:t>the same subfield as the name, so either the $a or the $b </a:t>
            </a:r>
            <a:endParaRPr lang="en-US" dirty="0" smtClean="0"/>
          </a:p>
        </p:txBody>
      </p:sp>
      <p:sp>
        <p:nvSpPr>
          <p:cNvPr id="102404" name="Slide Number Placeholder 3"/>
          <p:cNvSpPr>
            <a:spLocks noGrp="1"/>
          </p:cNvSpPr>
          <p:nvPr>
            <p:ph type="sldNum" sz="quarter" idx="5"/>
          </p:nvPr>
        </p:nvSpPr>
        <p:spPr bwMode="auto">
          <a:noFill/>
          <a:ln>
            <a:miter lim="800000"/>
            <a:headEnd/>
            <a:tailEnd/>
          </a:ln>
        </p:spPr>
        <p:txBody>
          <a:bodyPr/>
          <a:lstStyle/>
          <a:p>
            <a:fld id="{7FEBCBA2-DF26-4888-B8B8-1D8566C501ED}" type="slidenum">
              <a:rPr lang="en-AU" smtClean="0"/>
              <a:pPr/>
              <a:t>51</a:t>
            </a:fld>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AU" b="1" dirty="0" smtClean="0"/>
              <a:t>Families</a:t>
            </a:r>
            <a:endParaRPr lang="en-US" b="1" dirty="0" smtClean="0"/>
          </a:p>
          <a:p>
            <a:pPr>
              <a:defRPr/>
            </a:pPr>
            <a:r>
              <a:rPr lang="en-AU" dirty="0" smtClean="0"/>
              <a:t>The biggest new player in FRBR/FRAD and RDA is a whole new entity for </a:t>
            </a:r>
            <a:r>
              <a:rPr lang="en-AU" b="1" dirty="0" smtClean="0"/>
              <a:t>Families!</a:t>
            </a:r>
            <a:r>
              <a:rPr lang="en-AU" dirty="0" smtClean="0"/>
              <a:t> Family was added as a Group Two Entity in FRAD (it was not defined in FRBR), and consequently, appear as an entity in RDA.</a:t>
            </a:r>
          </a:p>
          <a:p>
            <a:pPr>
              <a:defRPr/>
            </a:pPr>
            <a:endParaRPr lang="en-US" dirty="0" smtClean="0"/>
          </a:p>
          <a:p>
            <a:pPr>
              <a:defRPr/>
            </a:pPr>
            <a:r>
              <a:rPr lang="en-AU" b="1" dirty="0" smtClean="0"/>
              <a:t>Identifiers</a:t>
            </a:r>
            <a:endParaRPr lang="en-US" b="1" dirty="0" smtClean="0"/>
          </a:p>
          <a:p>
            <a:pPr>
              <a:defRPr/>
            </a:pPr>
            <a:r>
              <a:rPr lang="en-AU" dirty="0" smtClean="0"/>
              <a:t>You will find instructions in each chapter about identifiers for persons, families and corporate bodies (or the surrogate for same, </a:t>
            </a:r>
            <a:r>
              <a:rPr lang="en-AU" dirty="0" err="1" smtClean="0"/>
              <a:t>eg</a:t>
            </a:r>
            <a:r>
              <a:rPr lang="en-AU" dirty="0" smtClean="0"/>
              <a:t> authority record).  This is something new in RDA.  Identifiers are like the “ISBNs” or “URIs” of the Group 2 entity world. And like the ISBNs we record for manifestations, they are meant to be core elements.  </a:t>
            </a:r>
            <a:endParaRPr lang="en-US" dirty="0" smtClean="0"/>
          </a:p>
          <a:p>
            <a:pPr>
              <a:defRPr/>
            </a:pPr>
            <a:r>
              <a:rPr lang="en-AU" dirty="0" smtClean="0"/>
              <a:t>These identifiers are also present in Chapter 6, for works and expressions.  Their intended purpose is to provide the linkages between each of the entities, but also to create linkages between databases worldwide, so that entities can be uniquely identified and matched between databases.</a:t>
            </a:r>
          </a:p>
          <a:p>
            <a:pPr>
              <a:defRPr/>
            </a:pPr>
            <a:endParaRPr lang="en-US" dirty="0" smtClean="0"/>
          </a:p>
        </p:txBody>
      </p:sp>
      <p:sp>
        <p:nvSpPr>
          <p:cNvPr id="61444" name="Slide Number Placeholder 3"/>
          <p:cNvSpPr>
            <a:spLocks noGrp="1"/>
          </p:cNvSpPr>
          <p:nvPr>
            <p:ph type="sldNum" sz="quarter" idx="5"/>
          </p:nvPr>
        </p:nvSpPr>
        <p:spPr bwMode="auto">
          <a:noFill/>
          <a:ln>
            <a:miter lim="800000"/>
            <a:headEnd/>
            <a:tailEnd/>
          </a:ln>
        </p:spPr>
        <p:txBody>
          <a:bodyPr/>
          <a:lstStyle/>
          <a:p>
            <a:fld id="{F42A284F-F951-443D-BE0D-3E116AF19C5B}" type="slidenum">
              <a:rPr lang="en-AU" smtClean="0"/>
              <a:pPr/>
              <a:t>5</a:t>
            </a:fld>
            <a:endParaRPr lang="en-AU"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a:lstStyle/>
          <a:p>
            <a:r>
              <a:rPr lang="en-AU" dirty="0" smtClean="0"/>
              <a:t>Here’s some examples of how they look in MARC</a:t>
            </a:r>
            <a:endParaRPr lang="en-US" dirty="0" smtClean="0"/>
          </a:p>
        </p:txBody>
      </p:sp>
      <p:sp>
        <p:nvSpPr>
          <p:cNvPr id="103428" name="Slide Number Placeholder 3"/>
          <p:cNvSpPr>
            <a:spLocks noGrp="1"/>
          </p:cNvSpPr>
          <p:nvPr>
            <p:ph type="sldNum" sz="quarter" idx="5"/>
          </p:nvPr>
        </p:nvSpPr>
        <p:spPr bwMode="auto">
          <a:noFill/>
          <a:ln>
            <a:miter lim="800000"/>
            <a:headEnd/>
            <a:tailEnd/>
          </a:ln>
        </p:spPr>
        <p:txBody>
          <a:bodyPr/>
          <a:lstStyle/>
          <a:p>
            <a:fld id="{DB9E5204-B84B-41A9-986F-B7E1D3ED117F}" type="slidenum">
              <a:rPr lang="en-AU" smtClean="0"/>
              <a:pPr/>
              <a:t>52</a:t>
            </a:fld>
            <a:endParaRPr lang="en-AU"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a:lstStyle/>
          <a:p>
            <a:r>
              <a:rPr lang="en-AU" dirty="0" smtClean="0"/>
              <a:t>The other identifying elements for corporate bodies bring together: </a:t>
            </a:r>
            <a:endParaRPr lang="en-US" dirty="0" smtClean="0"/>
          </a:p>
          <a:p>
            <a:pPr>
              <a:buFontTx/>
              <a:buChar char="•"/>
            </a:pPr>
            <a:r>
              <a:rPr lang="en-AU" dirty="0" smtClean="0"/>
              <a:t>AACR2 “Additions” that have been given element status in their own right in RDA, such as Associated Institution</a:t>
            </a:r>
            <a:endParaRPr lang="en-US" dirty="0" smtClean="0"/>
          </a:p>
          <a:p>
            <a:pPr>
              <a:buFontTx/>
              <a:buChar char="•"/>
            </a:pPr>
            <a:r>
              <a:rPr lang="en-AU" dirty="0" smtClean="0"/>
              <a:t>Information already recorded in note fields of the MARC authority record, such as corporate history, address</a:t>
            </a:r>
            <a:endParaRPr lang="en-US" dirty="0" smtClean="0"/>
          </a:p>
          <a:p>
            <a:pPr>
              <a:buFontTx/>
              <a:buChar char="•"/>
            </a:pPr>
            <a:r>
              <a:rPr lang="en-AU" dirty="0" smtClean="0"/>
              <a:t>NEW elements from FRAD, such as Field of activity and language of corporate body</a:t>
            </a:r>
            <a:endParaRPr lang="en-US" dirty="0" smtClean="0"/>
          </a:p>
        </p:txBody>
      </p:sp>
      <p:sp>
        <p:nvSpPr>
          <p:cNvPr id="104452" name="Slide Number Placeholder 3"/>
          <p:cNvSpPr>
            <a:spLocks noGrp="1"/>
          </p:cNvSpPr>
          <p:nvPr>
            <p:ph type="sldNum" sz="quarter" idx="5"/>
          </p:nvPr>
        </p:nvSpPr>
        <p:spPr bwMode="auto">
          <a:noFill/>
          <a:ln>
            <a:miter lim="800000"/>
            <a:headEnd/>
            <a:tailEnd/>
          </a:ln>
        </p:spPr>
        <p:txBody>
          <a:bodyPr/>
          <a:lstStyle/>
          <a:p>
            <a:fld id="{BF09C278-511A-48BB-B6F7-37307E68CA6C}" type="slidenum">
              <a:rPr lang="en-AU" smtClean="0"/>
              <a:pPr/>
              <a:t>53</a:t>
            </a:fld>
            <a:endParaRPr lang="en-AU"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bwMode="auto">
          <a:noFill/>
          <a:ln>
            <a:miter lim="800000"/>
            <a:headEnd/>
            <a:tailEnd/>
          </a:ln>
        </p:spPr>
        <p:txBody>
          <a:bodyPr/>
          <a:lstStyle/>
          <a:p>
            <a:fld id="{10ABC9E3-E20D-47B5-8C6F-37C2B0113DD6}" type="slidenum">
              <a:rPr lang="en-US" smtClean="0"/>
              <a:pPr/>
              <a:t>54</a:t>
            </a:fld>
            <a:endParaRPr lang="en-US" smtClean="0"/>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6500" name="Rectangle 3"/>
          <p:cNvSpPr>
            <a:spLocks noGrp="1" noChangeArrowheads="1"/>
          </p:cNvSpPr>
          <p:nvPr>
            <p:ph type="body" idx="1"/>
          </p:nvPr>
        </p:nvSpPr>
        <p:spPr bwMode="auto">
          <a:noFill/>
        </p:spPr>
        <p:txBody>
          <a:bodyPr/>
          <a:lstStyle/>
          <a:p>
            <a:r>
              <a:rPr lang="en-US" b="1" dirty="0" smtClean="0"/>
              <a:t>Constructing the access point </a:t>
            </a:r>
          </a:p>
          <a:p>
            <a:r>
              <a:rPr lang="en-US" dirty="0" smtClean="0"/>
              <a:t>For corporate</a:t>
            </a:r>
            <a:r>
              <a:rPr lang="en-US" baseline="0" dirty="0" smtClean="0"/>
              <a:t> bodies, th</a:t>
            </a:r>
            <a:r>
              <a:rPr lang="en-US" dirty="0" smtClean="0"/>
              <a:t>ere are those seven possible additions.  The same symbols are used here to indicate when the additions can be used.</a:t>
            </a:r>
          </a:p>
          <a:p>
            <a:endParaRPr lang="en-US"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a:lstStyle/>
          <a:p>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a:lstStyle/>
          <a:p>
            <a:fld id="{FF71DE17-A45E-462F-A18A-D24D40562D8E}" type="slidenum">
              <a:rPr lang="en-AU" smtClean="0"/>
              <a:pPr/>
              <a:t>55</a:t>
            </a:fld>
            <a:endParaRPr lang="en-AU"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a:lstStyle/>
          <a:p>
            <a:r>
              <a:rPr lang="en-AU" smtClean="0"/>
              <a:t>Here’s an authority record for a Company, called Bridge Builders International. Here there is a whole lot of new information we are not used to recording in our authority records, but it’s immediately obvious how useful it is.  We can see that the company has associations with two countries, and that they are involved in Christian ministry, something not obvious from the name of the Company. </a:t>
            </a:r>
          </a:p>
          <a:p>
            <a:endParaRPr lang="en-AU" smtClean="0"/>
          </a:p>
          <a:p>
            <a:r>
              <a:rPr lang="en-AU" smtClean="0"/>
              <a:t>There is also address information, in case a user wants to contact the company.</a:t>
            </a:r>
          </a:p>
        </p:txBody>
      </p:sp>
      <p:sp>
        <p:nvSpPr>
          <p:cNvPr id="108548" name="Slide Number Placeholder 3"/>
          <p:cNvSpPr>
            <a:spLocks noGrp="1"/>
          </p:cNvSpPr>
          <p:nvPr>
            <p:ph type="sldNum" sz="quarter" idx="5"/>
          </p:nvPr>
        </p:nvSpPr>
        <p:spPr bwMode="auto">
          <a:noFill/>
          <a:ln>
            <a:miter lim="800000"/>
            <a:headEnd/>
            <a:tailEnd/>
          </a:ln>
        </p:spPr>
        <p:txBody>
          <a:bodyPr/>
          <a:lstStyle/>
          <a:p>
            <a:fld id="{6D88D74F-1FDA-414D-9A7F-DCDFF7EBDCB9}" type="slidenum">
              <a:rPr lang="en-US" smtClean="0"/>
              <a:pPr/>
              <a:t>56</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a:lstStyle/>
          <a:p>
            <a:r>
              <a:rPr lang="en-AU" smtClean="0"/>
              <a:t>There’s just one last example I’ll show you, to illustrate something that happened during the US RDA test.</a:t>
            </a:r>
          </a:p>
          <a:p>
            <a:endParaRPr lang="en-AU" smtClean="0"/>
          </a:p>
          <a:p>
            <a:r>
              <a:rPr lang="en-AU" smtClean="0"/>
              <a:t>While conducting the Test in 2010, a decision was made that if an AACR2 authority record already existed for an entity, but the form of name did not conform to RDA practice, the record would </a:t>
            </a:r>
            <a:r>
              <a:rPr lang="en-AU" b="1" smtClean="0"/>
              <a:t>not </a:t>
            </a:r>
            <a:r>
              <a:rPr lang="en-AU" smtClean="0"/>
              <a:t>be changed, so as not to disrupt its use with AACR2 cataloguing.  Instead, the RDA form of the name was placed in a 700 field.</a:t>
            </a:r>
          </a:p>
          <a:p>
            <a:endParaRPr lang="en-AU" smtClean="0"/>
          </a:p>
          <a:p>
            <a:r>
              <a:rPr lang="en-AU" smtClean="0"/>
              <a:t>I am showing you this because these headings are still in the LC and OCLC databases, so you may come across them.  Plans are being made to “Flip” these headings once RDA is implemented, so that the RDA compatible heading is in the 1XX field.</a:t>
            </a:r>
          </a:p>
        </p:txBody>
      </p:sp>
      <p:sp>
        <p:nvSpPr>
          <p:cNvPr id="109572" name="Slide Number Placeholder 3"/>
          <p:cNvSpPr>
            <a:spLocks noGrp="1"/>
          </p:cNvSpPr>
          <p:nvPr>
            <p:ph type="sldNum" sz="quarter" idx="5"/>
          </p:nvPr>
        </p:nvSpPr>
        <p:spPr bwMode="auto">
          <a:noFill/>
          <a:ln>
            <a:miter lim="800000"/>
            <a:headEnd/>
            <a:tailEnd/>
          </a:ln>
        </p:spPr>
        <p:txBody>
          <a:bodyPr/>
          <a:lstStyle/>
          <a:p>
            <a:fld id="{8F91A0DC-83E3-449F-A096-9EF68EAEAC13}" type="slidenum">
              <a:rPr lang="en-US" smtClean="0"/>
              <a:pPr/>
              <a:t>57</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endParaRPr lang="en-AU" smtClean="0"/>
          </a:p>
        </p:txBody>
      </p:sp>
      <p:sp>
        <p:nvSpPr>
          <p:cNvPr id="110596" name="Slide Number Placeholder 3"/>
          <p:cNvSpPr>
            <a:spLocks noGrp="1"/>
          </p:cNvSpPr>
          <p:nvPr>
            <p:ph type="sldNum" sz="quarter" idx="5"/>
          </p:nvPr>
        </p:nvSpPr>
        <p:spPr bwMode="auto">
          <a:noFill/>
          <a:ln>
            <a:miter lim="800000"/>
            <a:headEnd/>
            <a:tailEnd/>
          </a:ln>
        </p:spPr>
        <p:txBody>
          <a:bodyPr/>
          <a:lstStyle/>
          <a:p>
            <a:fld id="{57182DA1-8059-4B68-8063-DB68D13E4EAA}" type="slidenum">
              <a:rPr lang="en-AU" smtClean="0"/>
              <a:pPr/>
              <a:t>58</a:t>
            </a:fld>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a:lstStyle/>
          <a:p>
            <a:r>
              <a:rPr lang="en-AU" dirty="0" smtClean="0"/>
              <a:t>Although we do not currently have a single </a:t>
            </a:r>
            <a:r>
              <a:rPr lang="en-AU" b="1" dirty="0" smtClean="0"/>
              <a:t>internationally recognised</a:t>
            </a:r>
            <a:r>
              <a:rPr lang="en-AU" dirty="0" smtClean="0"/>
              <a:t> system for creating these identifiers,  we </a:t>
            </a:r>
            <a:r>
              <a:rPr lang="en-AU" b="1" dirty="0" smtClean="0"/>
              <a:t>do </a:t>
            </a:r>
            <a:r>
              <a:rPr lang="en-AU" dirty="0" smtClean="0"/>
              <a:t>have the record IDs in our databases for the authority records for the entities (</a:t>
            </a:r>
            <a:r>
              <a:rPr lang="en-AU" dirty="0" err="1" smtClean="0"/>
              <a:t>ie</a:t>
            </a:r>
            <a:r>
              <a:rPr lang="en-AU" dirty="0" smtClean="0"/>
              <a:t> their surrogates).  They are not really a unique identifier in global terms (each system has a different number), but they are “unique” in that no </a:t>
            </a:r>
            <a:r>
              <a:rPr lang="en-AU" b="1" dirty="0" smtClean="0"/>
              <a:t>other </a:t>
            </a:r>
            <a:r>
              <a:rPr lang="en-AU" dirty="0" smtClean="0"/>
              <a:t>authority record has that particular system number. Also, some of these numbers, such as the LC number and the OCLC number, do travel with the records to other systems, so do have a more global role to play.  In Australia, for example, if we import an LC authority record into our system, it gets a new Libraries Australia number, but we still retain the LC authority number.</a:t>
            </a:r>
          </a:p>
          <a:p>
            <a:endParaRPr lang="en-AU" dirty="0" smtClean="0"/>
          </a:p>
          <a:p>
            <a:r>
              <a:rPr lang="en-AU" dirty="0" smtClean="0"/>
              <a:t>This slide exemplifies this point. Libraries Australia and Library of Congress have different (system generated) record numbers but records are for the same person, and the LC number has been retained in the Libraries Australia record.</a:t>
            </a:r>
          </a:p>
          <a:p>
            <a:endParaRPr lang="en-AU" dirty="0" smtClean="0"/>
          </a:p>
          <a:p>
            <a:r>
              <a:rPr lang="en-AU" dirty="0" smtClean="0"/>
              <a:t>Another thing to note is that in order for these numbers to truly be useful, they need to be linkable, as each of these numbers is. (See “permalink” for the URI)</a:t>
            </a:r>
          </a:p>
          <a:p>
            <a:endParaRPr lang="en-US" dirty="0" smtClean="0"/>
          </a:p>
          <a:p>
            <a:r>
              <a:rPr lang="en-AU" dirty="0" smtClean="0"/>
              <a:t>Therefore, it is not necessary to record a special “identifier” beyond the system number generated by your system when you create an authority record.  </a:t>
            </a:r>
            <a:endParaRPr lang="en-US" dirty="0" smtClean="0"/>
          </a:p>
          <a:p>
            <a:endParaRPr lang="en-AU" dirty="0" smtClean="0"/>
          </a:p>
          <a:p>
            <a:endParaRPr lang="en-US" dirty="0" smtClean="0"/>
          </a:p>
          <a:p>
            <a:endParaRPr lang="en-US" dirty="0" smtClean="0"/>
          </a:p>
        </p:txBody>
      </p:sp>
      <p:sp>
        <p:nvSpPr>
          <p:cNvPr id="62468" name="Slide Number Placeholder 3"/>
          <p:cNvSpPr>
            <a:spLocks noGrp="1"/>
          </p:cNvSpPr>
          <p:nvPr>
            <p:ph type="sldNum" sz="quarter" idx="5"/>
          </p:nvPr>
        </p:nvSpPr>
        <p:spPr bwMode="auto">
          <a:noFill/>
          <a:ln>
            <a:miter lim="800000"/>
            <a:headEnd/>
            <a:tailEnd/>
          </a:ln>
        </p:spPr>
        <p:txBody>
          <a:bodyPr/>
          <a:lstStyle/>
          <a:p>
            <a:fld id="{3A572806-876A-42A1-A942-F6D2D8D5CE24}" type="slidenum">
              <a:rPr lang="en-AU" smtClean="0"/>
              <a:pPr/>
              <a:t>6</a:t>
            </a:fld>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a:lstStyle/>
          <a:p>
            <a:r>
              <a:rPr lang="en-AU" smtClean="0"/>
              <a:t>The Virtual International Authority file is the closest thing we yet have to an “international” authority file.  It attempts to bring together the authority records from multiple databases, and combine them all into one record, while retaining all the useful information in each record. The system number in the VIAF system comes a little closer to being an international identifier.  It has also, like the LC number, been set up as a URI so it is linkable across systems.</a:t>
            </a:r>
          </a:p>
          <a:p>
            <a:endParaRPr lang="en-AU" smtClean="0"/>
          </a:p>
          <a:p>
            <a:r>
              <a:rPr lang="en-AU" smtClean="0"/>
              <a:t>You will note also that in this record the local identifier from all the systems from which VIAF has obtained authority information have been retained in the consolidated record.  I’ve highlighted the version that came from Libraries Australia to illustrate this.</a:t>
            </a:r>
            <a:endParaRPr lang="en-US" smtClean="0"/>
          </a:p>
          <a:p>
            <a:endParaRPr lang="en-US" smtClean="0"/>
          </a:p>
        </p:txBody>
      </p:sp>
      <p:sp>
        <p:nvSpPr>
          <p:cNvPr id="63492" name="Slide Number Placeholder 3"/>
          <p:cNvSpPr>
            <a:spLocks noGrp="1"/>
          </p:cNvSpPr>
          <p:nvPr>
            <p:ph type="sldNum" sz="quarter" idx="5"/>
          </p:nvPr>
        </p:nvSpPr>
        <p:spPr bwMode="auto">
          <a:noFill/>
          <a:ln>
            <a:miter lim="800000"/>
            <a:headEnd/>
            <a:tailEnd/>
          </a:ln>
        </p:spPr>
        <p:txBody>
          <a:bodyPr/>
          <a:lstStyle/>
          <a:p>
            <a:fld id="{9CEDA4FF-6313-4472-B0F2-7C95E97B8878}" type="slidenum">
              <a:rPr lang="en-AU" smtClean="0"/>
              <a:pPr/>
              <a:t>7</a:t>
            </a:fld>
            <a:endParaRPr lang="en-A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a:lstStyle/>
          <a:p>
            <a:r>
              <a:rPr lang="en-AU" dirty="0" smtClean="0"/>
              <a:t>As with every section of RDA, this section has also chapter of general guidelines.  There are the usual suspects, and a few new things.</a:t>
            </a:r>
            <a:endParaRPr lang="en-US" dirty="0" smtClean="0"/>
          </a:p>
        </p:txBody>
      </p:sp>
      <p:sp>
        <p:nvSpPr>
          <p:cNvPr id="64516" name="Slide Number Placeholder 3"/>
          <p:cNvSpPr>
            <a:spLocks noGrp="1"/>
          </p:cNvSpPr>
          <p:nvPr>
            <p:ph type="sldNum" sz="quarter" idx="5"/>
          </p:nvPr>
        </p:nvSpPr>
        <p:spPr bwMode="auto">
          <a:noFill/>
          <a:ln>
            <a:miter lim="800000"/>
            <a:headEnd/>
            <a:tailEnd/>
          </a:ln>
        </p:spPr>
        <p:txBody>
          <a:bodyPr/>
          <a:lstStyle/>
          <a:p>
            <a:fld id="{D10A2864-B711-48B0-B8B8-BD05EE65C537}" type="slidenum">
              <a:rPr lang="en-AU" smtClean="0"/>
              <a:pPr/>
              <a:t>8</a:t>
            </a:fld>
            <a:endParaRPr lang="en-A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lstStyle/>
          <a:p>
            <a:r>
              <a:rPr lang="en-AU" b="1" dirty="0" smtClean="0"/>
              <a:t>8.3 Core elements</a:t>
            </a:r>
            <a:endParaRPr lang="en-US" b="1" dirty="0" smtClean="0"/>
          </a:p>
          <a:p>
            <a:r>
              <a:rPr lang="en-AU" sz="1200" kern="1200" dirty="0" smtClean="0">
                <a:solidFill>
                  <a:schemeClr val="tx1"/>
                </a:solidFill>
                <a:latin typeface="+mn-lt"/>
                <a:ea typeface="+mn-ea"/>
                <a:cs typeface="+mn-cs"/>
              </a:rPr>
              <a:t>As in Section 2, the elements in Section 3 are divided into those that are core always and those that are </a:t>
            </a:r>
            <a:r>
              <a:rPr lang="en-AU" sz="1200" i="1" kern="1200" dirty="0" smtClean="0">
                <a:solidFill>
                  <a:schemeClr val="tx1"/>
                </a:solidFill>
                <a:latin typeface="+mn-lt"/>
                <a:ea typeface="+mn-ea"/>
                <a:cs typeface="+mn-cs"/>
              </a:rPr>
              <a:t>conditionally </a:t>
            </a:r>
            <a:r>
              <a:rPr lang="en-AU" sz="1200" kern="1200" dirty="0" smtClean="0">
                <a:solidFill>
                  <a:schemeClr val="tx1"/>
                </a:solidFill>
                <a:latin typeface="+mn-lt"/>
                <a:ea typeface="+mn-ea"/>
                <a:cs typeface="+mn-cs"/>
              </a:rPr>
              <a:t>core.  In the case of Group 2 entities, the condition is, if the information is needed to distinguish the entity from others with similar names.  </a:t>
            </a:r>
            <a:endParaRPr lang="en-US"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Note that core elements for Group 2 entities </a:t>
            </a:r>
            <a:r>
              <a:rPr lang="en-AU" sz="1200" i="1" kern="1200" dirty="0" smtClean="0">
                <a:solidFill>
                  <a:schemeClr val="tx1"/>
                </a:solidFill>
                <a:latin typeface="+mn-lt"/>
                <a:ea typeface="+mn-ea"/>
                <a:cs typeface="+mn-cs"/>
              </a:rPr>
              <a:t>only </a:t>
            </a:r>
            <a:r>
              <a:rPr lang="en-AU" sz="1200" kern="1200" dirty="0" smtClean="0">
                <a:solidFill>
                  <a:schemeClr val="tx1"/>
                </a:solidFill>
                <a:latin typeface="+mn-lt"/>
                <a:ea typeface="+mn-ea"/>
                <a:cs typeface="+mn-cs"/>
              </a:rPr>
              <a:t>apply when “recording the attributes”.  They do </a:t>
            </a:r>
            <a:r>
              <a:rPr lang="en-AU" sz="1200" i="1" kern="1200" dirty="0" smtClean="0">
                <a:solidFill>
                  <a:schemeClr val="tx1"/>
                </a:solidFill>
                <a:latin typeface="+mn-lt"/>
                <a:ea typeface="+mn-ea"/>
                <a:cs typeface="+mn-cs"/>
              </a:rPr>
              <a:t>not </a:t>
            </a:r>
            <a:r>
              <a:rPr lang="en-AU" sz="1200" kern="1200" dirty="0" smtClean="0">
                <a:solidFill>
                  <a:schemeClr val="tx1"/>
                </a:solidFill>
                <a:latin typeface="+mn-lt"/>
                <a:ea typeface="+mn-ea"/>
                <a:cs typeface="+mn-cs"/>
              </a:rPr>
              <a:t>apply to the construction of access points.  For the actual access point, the core attributes will be among a select group of elements that can be used in the access point but generally, beyond the name, extra attributes are only required if they are needed to make the </a:t>
            </a:r>
            <a:r>
              <a:rPr lang="en-AU" sz="1200" i="1" kern="1200" dirty="0" smtClean="0">
                <a:solidFill>
                  <a:schemeClr val="tx1"/>
                </a:solidFill>
                <a:latin typeface="+mn-lt"/>
                <a:ea typeface="+mn-ea"/>
                <a:cs typeface="+mn-cs"/>
              </a:rPr>
              <a:t>access point </a:t>
            </a:r>
            <a:r>
              <a:rPr lang="en-AU" sz="1200" kern="1200" dirty="0" smtClean="0">
                <a:solidFill>
                  <a:schemeClr val="tx1"/>
                </a:solidFill>
                <a:latin typeface="+mn-lt"/>
                <a:ea typeface="+mn-ea"/>
                <a:cs typeface="+mn-cs"/>
              </a:rPr>
              <a:t>unique</a:t>
            </a:r>
            <a:endParaRPr lang="en-US" sz="1200" kern="1200" dirty="0" smtClean="0">
              <a:solidFill>
                <a:schemeClr val="tx1"/>
              </a:solidFill>
              <a:latin typeface="+mn-lt"/>
              <a:ea typeface="+mn-ea"/>
              <a:cs typeface="+mn-cs"/>
            </a:endParaRPr>
          </a:p>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a:lstStyle/>
          <a:p>
            <a:fld id="{A1F0E1CF-48FB-48E2-8E64-B4570CA26F40}" type="slidenum">
              <a:rPr lang="en-AU" smtClean="0"/>
              <a:pPr/>
              <a:t>9</a:t>
            </a:fld>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014DF290-E01F-424A-B281-EC8CDBD9B4AB}" type="datetimeFigureOut">
              <a:rPr lang="en-AU"/>
              <a:pPr>
                <a:defRPr/>
              </a:pPr>
              <a:t>4/02/2013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75C9EB0C-3C67-45AE-B8B7-E6884C63736A}"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61E5BF95-297C-428E-816C-D48CDB7ACC6A}" type="datetimeFigureOut">
              <a:rPr lang="en-AU"/>
              <a:pPr>
                <a:defRPr/>
              </a:pPr>
              <a:t>4/02/2013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0A342AD6-E82F-411F-9F5A-8FF3C37B4F33}"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560F5CC1-1C47-480E-BE8B-74F4DA37AD33}" type="datetimeFigureOut">
              <a:rPr lang="en-AU"/>
              <a:pPr>
                <a:defRPr/>
              </a:pPr>
              <a:t>4/02/2013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FA3C463-2600-4161-82ED-E78B10B101D9}"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32A290FE-2AD0-454C-884F-29E9652636F6}" type="datetimeFigureOut">
              <a:rPr lang="en-AU"/>
              <a:pPr>
                <a:defRPr/>
              </a:pPr>
              <a:t>4/02/2013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6D001858-5260-470C-8C6B-F3A7B5BF1757}"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7AC061E3-1358-42C4-9F8B-EFBFBCA3B079}" type="datetimeFigureOut">
              <a:rPr lang="en-AU"/>
              <a:pPr>
                <a:defRPr/>
              </a:pPr>
              <a:t>4/02/2013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FF450143-805C-4D65-8A8B-BB8205904993}"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865868-2DDE-4D96-8F6F-92D1B4AB7F7E}" type="datetimeFigureOut">
              <a:rPr lang="en-AU"/>
              <a:pPr>
                <a:defRPr/>
              </a:pPr>
              <a:t>4/02/2013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79478B8B-D653-4FEC-BD77-A154C5A2C12C}"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73CB05B3-D2E3-42AB-83EE-E63AEAB08F22}" type="datetimeFigureOut">
              <a:rPr lang="en-AU"/>
              <a:pPr>
                <a:defRPr/>
              </a:pPr>
              <a:t>4/02/2013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A90FDF39-154A-4F8E-BF0C-AA21458C3874}"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EAA3B7C8-7CE6-434F-9F20-27CE62F982E9}" type="datetimeFigureOut">
              <a:rPr lang="en-AU"/>
              <a:pPr>
                <a:defRPr/>
              </a:pPr>
              <a:t>4/02/2013</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BA656EE1-38B3-4FEB-ACEE-E985173FAF48}"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28E7AFB2-01D3-48E0-8D79-6CAFEB6688B1}" type="datetimeFigureOut">
              <a:rPr lang="en-AU"/>
              <a:pPr>
                <a:defRPr/>
              </a:pPr>
              <a:t>4/02/2013</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ABD98FE0-216A-4CA4-A045-EB1E0F22A3C3}"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59C8B6-9739-46F9-9597-3EA3BCA9528B}" type="datetimeFigureOut">
              <a:rPr lang="en-AU"/>
              <a:pPr>
                <a:defRPr/>
              </a:pPr>
              <a:t>4/02/2013</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F65B7115-C8D3-4951-A217-0DBD453FAF44}"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7C18C4-E285-4CD3-9CC2-2EF26D4897C5}" type="datetimeFigureOut">
              <a:rPr lang="en-AU"/>
              <a:pPr>
                <a:defRPr/>
              </a:pPr>
              <a:t>4/02/2013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F7AE43FB-F286-4CF7-9E20-7FE915A7D9D2}"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AE8C6C-68AE-45F3-853E-AFF429B8142F}" type="datetimeFigureOut">
              <a:rPr lang="en-AU"/>
              <a:pPr>
                <a:defRPr/>
              </a:pPr>
              <a:t>4/02/2013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9831C927-5629-4CAF-B733-981BAB8204DD}"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1026" name="Picture 6" descr="RDAlogo_rgb.gif"/>
          <p:cNvPicPr>
            <a:picLocks noChangeAspect="1"/>
          </p:cNvPicPr>
          <p:nvPr/>
        </p:nvPicPr>
        <p:blipFill>
          <a:blip r:embed="rId14" cstate="print"/>
          <a:srcRect/>
          <a:stretch>
            <a:fillRect/>
          </a:stretch>
        </p:blipFill>
        <p:spPr bwMode="auto">
          <a:xfrm>
            <a:off x="142875" y="142875"/>
            <a:ext cx="3817938" cy="1058863"/>
          </a:xfrm>
          <a:prstGeom prst="rect">
            <a:avLst/>
          </a:prstGeom>
          <a:noFill/>
          <a:ln w="9525">
            <a:noFill/>
            <a:miter lim="800000"/>
            <a:headEnd/>
            <a:tailEnd/>
          </a:ln>
        </p:spPr>
      </p:pic>
      <p:sp>
        <p:nvSpPr>
          <p:cNvPr id="1027" name="Title Placeholder 1"/>
          <p:cNvSpPr>
            <a:spLocks noGrp="1"/>
          </p:cNvSpPr>
          <p:nvPr>
            <p:ph type="title"/>
          </p:nvPr>
        </p:nvSpPr>
        <p:spPr bwMode="auto">
          <a:xfrm>
            <a:off x="4071938" y="274638"/>
            <a:ext cx="46148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A89AF864-23D5-4E79-B098-DBAE4087CBD4}" type="datetimeFigureOut">
              <a:rPr lang="en-AU"/>
              <a:pPr>
                <a:defRPr/>
              </a:pPr>
              <a:t>4/02/2013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3A245001-4607-48D8-BE66-06D1F10EA9E1}"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authorities.loc.gov/"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authorities.loc.gov/"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http://authorities.loc.gov/"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authorities.loc.gov/"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hyperlink" Target="http://authorities.loc.gov/" TargetMode="External"/><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hyperlink" Target="http://authorities.loc.gov/" TargetMode="External"/><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AU" sz="6600" b="1" smtClean="0"/>
              <a:t>Teaching RDA</a:t>
            </a:r>
          </a:p>
        </p:txBody>
      </p:sp>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r>
              <a:rPr lang="en-AU" dirty="0" smtClean="0"/>
              <a:t>Train-the-trainer course for </a:t>
            </a:r>
          </a:p>
          <a:p>
            <a:pPr eaLnBrk="1" fontAlgn="auto" hangingPunct="1">
              <a:spcAft>
                <a:spcPts val="0"/>
              </a:spcAft>
              <a:buFont typeface="Arial" pitchFamily="34" charset="0"/>
              <a:buNone/>
              <a:defRPr/>
            </a:pPr>
            <a:r>
              <a:rPr lang="en-AU" i="1" dirty="0" smtClean="0"/>
              <a:t>RDA: Resource Description and Access</a:t>
            </a:r>
          </a:p>
          <a:p>
            <a:pPr eaLnBrk="1" fontAlgn="auto" hangingPunct="1">
              <a:spcAft>
                <a:spcPts val="0"/>
              </a:spcAft>
              <a:buFont typeface="Arial" pitchFamily="34" charset="0"/>
              <a:buNone/>
              <a:defRPr/>
            </a:pPr>
            <a:r>
              <a:rPr lang="en-AU" sz="2800" dirty="0" smtClean="0"/>
              <a:t>Presented by the National Library of Australia</a:t>
            </a:r>
          </a:p>
          <a:p>
            <a:pPr eaLnBrk="1" fontAlgn="auto" hangingPunct="1">
              <a:spcAft>
                <a:spcPts val="0"/>
              </a:spcAft>
              <a:buFont typeface="Arial" pitchFamily="34" charset="0"/>
              <a:buNone/>
              <a:defRPr/>
            </a:pPr>
            <a:r>
              <a:rPr lang="en-AU" sz="2800" dirty="0" smtClean="0"/>
              <a:t>September – November 2012</a:t>
            </a:r>
            <a:endParaRPr lang="en-AU" sz="2800" dirty="0"/>
          </a:p>
        </p:txBody>
      </p:sp>
      <p:sp>
        <p:nvSpPr>
          <p:cNvPr id="4" name="Footer Placeholder 3"/>
          <p:cNvSpPr>
            <a:spLocks noGrp="1"/>
          </p:cNvSpPr>
          <p:nvPr>
            <p:ph type="ftr" sz="quarter" idx="11"/>
          </p:nvPr>
        </p:nvSpPr>
        <p:spPr>
          <a:xfrm>
            <a:off x="3124200" y="6215063"/>
            <a:ext cx="4376738" cy="506412"/>
          </a:xfrm>
        </p:spPr>
        <p:txBody>
          <a:bodyPr rtlCol="0"/>
          <a:lstStyle/>
          <a:p>
            <a:pPr fontAlgn="auto">
              <a:spcBef>
                <a:spcPts val="0"/>
              </a:spcBef>
              <a:spcAft>
                <a:spcPts val="0"/>
              </a:spcAft>
              <a:defRPr/>
            </a:pPr>
            <a:r>
              <a:rPr lang="en-AU" dirty="0">
                <a:solidFill>
                  <a:schemeClr val="tx1">
                    <a:tint val="75000"/>
                  </a:schemeClr>
                </a:solidFill>
                <a:latin typeface="+mn-lt"/>
                <a:cs typeface="+mn-cs"/>
              </a:rPr>
              <a:t>This work is licensed under the Creative Commons Attribution 3.0 Australia License http://creativecommons.org/licenses/by/3.0/au/</a:t>
            </a:r>
          </a:p>
        </p:txBody>
      </p:sp>
      <p:pic>
        <p:nvPicPr>
          <p:cNvPr id="2053" name="Picture 4" descr="CC by logo"/>
          <p:cNvPicPr>
            <a:picLocks noChangeAspect="1" noChangeArrowheads="1"/>
          </p:cNvPicPr>
          <p:nvPr/>
        </p:nvPicPr>
        <p:blipFill>
          <a:blip r:embed="rId3" cstate="print"/>
          <a:srcRect/>
          <a:stretch>
            <a:fillRect/>
          </a:stretch>
        </p:blipFill>
        <p:spPr bwMode="auto">
          <a:xfrm>
            <a:off x="2071688" y="6286500"/>
            <a:ext cx="1114425" cy="390525"/>
          </a:xfrm>
          <a:prstGeom prst="rect">
            <a:avLst/>
          </a:prstGeom>
          <a:noFill/>
          <a:ln w="9525">
            <a:noFill/>
            <a:miter lim="800000"/>
            <a:headEnd/>
            <a:tailEnd/>
          </a:ln>
        </p:spPr>
      </p:pic>
      <p:pic>
        <p:nvPicPr>
          <p:cNvPr id="6" name="Picture 5" descr="NLA_Black_P.png"/>
          <p:cNvPicPr>
            <a:picLocks noChangeAspect="1"/>
          </p:cNvPicPr>
          <p:nvPr/>
        </p:nvPicPr>
        <p:blipFill>
          <a:blip r:embed="rId4" cstate="print"/>
          <a:stretch>
            <a:fillRect/>
          </a:stretch>
        </p:blipFill>
        <p:spPr>
          <a:xfrm>
            <a:off x="285720" y="5643578"/>
            <a:ext cx="1008890" cy="103937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067175" y="476250"/>
            <a:ext cx="4614863" cy="1143000"/>
          </a:xfrm>
        </p:spPr>
        <p:txBody>
          <a:bodyPr/>
          <a:lstStyle/>
          <a:p>
            <a:pPr eaLnBrk="1" hangingPunct="1"/>
            <a:r>
              <a:rPr lang="en-AU" sz="4000" dirty="0" smtClean="0">
                <a:solidFill>
                  <a:srgbClr val="000000"/>
                </a:solidFill>
              </a:rPr>
              <a:t>Chapter 8 </a:t>
            </a:r>
            <a:r>
              <a:rPr lang="en-AU" dirty="0" smtClean="0"/>
              <a:t/>
            </a:r>
            <a:br>
              <a:rPr lang="en-AU" dirty="0" smtClean="0"/>
            </a:br>
            <a:r>
              <a:rPr lang="en-AU" dirty="0" smtClean="0"/>
              <a:t>8.4 Language and script</a:t>
            </a:r>
          </a:p>
        </p:txBody>
      </p:sp>
      <p:sp>
        <p:nvSpPr>
          <p:cNvPr id="10243" name="Text Placeholder 2"/>
          <p:cNvSpPr>
            <a:spLocks noGrp="1"/>
          </p:cNvSpPr>
          <p:nvPr>
            <p:ph type="body" idx="1"/>
          </p:nvPr>
        </p:nvSpPr>
        <p:spPr/>
        <p:txBody>
          <a:bodyPr/>
          <a:lstStyle/>
          <a:p>
            <a:pPr eaLnBrk="1" hangingPunct="1">
              <a:buFont typeface="Arial" charset="0"/>
              <a:buNone/>
            </a:pPr>
            <a:r>
              <a:rPr lang="en-AU" smtClean="0"/>
              <a:t>Preferred Name</a:t>
            </a:r>
          </a:p>
          <a:p>
            <a:pPr eaLnBrk="1" hangingPunct="1"/>
            <a:r>
              <a:rPr lang="en-AU" smtClean="0"/>
              <a:t>Language that appears in the source</a:t>
            </a:r>
          </a:p>
          <a:p>
            <a:pPr eaLnBrk="1" hangingPunct="1"/>
            <a:r>
              <a:rPr lang="en-AU" smtClean="0"/>
              <a:t>Alternative to transliterate</a:t>
            </a:r>
          </a:p>
          <a:p>
            <a:pPr eaLnBrk="1" hangingPunct="1">
              <a:buFont typeface="Arial" charset="0"/>
              <a:buNone/>
            </a:pPr>
            <a:endParaRPr lang="en-AU" smtClean="0"/>
          </a:p>
          <a:p>
            <a:pPr eaLnBrk="1" hangingPunct="1">
              <a:buFont typeface="Arial" charset="0"/>
              <a:buNone/>
            </a:pPr>
            <a:r>
              <a:rPr lang="en-AU" smtClean="0"/>
              <a:t>Other elements</a:t>
            </a:r>
          </a:p>
          <a:p>
            <a:pPr eaLnBrk="1" hangingPunct="1"/>
            <a:r>
              <a:rPr lang="en-AU" smtClean="0"/>
              <a:t>Check each rule for differences</a:t>
            </a:r>
          </a:p>
          <a:p>
            <a:pPr eaLnBrk="1" hangingPunct="1"/>
            <a:r>
              <a:rPr lang="en-AU" smtClean="0"/>
              <a:t>Generally, language of agency</a:t>
            </a:r>
          </a:p>
          <a:p>
            <a:pPr eaLnBrk="1" hangingPunct="1"/>
            <a:endParaRPr lang="en-AU"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786182" y="476250"/>
            <a:ext cx="5357819" cy="1143000"/>
          </a:xfrm>
        </p:spPr>
        <p:txBody>
          <a:bodyPr/>
          <a:lstStyle/>
          <a:p>
            <a:pPr eaLnBrk="1" hangingPunct="1"/>
            <a:r>
              <a:rPr lang="en-AU" sz="4000" dirty="0" smtClean="0">
                <a:solidFill>
                  <a:srgbClr val="000000"/>
                </a:solidFill>
              </a:rPr>
              <a:t>Chapter 8 </a:t>
            </a:r>
            <a:r>
              <a:rPr lang="en-AU" dirty="0" smtClean="0"/>
              <a:t/>
            </a:r>
            <a:br>
              <a:rPr lang="en-AU" dirty="0" smtClean="0"/>
            </a:br>
            <a:r>
              <a:rPr lang="en-AU" dirty="0" smtClean="0"/>
              <a:t>8.5 General guidelines</a:t>
            </a:r>
          </a:p>
        </p:txBody>
      </p:sp>
      <p:sp>
        <p:nvSpPr>
          <p:cNvPr id="11267" name="Text Placeholder 2"/>
          <p:cNvSpPr>
            <a:spLocks noGrp="1"/>
          </p:cNvSpPr>
          <p:nvPr>
            <p:ph type="body" idx="1"/>
          </p:nvPr>
        </p:nvSpPr>
        <p:spPr/>
        <p:txBody>
          <a:bodyPr/>
          <a:lstStyle/>
          <a:p>
            <a:pPr eaLnBrk="1" hangingPunct="1">
              <a:buFont typeface="Arial" charset="0"/>
              <a:buNone/>
            </a:pPr>
            <a:r>
              <a:rPr lang="en-AU" dirty="0" smtClean="0"/>
              <a:t>•	Capitalisation</a:t>
            </a:r>
          </a:p>
          <a:p>
            <a:pPr eaLnBrk="1" hangingPunct="1">
              <a:buFont typeface="Arial" charset="0"/>
              <a:buNone/>
            </a:pPr>
            <a:r>
              <a:rPr lang="en-AU" dirty="0" smtClean="0"/>
              <a:t>•	Numbers expressed as numerals or words</a:t>
            </a:r>
          </a:p>
          <a:p>
            <a:pPr eaLnBrk="1" hangingPunct="1">
              <a:buFont typeface="Arial" charset="0"/>
              <a:buNone/>
            </a:pPr>
            <a:r>
              <a:rPr lang="en-AU" dirty="0" smtClean="0"/>
              <a:t>•	Diacritics</a:t>
            </a:r>
          </a:p>
          <a:p>
            <a:pPr eaLnBrk="1" hangingPunct="1">
              <a:buFont typeface="Arial" charset="0"/>
              <a:buNone/>
            </a:pPr>
            <a:r>
              <a:rPr lang="en-AU" dirty="0" smtClean="0"/>
              <a:t>•	Hyphens</a:t>
            </a:r>
          </a:p>
          <a:p>
            <a:pPr eaLnBrk="1" hangingPunct="1">
              <a:buFont typeface="Arial" charset="0"/>
              <a:buNone/>
            </a:pPr>
            <a:r>
              <a:rPr lang="en-AU" dirty="0" smtClean="0"/>
              <a:t>•	Initials and acronyms</a:t>
            </a:r>
          </a:p>
          <a:p>
            <a:pPr eaLnBrk="1" hangingPunct="1">
              <a:buFont typeface="Arial" charset="0"/>
              <a:buNone/>
            </a:pPr>
            <a:r>
              <a:rPr lang="en-AU" dirty="0" smtClean="0"/>
              <a:t>•	Abbreviations</a:t>
            </a:r>
          </a:p>
          <a:p>
            <a:pPr eaLnBrk="1" hangingPunct="1"/>
            <a:endParaRPr lang="en-A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AU" sz="4000" dirty="0" smtClean="0">
                <a:solidFill>
                  <a:srgbClr val="000000"/>
                </a:solidFill>
              </a:rPr>
              <a:t>Chapter 8 </a:t>
            </a:r>
            <a:r>
              <a:rPr lang="en-AU" dirty="0" smtClean="0"/>
              <a:t/>
            </a:r>
            <a:br>
              <a:rPr lang="en-AU" dirty="0" smtClean="0"/>
            </a:br>
            <a:r>
              <a:rPr lang="en-AU" dirty="0" smtClean="0"/>
              <a:t>Other guidelines</a:t>
            </a:r>
          </a:p>
        </p:txBody>
      </p:sp>
      <p:sp>
        <p:nvSpPr>
          <p:cNvPr id="12291" name="Text Placeholder 2"/>
          <p:cNvSpPr>
            <a:spLocks noGrp="1"/>
          </p:cNvSpPr>
          <p:nvPr>
            <p:ph type="body" idx="1"/>
          </p:nvPr>
        </p:nvSpPr>
        <p:spPr>
          <a:xfrm>
            <a:off x="468313" y="1628775"/>
            <a:ext cx="8229600" cy="4608513"/>
          </a:xfrm>
        </p:spPr>
        <p:txBody>
          <a:bodyPr/>
          <a:lstStyle/>
          <a:p>
            <a:pPr eaLnBrk="1" hangingPunct="1"/>
            <a:r>
              <a:rPr lang="en-AU" smtClean="0"/>
              <a:t>8.6-8.7 Access points</a:t>
            </a:r>
          </a:p>
          <a:p>
            <a:pPr lvl="1" eaLnBrk="1" hangingPunct="1"/>
            <a:r>
              <a:rPr lang="en-AU" smtClean="0"/>
              <a:t>Summary of detailed instructions in each chapter</a:t>
            </a:r>
          </a:p>
          <a:p>
            <a:pPr lvl="1" eaLnBrk="1" hangingPunct="1"/>
            <a:r>
              <a:rPr lang="en-AU" smtClean="0"/>
              <a:t>“Constructing access points” =</a:t>
            </a:r>
          </a:p>
          <a:p>
            <a:pPr lvl="2" eaLnBrk="1" hangingPunct="1"/>
            <a:r>
              <a:rPr lang="en-AU" smtClean="0"/>
              <a:t>Authorised access point</a:t>
            </a:r>
          </a:p>
          <a:p>
            <a:pPr lvl="2" eaLnBrk="1" hangingPunct="1"/>
            <a:r>
              <a:rPr lang="en-AU" smtClean="0"/>
              <a:t>Variant access points</a:t>
            </a:r>
          </a:p>
          <a:p>
            <a:pPr eaLnBrk="1" hangingPunct="1"/>
            <a:r>
              <a:rPr lang="en-AU" smtClean="0"/>
              <a:t>8.8-8.9 Scope and date of usage</a:t>
            </a:r>
          </a:p>
          <a:p>
            <a:pPr lvl="1" eaLnBrk="1" hangingPunct="1"/>
            <a:r>
              <a:rPr lang="en-AU" smtClean="0"/>
              <a:t>Scope notes</a:t>
            </a:r>
          </a:p>
          <a:p>
            <a:pPr eaLnBrk="1" hangingPunct="1"/>
            <a:r>
              <a:rPr lang="en-AU" smtClean="0"/>
              <a:t>8.11 Undifferentiated name indicator</a:t>
            </a:r>
          </a:p>
          <a:p>
            <a:pPr lvl="1" eaLnBrk="1" hangingPunct="1"/>
            <a:r>
              <a:rPr lang="en-AU" smtClean="0"/>
              <a:t>MARC 008/32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AU" smtClean="0"/>
              <a:t>Chapter 9: Identifying Persons</a:t>
            </a:r>
          </a:p>
        </p:txBody>
      </p:sp>
      <p:sp>
        <p:nvSpPr>
          <p:cNvPr id="4" name="Subtitle 3"/>
          <p:cNvSpPr>
            <a:spLocks noGrp="1"/>
          </p:cNvSpPr>
          <p:nvPr>
            <p:ph type="subTitle" idx="1"/>
          </p:nvPr>
        </p:nvSpPr>
        <p:spPr/>
        <p:txBody>
          <a:bodyPr/>
          <a:lstStyle/>
          <a:p>
            <a:pPr>
              <a:defRPr/>
            </a:pPr>
            <a:endParaRPr lang="en-US"/>
          </a:p>
        </p:txBody>
      </p:sp>
      <p:sp>
        <p:nvSpPr>
          <p:cNvPr id="5" name="Rectangle 4"/>
          <p:cNvSpPr/>
          <p:nvPr/>
        </p:nvSpPr>
        <p:spPr>
          <a:xfrm>
            <a:off x="6084888" y="333375"/>
            <a:ext cx="2290762" cy="768350"/>
          </a:xfrm>
          <a:prstGeom prst="rect">
            <a:avLst/>
          </a:prstGeom>
        </p:spPr>
        <p:txBody>
          <a:bodyPr wrap="none">
            <a:spAutoFit/>
          </a:bodyPr>
          <a:lstStyle/>
          <a:p>
            <a:pPr>
              <a:defRPr/>
            </a:pPr>
            <a:r>
              <a:rPr lang="en-AU" sz="4400" dirty="0">
                <a:solidFill>
                  <a:prstClr val="black"/>
                </a:solidFill>
                <a:latin typeface="Calibri"/>
                <a:ea typeface="+mj-ea"/>
                <a:cs typeface="+mj-cs"/>
              </a:rPr>
              <a:t>Section 3</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sz="3000" dirty="0" smtClean="0">
                <a:solidFill>
                  <a:srgbClr val="000000"/>
                </a:solidFill>
              </a:rPr>
              <a:t>Chapter 8 and 9 </a:t>
            </a:r>
            <a:r>
              <a:rPr lang="en-US" dirty="0" smtClean="0"/>
              <a:t/>
            </a:r>
            <a:br>
              <a:rPr lang="en-US" dirty="0" smtClean="0"/>
            </a:br>
            <a:r>
              <a:rPr lang="en-US" dirty="0" smtClean="0"/>
              <a:t>Scope of “person”</a:t>
            </a:r>
          </a:p>
        </p:txBody>
      </p:sp>
      <p:sp>
        <p:nvSpPr>
          <p:cNvPr id="14339" name="Rectangle 3"/>
          <p:cNvSpPr>
            <a:spLocks noGrp="1" noChangeArrowheads="1"/>
          </p:cNvSpPr>
          <p:nvPr>
            <p:ph type="body" idx="1"/>
          </p:nvPr>
        </p:nvSpPr>
        <p:spPr/>
        <p:txBody>
          <a:bodyPr/>
          <a:lstStyle/>
          <a:p>
            <a:r>
              <a:rPr lang="en-US" smtClean="0"/>
              <a:t>RDA 8.1.2</a:t>
            </a:r>
          </a:p>
          <a:p>
            <a:pPr lvl="1"/>
            <a:r>
              <a:rPr lang="en-US" smtClean="0"/>
              <a:t>“An </a:t>
            </a:r>
            <a:r>
              <a:rPr lang="en-US" smtClean="0">
                <a:solidFill>
                  <a:srgbClr val="FF0000"/>
                </a:solidFill>
              </a:rPr>
              <a:t>individual </a:t>
            </a:r>
            <a:r>
              <a:rPr lang="en-US" smtClean="0"/>
              <a:t>or an </a:t>
            </a:r>
            <a:r>
              <a:rPr lang="en-US" smtClean="0">
                <a:solidFill>
                  <a:srgbClr val="FF0000"/>
                </a:solidFill>
              </a:rPr>
              <a:t>identity </a:t>
            </a:r>
            <a:r>
              <a:rPr lang="en-US" smtClean="0"/>
              <a:t>established by an individual (either alone or in collaboration with one or more other individuals)”</a:t>
            </a:r>
          </a:p>
          <a:p>
            <a:r>
              <a:rPr lang="en-US" smtClean="0"/>
              <a:t>RDA 9.0</a:t>
            </a:r>
          </a:p>
          <a:p>
            <a:pPr lvl="1"/>
            <a:r>
              <a:rPr lang="en-US" smtClean="0">
                <a:solidFill>
                  <a:srgbClr val="FF0000"/>
                </a:solidFill>
              </a:rPr>
              <a:t>fictitious entities </a:t>
            </a:r>
          </a:p>
          <a:p>
            <a:pPr lvl="2"/>
            <a:r>
              <a:rPr lang="en-US" smtClean="0"/>
              <a:t>Miss Piggy, Snoopy, Dr. Who, etc. </a:t>
            </a:r>
          </a:p>
        </p:txBody>
      </p:sp>
      <p:sp>
        <p:nvSpPr>
          <p:cNvPr id="4" name="Date Placeholder 3"/>
          <p:cNvSpPr>
            <a:spLocks noGrp="1"/>
          </p:cNvSpPr>
          <p:nvPr>
            <p:ph type="dt" sz="quarter" idx="10"/>
          </p:nvPr>
        </p:nvSpPr>
        <p:spPr/>
        <p:txBody>
          <a:bodyPr rtlCol="0"/>
          <a:lstStyle/>
          <a:p>
            <a:pPr fontAlgn="auto">
              <a:spcBef>
                <a:spcPts val="0"/>
              </a:spcBef>
              <a:spcAft>
                <a:spcPts val="0"/>
              </a:spcAft>
              <a:defRPr/>
            </a:pPr>
            <a:r>
              <a:rPr lang="en-US">
                <a:solidFill>
                  <a:schemeClr val="tx1">
                    <a:tint val="75000"/>
                  </a:schemeClr>
                </a:solidFill>
                <a:latin typeface="+mn-lt"/>
                <a:cs typeface="+mn-cs"/>
              </a:rPr>
              <a:t>LC RDA:  NASIG 2011 - Module 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quarter" idx="10"/>
          </p:nvPr>
        </p:nvSpPr>
        <p:spPr/>
        <p:txBody>
          <a:bodyPr rtlCol="0"/>
          <a:lstStyle/>
          <a:p>
            <a:pPr fontAlgn="auto">
              <a:spcBef>
                <a:spcPts val="0"/>
              </a:spcBef>
              <a:spcAft>
                <a:spcPts val="0"/>
              </a:spcAft>
              <a:defRPr/>
            </a:pPr>
            <a:r>
              <a:rPr lang="en-US">
                <a:solidFill>
                  <a:schemeClr val="tx1">
                    <a:tint val="75000"/>
                  </a:schemeClr>
                </a:solidFill>
                <a:latin typeface="+mn-lt"/>
                <a:cs typeface="+mn-cs"/>
              </a:rPr>
              <a:t>LC RDA:  NASIG 2011 - Module 4</a:t>
            </a:r>
          </a:p>
        </p:txBody>
      </p:sp>
      <p:sp>
        <p:nvSpPr>
          <p:cNvPr id="15364" name="Rectangle 2"/>
          <p:cNvSpPr>
            <a:spLocks noGrp="1" noChangeArrowheads="1"/>
          </p:cNvSpPr>
          <p:nvPr>
            <p:ph type="title"/>
          </p:nvPr>
        </p:nvSpPr>
        <p:spPr>
          <a:xfrm>
            <a:off x="4067175" y="476250"/>
            <a:ext cx="4614863" cy="1143000"/>
          </a:xfrm>
        </p:spPr>
        <p:txBody>
          <a:bodyPr/>
          <a:lstStyle/>
          <a:p>
            <a:r>
              <a:rPr lang="en-AU" sz="4000" dirty="0" smtClean="0">
                <a:solidFill>
                  <a:srgbClr val="000000"/>
                </a:solidFill>
              </a:rPr>
              <a:t>Chapter 9 </a:t>
            </a:r>
            <a:r>
              <a:rPr lang="en-US" dirty="0" smtClean="0"/>
              <a:t/>
            </a:r>
            <a:br>
              <a:rPr lang="en-US" dirty="0" smtClean="0"/>
            </a:br>
            <a:r>
              <a:rPr lang="en-US" dirty="0" smtClean="0"/>
              <a:t>Examples of expanded scope</a:t>
            </a:r>
          </a:p>
        </p:txBody>
      </p:sp>
      <p:sp>
        <p:nvSpPr>
          <p:cNvPr id="15365" name="Text Box 3"/>
          <p:cNvSpPr txBox="1">
            <a:spLocks noChangeArrowheads="1"/>
          </p:cNvSpPr>
          <p:nvPr/>
        </p:nvSpPr>
        <p:spPr bwMode="auto">
          <a:xfrm>
            <a:off x="395288" y="4724400"/>
            <a:ext cx="8386762" cy="1552575"/>
          </a:xfrm>
          <a:prstGeom prst="rect">
            <a:avLst/>
          </a:prstGeom>
          <a:noFill/>
          <a:ln w="9525">
            <a:noFill/>
            <a:miter lim="800000"/>
            <a:headEnd/>
            <a:tailEnd/>
          </a:ln>
        </p:spPr>
        <p:txBody>
          <a:bodyPr>
            <a:spAutoFit/>
          </a:bodyPr>
          <a:lstStyle/>
          <a:p>
            <a:r>
              <a:rPr lang="en-US" sz="2400" b="1">
                <a:latin typeface="Courier New" pitchFamily="49" charset="0"/>
              </a:rPr>
              <a:t>100 0# $a </a:t>
            </a:r>
            <a:r>
              <a:rPr lang="en-US" sz="2400" b="1">
                <a:solidFill>
                  <a:srgbClr val="FF0000"/>
                </a:solidFill>
                <a:latin typeface="Courier New" pitchFamily="49" charset="0"/>
              </a:rPr>
              <a:t>Miss Piggy.</a:t>
            </a:r>
          </a:p>
          <a:p>
            <a:r>
              <a:rPr lang="en-US" sz="2400" b="1">
                <a:latin typeface="Courier New" pitchFamily="49" charset="0"/>
              </a:rPr>
              <a:t>245 10 $a Miss Piggy’s guide to life / $c</a:t>
            </a:r>
          </a:p>
          <a:p>
            <a:r>
              <a:rPr lang="en-US" sz="2400" b="1">
                <a:latin typeface="Courier New" pitchFamily="49" charset="0"/>
              </a:rPr>
              <a:t>	  by Miss Piggy as told to Henry Beard.</a:t>
            </a:r>
          </a:p>
          <a:p>
            <a:r>
              <a:rPr lang="en-US" sz="2400" b="1">
                <a:latin typeface="Courier New" pitchFamily="49" charset="0"/>
              </a:rPr>
              <a:t>700 1# $a Beard, Henry.</a:t>
            </a:r>
          </a:p>
        </p:txBody>
      </p:sp>
      <p:sp>
        <p:nvSpPr>
          <p:cNvPr id="15366" name="Text Box 3"/>
          <p:cNvSpPr txBox="1">
            <a:spLocks noChangeArrowheads="1"/>
          </p:cNvSpPr>
          <p:nvPr/>
        </p:nvSpPr>
        <p:spPr bwMode="auto">
          <a:xfrm>
            <a:off x="395288" y="2997200"/>
            <a:ext cx="8386762" cy="1568450"/>
          </a:xfrm>
          <a:prstGeom prst="rect">
            <a:avLst/>
          </a:prstGeom>
          <a:noFill/>
          <a:ln w="9525">
            <a:noFill/>
            <a:miter lim="800000"/>
            <a:headEnd/>
            <a:tailEnd/>
          </a:ln>
        </p:spPr>
        <p:txBody>
          <a:bodyPr>
            <a:spAutoFit/>
          </a:bodyPr>
          <a:lstStyle/>
          <a:p>
            <a:r>
              <a:rPr lang="en-US" sz="2400" b="1">
                <a:latin typeface="Courier New" pitchFamily="49" charset="0"/>
              </a:rPr>
              <a:t>100 1# $a </a:t>
            </a:r>
            <a:r>
              <a:rPr lang="en-US" sz="2400" b="1">
                <a:solidFill>
                  <a:srgbClr val="FF0000"/>
                </a:solidFill>
                <a:latin typeface="Courier New" pitchFamily="49" charset="0"/>
              </a:rPr>
              <a:t>Queen, Ellery.</a:t>
            </a:r>
          </a:p>
          <a:p>
            <a:r>
              <a:rPr lang="en-US" sz="2400" b="1">
                <a:latin typeface="Courier New" pitchFamily="49" charset="0"/>
              </a:rPr>
              <a:t>245 10 $a The glass village / $cby Ellery Queen [identity created by </a:t>
            </a:r>
            <a:r>
              <a:rPr lang="en-AU" sz="2400" b="1">
                <a:latin typeface="Courier New" pitchFamily="49" charset="0"/>
              </a:rPr>
              <a:t>Frederic Dannay and his cousin Manfred B. Lee] </a:t>
            </a:r>
            <a:endParaRPr lang="en-US" sz="2400" b="1">
              <a:latin typeface="Courier New" pitchFamily="49" charset="0"/>
            </a:endParaRPr>
          </a:p>
        </p:txBody>
      </p:sp>
      <p:sp>
        <p:nvSpPr>
          <p:cNvPr id="15367" name="Text Box 3"/>
          <p:cNvSpPr txBox="1">
            <a:spLocks noChangeArrowheads="1"/>
          </p:cNvSpPr>
          <p:nvPr/>
        </p:nvSpPr>
        <p:spPr bwMode="auto">
          <a:xfrm>
            <a:off x="395288" y="1916113"/>
            <a:ext cx="8386762" cy="830262"/>
          </a:xfrm>
          <a:prstGeom prst="rect">
            <a:avLst/>
          </a:prstGeom>
          <a:noFill/>
          <a:ln w="9525">
            <a:noFill/>
            <a:miter lim="800000"/>
            <a:headEnd/>
            <a:tailEnd/>
          </a:ln>
        </p:spPr>
        <p:txBody>
          <a:bodyPr>
            <a:spAutoFit/>
          </a:bodyPr>
          <a:lstStyle/>
          <a:p>
            <a:r>
              <a:rPr lang="en-US" sz="2400" b="1">
                <a:latin typeface="Courier New" pitchFamily="49" charset="0"/>
              </a:rPr>
              <a:t>100 1# $a </a:t>
            </a:r>
            <a:r>
              <a:rPr lang="en-US" sz="2400" b="1">
                <a:solidFill>
                  <a:srgbClr val="FF0000"/>
                </a:solidFill>
                <a:latin typeface="Courier New" pitchFamily="49" charset="0"/>
              </a:rPr>
              <a:t>Ling Yeow, Poh.</a:t>
            </a:r>
          </a:p>
          <a:p>
            <a:r>
              <a:rPr lang="en-US" sz="2400" b="1">
                <a:latin typeface="Courier New" pitchFamily="49" charset="0"/>
              </a:rPr>
              <a:t>245 10 $a Poh’s kitchen / $c Poh Ling Yeow.</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071938" y="269875"/>
            <a:ext cx="4614862" cy="1143000"/>
          </a:xfrm>
        </p:spPr>
        <p:txBody>
          <a:bodyPr/>
          <a:lstStyle/>
          <a:p>
            <a:pPr eaLnBrk="1" hangingPunct="1"/>
            <a:r>
              <a:rPr lang="en-AU" sz="4000" dirty="0" smtClean="0"/>
              <a:t>Chapter 9</a:t>
            </a:r>
            <a:r>
              <a:rPr lang="en-AU" dirty="0" smtClean="0"/>
              <a:t/>
            </a:r>
            <a:br>
              <a:rPr lang="en-AU" dirty="0" smtClean="0"/>
            </a:br>
            <a:r>
              <a:rPr lang="en-AU" dirty="0" smtClean="0"/>
              <a:t>9.2-9.18 Attributes</a:t>
            </a:r>
            <a:endParaRPr lang="en-US" dirty="0" smtClean="0"/>
          </a:p>
        </p:txBody>
      </p:sp>
      <p:sp>
        <p:nvSpPr>
          <p:cNvPr id="21" name="Text Placeholder 20"/>
          <p:cNvSpPr>
            <a:spLocks noGrp="1"/>
          </p:cNvSpPr>
          <p:nvPr>
            <p:ph type="body" idx="4294967295"/>
          </p:nvPr>
        </p:nvSpPr>
        <p:spPr/>
        <p:txBody>
          <a:bodyPr/>
          <a:lstStyle/>
          <a:p>
            <a:pPr eaLnBrk="1" hangingPunct="1">
              <a:defRPr/>
            </a:pPr>
            <a:r>
              <a:rPr lang="en-AU" dirty="0" smtClean="0">
                <a:latin typeface="+mj-lt"/>
                <a:ea typeface="+mj-ea"/>
                <a:cs typeface="+mj-cs"/>
              </a:rPr>
              <a:t>The usual suspects</a:t>
            </a:r>
          </a:p>
          <a:p>
            <a:pPr lvl="1" eaLnBrk="1" hangingPunct="1">
              <a:defRPr/>
            </a:pPr>
            <a:r>
              <a:rPr lang="en-AU" dirty="0" smtClean="0"/>
              <a:t>Name, title, fuller form, dates, profession or occupation, biographical information.</a:t>
            </a:r>
            <a:endParaRPr lang="en-AU" dirty="0" smtClean="0">
              <a:latin typeface="+mj-lt"/>
              <a:ea typeface="+mj-ea"/>
              <a:cs typeface="+mj-cs"/>
            </a:endParaRPr>
          </a:p>
          <a:p>
            <a:pPr eaLnBrk="1" hangingPunct="1">
              <a:defRPr/>
            </a:pPr>
            <a:r>
              <a:rPr lang="en-AU" dirty="0" smtClean="0">
                <a:latin typeface="+mj-lt"/>
                <a:ea typeface="+mj-ea"/>
                <a:cs typeface="+mj-cs"/>
              </a:rPr>
              <a:t>Other information associated with names</a:t>
            </a:r>
          </a:p>
          <a:p>
            <a:pPr lvl="1" eaLnBrk="1" hangingPunct="1">
              <a:defRPr/>
            </a:pPr>
            <a:r>
              <a:rPr lang="en-AU" dirty="0" smtClean="0"/>
              <a:t>Gender, affiliation, country, address, language, field of activity.</a:t>
            </a:r>
            <a:endParaRPr lang="en-US" dirty="0" smtClean="0"/>
          </a:p>
          <a:p>
            <a:pPr eaLnBrk="1" hangingPunct="1">
              <a:defRPr/>
            </a:pPr>
            <a:r>
              <a:rPr lang="en-AU" dirty="0" smtClean="0">
                <a:latin typeface="+mj-lt"/>
                <a:ea typeface="+mj-ea"/>
                <a:cs typeface="+mj-cs"/>
              </a:rPr>
              <a:t>Core attributes/elements</a:t>
            </a:r>
          </a:p>
          <a:p>
            <a:pPr lvl="1" eaLnBrk="1" hangingPunct="1">
              <a:defRPr/>
            </a:pPr>
            <a:r>
              <a:rPr lang="en-AU" dirty="0" smtClean="0">
                <a:latin typeface="+mj-lt"/>
                <a:ea typeface="+mj-ea"/>
                <a:cs typeface="+mj-cs"/>
              </a:rPr>
              <a:t>Name, Dates, Title, Other designation, Identifier.</a:t>
            </a:r>
            <a:endParaRPr lang="en-US" dirty="0" smtClean="0"/>
          </a:p>
          <a:p>
            <a:pPr>
              <a:defRPr/>
            </a:pPr>
            <a:endParaRPr lang="en-US" dirty="0"/>
          </a:p>
        </p:txBody>
      </p:sp>
      <p:sp>
        <p:nvSpPr>
          <p:cNvPr id="4" name="Rectangle 3"/>
          <p:cNvSpPr/>
          <p:nvPr/>
        </p:nvSpPr>
        <p:spPr>
          <a:xfrm rot="833494">
            <a:off x="4766223" y="4148350"/>
            <a:ext cx="1872208" cy="646331"/>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3600" b="1" dirty="0">
                <a:ln w="11430"/>
                <a:solidFill>
                  <a:srgbClr val="00B050"/>
                </a:solidFill>
                <a:effectLst>
                  <a:outerShdw blurRad="80000" dist="40000" dir="5040000" algn="tl">
                    <a:srgbClr val="000000">
                      <a:alpha val="30000"/>
                    </a:srgbClr>
                  </a:outerShdw>
                </a:effectLst>
              </a:rPr>
              <a:t>NEW!</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AU" sz="4000" dirty="0" smtClean="0"/>
              <a:t>Chapter 9</a:t>
            </a:r>
            <a:r>
              <a:rPr lang="en-AU" dirty="0" smtClean="0"/>
              <a:t/>
            </a:r>
            <a:br>
              <a:rPr lang="en-AU" dirty="0" smtClean="0"/>
            </a:br>
            <a:r>
              <a:rPr lang="en-AU" dirty="0" smtClean="0"/>
              <a:t>9.2 Preferred name</a:t>
            </a:r>
            <a:endParaRPr lang="en-US" dirty="0" smtClean="0"/>
          </a:p>
        </p:txBody>
      </p:sp>
      <p:sp>
        <p:nvSpPr>
          <p:cNvPr id="21" name="Text Placeholder 20"/>
          <p:cNvSpPr>
            <a:spLocks noGrp="1"/>
          </p:cNvSpPr>
          <p:nvPr>
            <p:ph type="body" idx="4294967295"/>
          </p:nvPr>
        </p:nvSpPr>
        <p:spPr>
          <a:xfrm>
            <a:off x="468313" y="2060575"/>
            <a:ext cx="8229600" cy="3989388"/>
          </a:xfrm>
        </p:spPr>
        <p:txBody>
          <a:bodyPr/>
          <a:lstStyle/>
          <a:p>
            <a:pPr eaLnBrk="1" hangingPunct="1">
              <a:defRPr/>
            </a:pPr>
            <a:r>
              <a:rPr lang="en-AU" dirty="0" smtClean="0">
                <a:latin typeface="+mj-lt"/>
                <a:ea typeface="+mj-ea"/>
                <a:cs typeface="+mj-cs"/>
              </a:rPr>
              <a:t>Establish all entities associated with a person</a:t>
            </a:r>
          </a:p>
          <a:p>
            <a:pPr eaLnBrk="1" hangingPunct="1">
              <a:defRPr/>
            </a:pPr>
            <a:r>
              <a:rPr lang="en-AU" dirty="0" smtClean="0">
                <a:latin typeface="+mj-lt"/>
                <a:ea typeface="+mj-ea"/>
                <a:cs typeface="+mj-cs"/>
              </a:rPr>
              <a:t>Include in name element (</a:t>
            </a:r>
            <a:r>
              <a:rPr lang="en-AU" dirty="0" err="1" smtClean="0">
                <a:latin typeface="+mj-lt"/>
                <a:ea typeface="+mj-ea"/>
                <a:cs typeface="+mj-cs"/>
              </a:rPr>
              <a:t>ie</a:t>
            </a:r>
            <a:r>
              <a:rPr lang="en-AU" dirty="0" smtClean="0">
                <a:latin typeface="+mj-lt"/>
                <a:ea typeface="+mj-ea"/>
                <a:cs typeface="+mj-cs"/>
              </a:rPr>
              <a:t> MARC 1XX $a)</a:t>
            </a:r>
          </a:p>
          <a:p>
            <a:pPr lvl="1" eaLnBrk="1" hangingPunct="1">
              <a:defRPr/>
            </a:pPr>
            <a:r>
              <a:rPr lang="en-AU" dirty="0" smtClean="0">
                <a:latin typeface="+mj-lt"/>
                <a:ea typeface="+mj-ea"/>
                <a:cs typeface="+mj-cs"/>
              </a:rPr>
              <a:t> Terms of relationships </a:t>
            </a:r>
            <a:r>
              <a:rPr lang="en-AU" dirty="0" err="1" smtClean="0">
                <a:latin typeface="+mj-lt"/>
                <a:ea typeface="+mj-ea"/>
                <a:cs typeface="+mj-cs"/>
              </a:rPr>
              <a:t>Eg</a:t>
            </a:r>
            <a:r>
              <a:rPr lang="en-AU" dirty="0" smtClean="0">
                <a:latin typeface="+mj-lt"/>
                <a:ea typeface="+mj-ea"/>
                <a:cs typeface="+mj-cs"/>
              </a:rPr>
              <a:t>. </a:t>
            </a:r>
            <a:r>
              <a:rPr lang="en-AU" dirty="0" err="1" smtClean="0">
                <a:latin typeface="+mj-lt"/>
                <a:ea typeface="+mj-ea"/>
                <a:cs typeface="+mj-cs"/>
              </a:rPr>
              <a:t>Sr</a:t>
            </a:r>
            <a:r>
              <a:rPr lang="en-AU" dirty="0" smtClean="0">
                <a:latin typeface="+mj-lt"/>
                <a:ea typeface="+mj-ea"/>
                <a:cs typeface="+mj-cs"/>
              </a:rPr>
              <a:t>, Jr.</a:t>
            </a:r>
          </a:p>
          <a:p>
            <a:pPr lvl="1" eaLnBrk="1" hangingPunct="1">
              <a:defRPr/>
            </a:pPr>
            <a:r>
              <a:rPr lang="en-AU" dirty="0" smtClean="0">
                <a:latin typeface="+mj-lt"/>
                <a:ea typeface="+mj-ea"/>
                <a:cs typeface="+mj-cs"/>
              </a:rPr>
              <a:t>Terms of address </a:t>
            </a:r>
            <a:r>
              <a:rPr lang="en-AU" dirty="0" err="1" smtClean="0">
                <a:latin typeface="+mj-lt"/>
                <a:ea typeface="+mj-ea"/>
                <a:cs typeface="+mj-cs"/>
              </a:rPr>
              <a:t>Eg</a:t>
            </a:r>
            <a:r>
              <a:rPr lang="en-AU" dirty="0" smtClean="0">
                <a:latin typeface="+mj-lt"/>
                <a:ea typeface="+mj-ea"/>
                <a:cs typeface="+mj-cs"/>
              </a:rPr>
              <a:t>. Dr, Mr, Mrs </a:t>
            </a:r>
          </a:p>
          <a:p>
            <a:pPr lvl="1" eaLnBrk="1" hangingPunct="1">
              <a:buNone/>
              <a:defRPr/>
            </a:pPr>
            <a:r>
              <a:rPr lang="en-AU" dirty="0" smtClean="0">
                <a:latin typeface="+mj-lt"/>
                <a:ea typeface="+mj-ea"/>
                <a:cs typeface="+mj-cs"/>
              </a:rPr>
              <a:t>(only used in certain circumstances)</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AU" sz="4000" dirty="0" smtClean="0"/>
              <a:t>Chapter 9</a:t>
            </a:r>
            <a:r>
              <a:rPr lang="en-AU" dirty="0" smtClean="0"/>
              <a:t/>
            </a:r>
            <a:br>
              <a:rPr lang="en-AU" dirty="0" smtClean="0"/>
            </a:br>
            <a:r>
              <a:rPr lang="en-AU" dirty="0" smtClean="0"/>
              <a:t>Preferred name</a:t>
            </a:r>
            <a:endParaRPr lang="en-US" dirty="0" smtClean="0"/>
          </a:p>
        </p:txBody>
      </p:sp>
      <p:sp>
        <p:nvSpPr>
          <p:cNvPr id="5" name="Rectangle 4"/>
          <p:cNvSpPr/>
          <p:nvPr/>
        </p:nvSpPr>
        <p:spPr>
          <a:xfrm>
            <a:off x="428596" y="1714488"/>
            <a:ext cx="8064500" cy="4431983"/>
          </a:xfrm>
          <a:prstGeom prst="rect">
            <a:avLst/>
          </a:prstGeom>
        </p:spPr>
        <p:txBody>
          <a:bodyPr wrap="square">
            <a:spAutoFit/>
          </a:bodyPr>
          <a:lstStyle/>
          <a:p>
            <a:pPr>
              <a:defRPr/>
            </a:pPr>
            <a:r>
              <a:rPr lang="en-US" sz="2800" b="1" dirty="0">
                <a:solidFill>
                  <a:srgbClr val="7030A0"/>
                </a:solidFill>
                <a:latin typeface="+mj-lt"/>
              </a:rPr>
              <a:t>100 1_ </a:t>
            </a:r>
            <a:r>
              <a:rPr lang="en-US" sz="2800" b="1" dirty="0" smtClean="0">
                <a:solidFill>
                  <a:srgbClr val="7030A0"/>
                </a:solidFill>
                <a:latin typeface="+mj-lt"/>
              </a:rPr>
              <a:t>$a </a:t>
            </a:r>
            <a:r>
              <a:rPr lang="en-US" sz="2800" b="1" dirty="0">
                <a:solidFill>
                  <a:srgbClr val="7030A0"/>
                </a:solidFill>
                <a:latin typeface="+mj-lt"/>
              </a:rPr>
              <a:t>Baron Cohen, </a:t>
            </a:r>
            <a:r>
              <a:rPr lang="en-US" sz="2800" b="1" dirty="0" err="1">
                <a:solidFill>
                  <a:srgbClr val="7030A0"/>
                </a:solidFill>
                <a:latin typeface="+mj-lt"/>
              </a:rPr>
              <a:t>Sacha</a:t>
            </a:r>
            <a:r>
              <a:rPr lang="en-US" sz="2800" b="1" dirty="0">
                <a:solidFill>
                  <a:srgbClr val="7030A0"/>
                </a:solidFill>
                <a:latin typeface="+mj-lt"/>
              </a:rPr>
              <a:t> </a:t>
            </a:r>
            <a:r>
              <a:rPr lang="en-US" sz="2800" b="1" dirty="0" smtClean="0">
                <a:solidFill>
                  <a:srgbClr val="7030A0"/>
                </a:solidFill>
                <a:latin typeface="+mj-lt"/>
              </a:rPr>
              <a:t>$d </a:t>
            </a:r>
            <a:r>
              <a:rPr lang="en-US" sz="2800" b="1" dirty="0">
                <a:solidFill>
                  <a:srgbClr val="7030A0"/>
                </a:solidFill>
                <a:latin typeface="+mj-lt"/>
              </a:rPr>
              <a:t>1971- </a:t>
            </a:r>
          </a:p>
          <a:p>
            <a:pPr>
              <a:defRPr/>
            </a:pPr>
            <a:r>
              <a:rPr lang="en-US" sz="2800" b="1" dirty="0">
                <a:solidFill>
                  <a:srgbClr val="7030A0"/>
                </a:solidFill>
                <a:latin typeface="+mj-lt"/>
              </a:rPr>
              <a:t>400 1_ </a:t>
            </a:r>
            <a:r>
              <a:rPr lang="en-US" sz="2800" b="1" dirty="0" smtClean="0">
                <a:solidFill>
                  <a:srgbClr val="7030A0"/>
                </a:solidFill>
                <a:latin typeface="+mj-lt"/>
              </a:rPr>
              <a:t>$a </a:t>
            </a:r>
            <a:r>
              <a:rPr lang="en-US" sz="2800" b="1" dirty="0">
                <a:solidFill>
                  <a:srgbClr val="7030A0"/>
                </a:solidFill>
                <a:latin typeface="+mj-lt"/>
              </a:rPr>
              <a:t>Cohen, Sacha Baron, </a:t>
            </a:r>
            <a:r>
              <a:rPr lang="en-US" sz="2800" b="1" dirty="0" smtClean="0">
                <a:solidFill>
                  <a:srgbClr val="7030A0"/>
                </a:solidFill>
                <a:latin typeface="+mj-lt"/>
              </a:rPr>
              <a:t>$d </a:t>
            </a:r>
            <a:r>
              <a:rPr lang="en-US" sz="2800" b="1" dirty="0">
                <a:solidFill>
                  <a:srgbClr val="7030A0"/>
                </a:solidFill>
                <a:latin typeface="+mj-lt"/>
              </a:rPr>
              <a:t>1971- </a:t>
            </a:r>
          </a:p>
          <a:p>
            <a:pPr>
              <a:lnSpc>
                <a:spcPct val="150000"/>
              </a:lnSpc>
              <a:defRPr/>
            </a:pPr>
            <a:endParaRPr lang="en-US" sz="1000" b="1" dirty="0">
              <a:solidFill>
                <a:srgbClr val="7030A0"/>
              </a:solidFill>
              <a:latin typeface="+mj-lt"/>
            </a:endParaRPr>
          </a:p>
          <a:p>
            <a:pPr>
              <a:defRPr/>
            </a:pPr>
            <a:r>
              <a:rPr lang="en-US" sz="2800" b="1" dirty="0">
                <a:solidFill>
                  <a:srgbClr val="7030A0"/>
                </a:solidFill>
                <a:latin typeface="+mj-lt"/>
              </a:rPr>
              <a:t>100 1_ </a:t>
            </a:r>
            <a:r>
              <a:rPr lang="en-US" sz="2800" b="1" dirty="0" smtClean="0">
                <a:solidFill>
                  <a:srgbClr val="7030A0"/>
                </a:solidFill>
                <a:latin typeface="+mj-lt"/>
              </a:rPr>
              <a:t>$a </a:t>
            </a:r>
            <a:r>
              <a:rPr lang="en-US" sz="2800" b="1" dirty="0">
                <a:solidFill>
                  <a:srgbClr val="7030A0"/>
                </a:solidFill>
                <a:latin typeface="+mj-lt"/>
              </a:rPr>
              <a:t>G., Ali, </a:t>
            </a:r>
          </a:p>
          <a:p>
            <a:pPr>
              <a:defRPr/>
            </a:pPr>
            <a:r>
              <a:rPr lang="en-US" sz="2800" b="1" dirty="0">
                <a:solidFill>
                  <a:srgbClr val="7030A0"/>
                </a:solidFill>
                <a:latin typeface="+mj-lt"/>
              </a:rPr>
              <a:t>400 0_ </a:t>
            </a:r>
            <a:r>
              <a:rPr lang="en-US" sz="2800" b="1" dirty="0" smtClean="0">
                <a:solidFill>
                  <a:srgbClr val="7030A0"/>
                </a:solidFill>
                <a:latin typeface="+mj-lt"/>
              </a:rPr>
              <a:t>$a </a:t>
            </a:r>
            <a:r>
              <a:rPr lang="en-US" sz="2800" b="1" dirty="0">
                <a:solidFill>
                  <a:srgbClr val="7030A0"/>
                </a:solidFill>
                <a:latin typeface="+mj-lt"/>
              </a:rPr>
              <a:t>Ali G.</a:t>
            </a:r>
          </a:p>
          <a:p>
            <a:pPr>
              <a:lnSpc>
                <a:spcPct val="150000"/>
              </a:lnSpc>
              <a:defRPr/>
            </a:pPr>
            <a:endParaRPr lang="en-US" sz="1000" b="1" dirty="0">
              <a:solidFill>
                <a:srgbClr val="7030A0"/>
              </a:solidFill>
              <a:latin typeface="+mj-lt"/>
            </a:endParaRPr>
          </a:p>
          <a:p>
            <a:pPr>
              <a:defRPr/>
            </a:pPr>
            <a:r>
              <a:rPr lang="en-US" sz="2800" b="1" dirty="0">
                <a:solidFill>
                  <a:srgbClr val="7030A0"/>
                </a:solidFill>
                <a:latin typeface="+mj-lt"/>
              </a:rPr>
              <a:t>100 1_ </a:t>
            </a:r>
            <a:r>
              <a:rPr lang="en-US" sz="2800" b="1" dirty="0" smtClean="0">
                <a:solidFill>
                  <a:srgbClr val="7030A0"/>
                </a:solidFill>
                <a:latin typeface="+mj-lt"/>
              </a:rPr>
              <a:t>$a </a:t>
            </a:r>
            <a:r>
              <a:rPr lang="en-US" sz="2800" b="1" dirty="0">
                <a:solidFill>
                  <a:srgbClr val="7030A0"/>
                </a:solidFill>
                <a:latin typeface="+mj-lt"/>
              </a:rPr>
              <a:t>Sagdiyev, Borat</a:t>
            </a:r>
          </a:p>
          <a:p>
            <a:pPr>
              <a:defRPr/>
            </a:pPr>
            <a:r>
              <a:rPr lang="en-AU" sz="2800" b="1" dirty="0">
                <a:solidFill>
                  <a:srgbClr val="7030A0"/>
                </a:solidFill>
                <a:latin typeface="+mj-lt"/>
              </a:rPr>
              <a:t>400 1_ </a:t>
            </a:r>
            <a:r>
              <a:rPr lang="en-AU" sz="2800" b="1" dirty="0" smtClean="0">
                <a:solidFill>
                  <a:srgbClr val="7030A0"/>
                </a:solidFill>
                <a:latin typeface="+mj-lt"/>
              </a:rPr>
              <a:t>$a </a:t>
            </a:r>
            <a:r>
              <a:rPr lang="en-AU" sz="2800" b="1" dirty="0" err="1" smtClean="0">
                <a:solidFill>
                  <a:srgbClr val="7030A0"/>
                </a:solidFill>
                <a:latin typeface="+mj-lt"/>
              </a:rPr>
              <a:t>Borat</a:t>
            </a:r>
            <a:endParaRPr lang="en-AU" sz="2800" b="1" dirty="0" smtClean="0">
              <a:solidFill>
                <a:srgbClr val="7030A0"/>
              </a:solidFill>
              <a:latin typeface="+mj-lt"/>
            </a:endParaRPr>
          </a:p>
          <a:p>
            <a:pPr>
              <a:defRPr/>
            </a:pPr>
            <a:endParaRPr lang="en-AU" sz="2800" b="1" dirty="0">
              <a:solidFill>
                <a:srgbClr val="7030A0"/>
              </a:solidFill>
              <a:latin typeface="+mj-lt"/>
            </a:endParaRPr>
          </a:p>
          <a:p>
            <a:pPr>
              <a:defRPr/>
            </a:pPr>
            <a:r>
              <a:rPr lang="en-AU" sz="2800" b="1" dirty="0" smtClean="0">
                <a:solidFill>
                  <a:srgbClr val="7030A0"/>
                </a:solidFill>
                <a:latin typeface="+mj-lt"/>
              </a:rPr>
              <a:t>100 1_$a </a:t>
            </a:r>
            <a:r>
              <a:rPr lang="en-AU" sz="2800" b="1" dirty="0" err="1" smtClean="0">
                <a:solidFill>
                  <a:srgbClr val="7030A0"/>
                </a:solidFill>
                <a:latin typeface="+mj-lt"/>
              </a:rPr>
              <a:t>Beeton</a:t>
            </a:r>
            <a:r>
              <a:rPr lang="en-AU" sz="2800" b="1" dirty="0" smtClean="0">
                <a:solidFill>
                  <a:srgbClr val="7030A0"/>
                </a:solidFill>
                <a:latin typeface="+mj-lt"/>
              </a:rPr>
              <a:t>, Mrs.</a:t>
            </a:r>
          </a:p>
          <a:p>
            <a:pPr>
              <a:defRPr/>
            </a:pPr>
            <a:r>
              <a:rPr lang="en-AU" sz="2800" b="1" dirty="0" smtClean="0">
                <a:solidFill>
                  <a:srgbClr val="7030A0"/>
                </a:solidFill>
                <a:latin typeface="+mj-lt"/>
              </a:rPr>
              <a:t>100 1_$aDavis, Samuel, Jr.</a:t>
            </a:r>
            <a:endParaRPr lang="en-US" sz="2800" b="1" dirty="0">
              <a:solidFill>
                <a:srgbClr val="7030A0"/>
              </a:solidFill>
              <a:latin typeface="+mj-lt"/>
            </a:endParaRPr>
          </a:p>
        </p:txBody>
      </p:sp>
      <p:cxnSp>
        <p:nvCxnSpPr>
          <p:cNvPr id="6" name="Straight Arrow Connector 5"/>
          <p:cNvCxnSpPr/>
          <p:nvPr/>
        </p:nvCxnSpPr>
        <p:spPr>
          <a:xfrm rot="10800000">
            <a:off x="3714744" y="3286124"/>
            <a:ext cx="1928826"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5403061" y="2974177"/>
            <a:ext cx="571504" cy="714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4429124" y="3286124"/>
            <a:ext cx="1214446" cy="92869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15008" y="3214686"/>
            <a:ext cx="2071702" cy="646331"/>
          </a:xfrm>
          <a:prstGeom prst="rect">
            <a:avLst/>
          </a:prstGeom>
          <a:noFill/>
        </p:spPr>
        <p:txBody>
          <a:bodyPr wrap="square" rtlCol="0">
            <a:spAutoFit/>
          </a:bodyPr>
          <a:lstStyle/>
          <a:p>
            <a:r>
              <a:rPr lang="en-AU" dirty="0" smtClean="0">
                <a:latin typeface="+mn-lt"/>
              </a:rPr>
              <a:t>Multiple identities of same person</a:t>
            </a:r>
            <a:endParaRPr lang="en-US" dirty="0" smtClean="0">
              <a:latin typeface="+mn-lt"/>
            </a:endParaRPr>
          </a:p>
        </p:txBody>
      </p:sp>
      <p:cxnSp>
        <p:nvCxnSpPr>
          <p:cNvPr id="17" name="Straight Arrow Connector 16"/>
          <p:cNvCxnSpPr/>
          <p:nvPr/>
        </p:nvCxnSpPr>
        <p:spPr>
          <a:xfrm rot="10800000" flipV="1">
            <a:off x="4500562" y="5357826"/>
            <a:ext cx="1357322" cy="50006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4572000" y="5357826"/>
            <a:ext cx="1285884"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00760" y="5143512"/>
            <a:ext cx="2071702" cy="923330"/>
          </a:xfrm>
          <a:prstGeom prst="rect">
            <a:avLst/>
          </a:prstGeom>
          <a:noFill/>
        </p:spPr>
        <p:txBody>
          <a:bodyPr wrap="square" rtlCol="0">
            <a:spAutoFit/>
          </a:bodyPr>
          <a:lstStyle/>
          <a:p>
            <a:r>
              <a:rPr lang="en-AU" dirty="0" smtClean="0">
                <a:latin typeface="+mn-lt"/>
              </a:rPr>
              <a:t>Terms of relationship and address now in $a</a:t>
            </a:r>
            <a:endParaRPr lang="en-US" dirty="0" smtClean="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AU" dirty="0" smtClean="0"/>
              <a:t>9.3 Dates</a:t>
            </a:r>
            <a:endParaRPr lang="en-US" dirty="0" smtClean="0"/>
          </a:p>
        </p:txBody>
      </p:sp>
      <p:sp>
        <p:nvSpPr>
          <p:cNvPr id="21" name="Text Placeholder 20"/>
          <p:cNvSpPr>
            <a:spLocks noGrp="1"/>
          </p:cNvSpPr>
          <p:nvPr>
            <p:ph type="body" idx="4294967295"/>
          </p:nvPr>
        </p:nvSpPr>
        <p:spPr>
          <a:xfrm>
            <a:off x="500034" y="1500174"/>
            <a:ext cx="8229600" cy="4714908"/>
          </a:xfrm>
        </p:spPr>
        <p:txBody>
          <a:bodyPr/>
          <a:lstStyle/>
          <a:p>
            <a:r>
              <a:rPr lang="en-AU" dirty="0" smtClean="0"/>
              <a:t>Date of birth and/or death, period of activity</a:t>
            </a:r>
          </a:p>
          <a:p>
            <a:r>
              <a:rPr lang="en-AU" dirty="0" smtClean="0"/>
              <a:t>Core in authority record</a:t>
            </a:r>
          </a:p>
          <a:p>
            <a:r>
              <a:rPr lang="en-AU" dirty="0" smtClean="0"/>
              <a:t>Not core in access point unless need to distinguish</a:t>
            </a:r>
          </a:p>
          <a:p>
            <a:r>
              <a:rPr lang="en-AU" b="1" dirty="0" smtClean="0"/>
              <a:t>New MARC 046 field in authority</a:t>
            </a:r>
          </a:p>
          <a:p>
            <a:pPr lvl="1"/>
            <a:r>
              <a:rPr lang="en-AU" dirty="0" smtClean="0"/>
              <a:t>$f and $g for birth and death dates</a:t>
            </a:r>
          </a:p>
          <a:p>
            <a:pPr lvl="1"/>
            <a:r>
              <a:rPr lang="en-AU" dirty="0" smtClean="0"/>
              <a:t>$s and $t for period of activity</a:t>
            </a:r>
          </a:p>
          <a:p>
            <a:r>
              <a:rPr lang="en-AU" dirty="0" smtClean="0"/>
              <a:t>No abbreviations</a:t>
            </a:r>
          </a:p>
          <a:p>
            <a:pPr lvl="1">
              <a:buNone/>
            </a:pPr>
            <a:endParaRPr lang="en-AU" dirty="0" smtClean="0"/>
          </a:p>
        </p:txBody>
      </p:sp>
      <p:sp>
        <p:nvSpPr>
          <p:cNvPr id="4" name="Rectangle 3"/>
          <p:cNvSpPr/>
          <p:nvPr/>
        </p:nvSpPr>
        <p:spPr>
          <a:xfrm rot="833494">
            <a:off x="6408158" y="4287235"/>
            <a:ext cx="1872208" cy="646331"/>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3600" b="1" dirty="0">
                <a:ln w="11430"/>
                <a:solidFill>
                  <a:srgbClr val="00B050"/>
                </a:solidFill>
                <a:effectLst>
                  <a:outerShdw blurRad="80000" dist="40000" dir="5040000" algn="tl">
                    <a:srgbClr val="000000">
                      <a:alpha val="30000"/>
                    </a:srgbClr>
                  </a:outerShdw>
                </a:effectLst>
              </a:rPr>
              <a:t>NEW!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30425"/>
            <a:ext cx="7772400" cy="2738438"/>
          </a:xfrm>
        </p:spPr>
        <p:txBody>
          <a:bodyPr/>
          <a:lstStyle/>
          <a:p>
            <a:pPr eaLnBrk="1" hangingPunct="1"/>
            <a:r>
              <a:rPr lang="en-AU" smtClean="0"/>
              <a:t>Module 8</a:t>
            </a:r>
            <a:br>
              <a:rPr lang="en-AU" smtClean="0"/>
            </a:br>
            <a:r>
              <a:rPr lang="en-AU" smtClean="0"/>
              <a:t> </a:t>
            </a:r>
            <a:br>
              <a:rPr lang="en-AU" smtClean="0"/>
            </a:br>
            <a:r>
              <a:rPr lang="en-AU" smtClean="0"/>
              <a:t>Attributes of Persons, families, corporate bodies (RDA Section 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AU" dirty="0" smtClean="0"/>
              <a:t>9.3 Dates</a:t>
            </a:r>
            <a:endParaRPr lang="en-US" dirty="0" smtClean="0"/>
          </a:p>
        </p:txBody>
      </p:sp>
      <p:sp>
        <p:nvSpPr>
          <p:cNvPr id="3" name="Rectangle 2"/>
          <p:cNvSpPr/>
          <p:nvPr/>
        </p:nvSpPr>
        <p:spPr>
          <a:xfrm>
            <a:off x="642910" y="2000240"/>
            <a:ext cx="7920038" cy="984250"/>
          </a:xfrm>
          <a:prstGeom prst="rect">
            <a:avLst/>
          </a:prstGeom>
        </p:spPr>
        <p:txBody>
          <a:bodyPr>
            <a:spAutoFit/>
          </a:bodyPr>
          <a:lstStyle/>
          <a:p>
            <a:pPr>
              <a:defRPr/>
            </a:pPr>
            <a:r>
              <a:rPr lang="en-AU" sz="2900" dirty="0">
                <a:solidFill>
                  <a:srgbClr val="7030A0"/>
                </a:solidFill>
                <a:latin typeface="+mj-lt"/>
              </a:rPr>
              <a:t>046 ## $f1836 $g1865</a:t>
            </a:r>
            <a:endParaRPr lang="en-US" sz="2900" dirty="0">
              <a:solidFill>
                <a:srgbClr val="7030A0"/>
              </a:solidFill>
              <a:latin typeface="+mj-lt"/>
            </a:endParaRPr>
          </a:p>
          <a:p>
            <a:pPr>
              <a:defRPr/>
            </a:pPr>
            <a:r>
              <a:rPr lang="en-US" sz="2900" dirty="0">
                <a:solidFill>
                  <a:srgbClr val="7030A0"/>
                </a:solidFill>
                <a:latin typeface="+mj-lt"/>
              </a:rPr>
              <a:t>100 1# $a Beeton, Mrs</a:t>
            </a:r>
          </a:p>
        </p:txBody>
      </p:sp>
      <p:sp>
        <p:nvSpPr>
          <p:cNvPr id="5" name="Rectangle 4"/>
          <p:cNvSpPr/>
          <p:nvPr/>
        </p:nvSpPr>
        <p:spPr>
          <a:xfrm>
            <a:off x="642910" y="4292600"/>
            <a:ext cx="6533712" cy="1015663"/>
          </a:xfrm>
          <a:prstGeom prst="rect">
            <a:avLst/>
          </a:prstGeom>
        </p:spPr>
        <p:txBody>
          <a:bodyPr wrap="none">
            <a:spAutoFit/>
          </a:bodyPr>
          <a:lstStyle/>
          <a:p>
            <a:pPr>
              <a:defRPr/>
            </a:pPr>
            <a:r>
              <a:rPr lang="en-AU" sz="3000" dirty="0">
                <a:solidFill>
                  <a:srgbClr val="7030A0"/>
                </a:solidFill>
                <a:latin typeface="+mj-lt"/>
              </a:rPr>
              <a:t>046 ## $f1829</a:t>
            </a:r>
            <a:endParaRPr lang="en-US" sz="3000" dirty="0">
              <a:solidFill>
                <a:srgbClr val="7030A0"/>
              </a:solidFill>
              <a:latin typeface="+mj-lt"/>
            </a:endParaRPr>
          </a:p>
          <a:p>
            <a:pPr>
              <a:defRPr/>
            </a:pPr>
            <a:r>
              <a:rPr lang="en-US" sz="3000" dirty="0">
                <a:solidFill>
                  <a:srgbClr val="7030A0"/>
                </a:solidFill>
                <a:latin typeface="+mj-lt"/>
              </a:rPr>
              <a:t>100 1# $a Macready, William, $d </a:t>
            </a:r>
            <a:r>
              <a:rPr lang="en-US" sz="3000" dirty="0" smtClean="0">
                <a:solidFill>
                  <a:srgbClr val="7030A0"/>
                </a:solidFill>
                <a:latin typeface="+mj-lt"/>
              </a:rPr>
              <a:t>-1829</a:t>
            </a:r>
            <a:r>
              <a:rPr lang="en-US" sz="3000" dirty="0">
                <a:solidFill>
                  <a:srgbClr val="7030A0"/>
                </a:solidFill>
                <a:latin typeface="+mj-lt"/>
              </a:rPr>
              <a:t>. </a:t>
            </a:r>
          </a:p>
        </p:txBody>
      </p:sp>
      <p:sp>
        <p:nvSpPr>
          <p:cNvPr id="6" name="Rectangle 5"/>
          <p:cNvSpPr/>
          <p:nvPr/>
        </p:nvSpPr>
        <p:spPr>
          <a:xfrm>
            <a:off x="642910" y="3143248"/>
            <a:ext cx="7920038" cy="984250"/>
          </a:xfrm>
          <a:prstGeom prst="rect">
            <a:avLst/>
          </a:prstGeom>
        </p:spPr>
        <p:txBody>
          <a:bodyPr>
            <a:spAutoFit/>
          </a:bodyPr>
          <a:lstStyle/>
          <a:p>
            <a:pPr>
              <a:defRPr/>
            </a:pPr>
            <a:r>
              <a:rPr lang="en-AU" sz="2900" dirty="0" smtClean="0">
                <a:solidFill>
                  <a:srgbClr val="7030A0"/>
                </a:solidFill>
                <a:latin typeface="+mj-lt"/>
              </a:rPr>
              <a:t>046 ## $f </a:t>
            </a:r>
            <a:r>
              <a:rPr lang="en-AU" sz="2900" dirty="0">
                <a:solidFill>
                  <a:srgbClr val="7030A0"/>
                </a:solidFill>
                <a:latin typeface="+mj-lt"/>
              </a:rPr>
              <a:t>1973</a:t>
            </a:r>
          </a:p>
          <a:p>
            <a:pPr>
              <a:defRPr/>
            </a:pPr>
            <a:r>
              <a:rPr lang="en-AU" sz="2900" dirty="0" smtClean="0">
                <a:solidFill>
                  <a:srgbClr val="7030A0"/>
                </a:solidFill>
                <a:latin typeface="+mj-lt"/>
              </a:rPr>
              <a:t>100 ## $a </a:t>
            </a:r>
            <a:r>
              <a:rPr lang="en-AU" sz="2900" dirty="0">
                <a:solidFill>
                  <a:srgbClr val="7030A0"/>
                </a:solidFill>
                <a:latin typeface="+mj-lt"/>
              </a:rPr>
              <a:t>Johnson, Anna Marie, |d 1973-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AU" dirty="0" smtClean="0"/>
              <a:t>9.4 Title</a:t>
            </a:r>
            <a:br>
              <a:rPr lang="en-AU" dirty="0" smtClean="0"/>
            </a:br>
            <a:r>
              <a:rPr lang="en-AU" dirty="0" smtClean="0"/>
              <a:t>9.5 Fuller form</a:t>
            </a:r>
            <a:endParaRPr lang="en-US" dirty="0" smtClean="0"/>
          </a:p>
        </p:txBody>
      </p:sp>
      <p:sp>
        <p:nvSpPr>
          <p:cNvPr id="21" name="Text Placeholder 20"/>
          <p:cNvSpPr>
            <a:spLocks noGrp="1"/>
          </p:cNvSpPr>
          <p:nvPr>
            <p:ph type="body" idx="4294967295"/>
          </p:nvPr>
        </p:nvSpPr>
        <p:spPr>
          <a:xfrm>
            <a:off x="500034" y="1500174"/>
            <a:ext cx="8229600" cy="4857784"/>
          </a:xfrm>
        </p:spPr>
        <p:txBody>
          <a:bodyPr/>
          <a:lstStyle/>
          <a:p>
            <a:pPr>
              <a:buNone/>
            </a:pPr>
            <a:r>
              <a:rPr lang="en-AU" dirty="0" smtClean="0"/>
              <a:t>Title</a:t>
            </a:r>
          </a:p>
          <a:p>
            <a:r>
              <a:rPr lang="en-AU" b="1" dirty="0" smtClean="0"/>
              <a:t>Core</a:t>
            </a:r>
            <a:r>
              <a:rPr lang="en-AU" dirty="0" smtClean="0"/>
              <a:t> in authority record </a:t>
            </a:r>
            <a:r>
              <a:rPr lang="en-AU" b="1" dirty="0" smtClean="0"/>
              <a:t>and </a:t>
            </a:r>
            <a:r>
              <a:rPr lang="en-AU" dirty="0" smtClean="0"/>
              <a:t>required in access point</a:t>
            </a:r>
          </a:p>
          <a:p>
            <a:pPr lvl="1"/>
            <a:r>
              <a:rPr lang="en-AU" dirty="0" smtClean="0"/>
              <a:t>Only royalty, nobility, titles of honour, and ecclesiastical rank</a:t>
            </a:r>
          </a:p>
          <a:p>
            <a:pPr>
              <a:buNone/>
            </a:pPr>
            <a:r>
              <a:rPr lang="en-AU" dirty="0" smtClean="0"/>
              <a:t>Fuller form</a:t>
            </a:r>
          </a:p>
          <a:p>
            <a:r>
              <a:rPr lang="en-AU" dirty="0" smtClean="0"/>
              <a:t>Core if needed to distinguish</a:t>
            </a:r>
          </a:p>
          <a:p>
            <a:r>
              <a:rPr lang="en-AU" dirty="0" smtClean="0"/>
              <a:t>Can record in access point even if not needed</a:t>
            </a:r>
          </a:p>
          <a:p>
            <a:r>
              <a:rPr lang="en-AU" b="1" dirty="0" smtClean="0"/>
              <a:t>New MARC 378 field in authority record</a:t>
            </a:r>
          </a:p>
          <a:p>
            <a:pPr lvl="1">
              <a:buNone/>
            </a:pPr>
            <a:endParaRPr lang="en-AU"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AU" smtClean="0"/>
              <a:t>New Elements</a:t>
            </a:r>
            <a:endParaRPr lang="en-US" smtClean="0"/>
          </a:p>
        </p:txBody>
      </p:sp>
      <p:sp>
        <p:nvSpPr>
          <p:cNvPr id="17411" name="Content Placeholder 2"/>
          <p:cNvSpPr>
            <a:spLocks noGrp="1"/>
          </p:cNvSpPr>
          <p:nvPr>
            <p:ph idx="1"/>
          </p:nvPr>
        </p:nvSpPr>
        <p:spPr/>
        <p:txBody>
          <a:bodyPr/>
          <a:lstStyle/>
          <a:p>
            <a:r>
              <a:rPr lang="en-AU" dirty="0" smtClean="0"/>
              <a:t>Gender (RDA 9.7; MARC 375)</a:t>
            </a:r>
          </a:p>
          <a:p>
            <a:r>
              <a:rPr lang="en-AU" dirty="0" smtClean="0"/>
              <a:t>Place of Birth (RDA 9.8; MARC 370)</a:t>
            </a:r>
          </a:p>
          <a:p>
            <a:r>
              <a:rPr lang="en-AU" dirty="0" smtClean="0"/>
              <a:t>Place of Death (RDA 9.19; MARC 370)</a:t>
            </a:r>
          </a:p>
          <a:p>
            <a:r>
              <a:rPr lang="en-AU" dirty="0" smtClean="0"/>
              <a:t>Country Associated with the Person (RDA 9.10; MARC 370)</a:t>
            </a:r>
          </a:p>
          <a:p>
            <a:r>
              <a:rPr lang="en-AU" dirty="0" smtClean="0"/>
              <a:t>Place of Residence (RDA 9.11; MARC 370)</a:t>
            </a:r>
          </a:p>
          <a:p>
            <a:r>
              <a:rPr lang="en-AU" dirty="0" smtClean="0"/>
              <a:t>Address of the Person (RDA 9.12; MARC 371)</a:t>
            </a:r>
          </a:p>
          <a:p>
            <a:endParaRPr lang="en-A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AU" smtClean="0"/>
              <a:t>More New Elements</a:t>
            </a:r>
            <a:endParaRPr lang="en-US" smtClean="0"/>
          </a:p>
        </p:txBody>
      </p:sp>
      <p:sp>
        <p:nvSpPr>
          <p:cNvPr id="18435" name="Content Placeholder 2"/>
          <p:cNvSpPr>
            <a:spLocks noGrp="1"/>
          </p:cNvSpPr>
          <p:nvPr>
            <p:ph idx="1"/>
          </p:nvPr>
        </p:nvSpPr>
        <p:spPr/>
        <p:txBody>
          <a:bodyPr/>
          <a:lstStyle/>
          <a:p>
            <a:r>
              <a:rPr lang="en-AU" dirty="0" smtClean="0"/>
              <a:t>Affiliation (RDA 9.13; MARC 373)</a:t>
            </a:r>
          </a:p>
          <a:p>
            <a:r>
              <a:rPr lang="en-AU" dirty="0" smtClean="0"/>
              <a:t>Language of the Person (RDA 9.14; MARC 377)</a:t>
            </a:r>
          </a:p>
          <a:p>
            <a:r>
              <a:rPr lang="en-AU" dirty="0" smtClean="0"/>
              <a:t>Field of Activity (RDA 9.15; MARC 372)</a:t>
            </a:r>
          </a:p>
          <a:p>
            <a:r>
              <a:rPr lang="en-AU" dirty="0" smtClean="0"/>
              <a:t>Profession or Occupation (RDA 9.16; MARC 374) Core for NLA if readily ascertainable</a:t>
            </a:r>
          </a:p>
          <a:p>
            <a:r>
              <a:rPr lang="en-AU" dirty="0" smtClean="0"/>
              <a:t>Biographical Information (RDA 9.17)</a:t>
            </a:r>
          </a:p>
          <a:p>
            <a:r>
              <a:rPr lang="en-AU" dirty="0" smtClean="0"/>
              <a:t>Identifier (RDA 9.18) Core for NLA</a:t>
            </a:r>
          </a:p>
          <a:p>
            <a:endParaRPr lang="en-AU" dirty="0" smtClean="0"/>
          </a:p>
          <a:p>
            <a:pPr>
              <a:buFont typeface="Arial"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288" y="1700213"/>
            <a:ext cx="8064500" cy="2032000"/>
          </a:xfrm>
          <a:prstGeom prst="rect">
            <a:avLst/>
          </a:prstGeom>
        </p:spPr>
        <p:txBody>
          <a:bodyPr>
            <a:spAutoFit/>
          </a:bodyPr>
          <a:lstStyle/>
          <a:p>
            <a:pPr>
              <a:lnSpc>
                <a:spcPct val="150000"/>
              </a:lnSpc>
              <a:defRPr/>
            </a:pPr>
            <a:endParaRPr lang="en-AU" sz="2800" b="1" dirty="0">
              <a:solidFill>
                <a:srgbClr val="7030A0"/>
              </a:solidFill>
              <a:latin typeface="+mj-lt"/>
            </a:endParaRPr>
          </a:p>
          <a:p>
            <a:pPr>
              <a:lnSpc>
                <a:spcPct val="150000"/>
              </a:lnSpc>
              <a:defRPr/>
            </a:pPr>
            <a:endParaRPr lang="en-AU" sz="2800" b="1" dirty="0">
              <a:solidFill>
                <a:srgbClr val="7030A0"/>
              </a:solidFill>
              <a:latin typeface="+mj-lt"/>
            </a:endParaRPr>
          </a:p>
          <a:p>
            <a:pPr>
              <a:lnSpc>
                <a:spcPct val="150000"/>
              </a:lnSpc>
              <a:defRPr/>
            </a:pPr>
            <a:endParaRPr lang="en-US" sz="2800" b="1" dirty="0">
              <a:solidFill>
                <a:srgbClr val="7030A0"/>
              </a:solidFill>
              <a:latin typeface="+mj-lt"/>
            </a:endParaRPr>
          </a:p>
        </p:txBody>
      </p:sp>
      <p:sp>
        <p:nvSpPr>
          <p:cNvPr id="20484" name="Rectangle 6"/>
          <p:cNvSpPr>
            <a:spLocks noChangeArrowheads="1"/>
          </p:cNvSpPr>
          <p:nvPr/>
        </p:nvSpPr>
        <p:spPr bwMode="auto">
          <a:xfrm>
            <a:off x="395288" y="1700213"/>
            <a:ext cx="6462712" cy="4616450"/>
          </a:xfrm>
          <a:prstGeom prst="rect">
            <a:avLst/>
          </a:prstGeom>
          <a:noFill/>
          <a:ln w="9525">
            <a:noFill/>
            <a:miter lim="800000"/>
            <a:headEnd/>
            <a:tailEnd/>
          </a:ln>
        </p:spPr>
        <p:txBody>
          <a:bodyPr>
            <a:spAutoFit/>
          </a:bodyPr>
          <a:lstStyle/>
          <a:p>
            <a:pPr>
              <a:lnSpc>
                <a:spcPct val="150000"/>
              </a:lnSpc>
            </a:pPr>
            <a:r>
              <a:rPr lang="en-US" sz="2800" b="1" dirty="0">
                <a:solidFill>
                  <a:srgbClr val="7030A0"/>
                </a:solidFill>
                <a:latin typeface="Calibri" pitchFamily="34" charset="0"/>
              </a:rPr>
              <a:t>100 1_ |a Baron Cohen, </a:t>
            </a:r>
            <a:r>
              <a:rPr lang="en-US" sz="2800" b="1" dirty="0" err="1">
                <a:solidFill>
                  <a:srgbClr val="7030A0"/>
                </a:solidFill>
                <a:latin typeface="Calibri" pitchFamily="34" charset="0"/>
              </a:rPr>
              <a:t>Sacha</a:t>
            </a:r>
            <a:r>
              <a:rPr lang="en-US" sz="2800" b="1" dirty="0">
                <a:solidFill>
                  <a:srgbClr val="7030A0"/>
                </a:solidFill>
                <a:latin typeface="Calibri" pitchFamily="34" charset="0"/>
              </a:rPr>
              <a:t> |d 1971- </a:t>
            </a:r>
          </a:p>
          <a:p>
            <a:pPr>
              <a:lnSpc>
                <a:spcPct val="150000"/>
              </a:lnSpc>
            </a:pPr>
            <a:r>
              <a:rPr lang="en-US" sz="2800" b="1" dirty="0">
                <a:solidFill>
                  <a:srgbClr val="7030A0"/>
                </a:solidFill>
                <a:latin typeface="Calibri" pitchFamily="34" charset="0"/>
              </a:rPr>
              <a:t>400 1_ |a Cohen, </a:t>
            </a:r>
            <a:r>
              <a:rPr lang="en-US" sz="2800" b="1" dirty="0" err="1">
                <a:solidFill>
                  <a:srgbClr val="7030A0"/>
                </a:solidFill>
                <a:latin typeface="Calibri" pitchFamily="34" charset="0"/>
              </a:rPr>
              <a:t>Sacha</a:t>
            </a:r>
            <a:r>
              <a:rPr lang="en-US" sz="2800" b="1" dirty="0">
                <a:solidFill>
                  <a:srgbClr val="7030A0"/>
                </a:solidFill>
                <a:latin typeface="Calibri" pitchFamily="34" charset="0"/>
              </a:rPr>
              <a:t> Baron, |d 1971-</a:t>
            </a:r>
          </a:p>
          <a:p>
            <a:pPr>
              <a:lnSpc>
                <a:spcPct val="150000"/>
              </a:lnSpc>
            </a:pPr>
            <a:endParaRPr lang="en-US" sz="2800" b="1" dirty="0">
              <a:solidFill>
                <a:srgbClr val="7030A0"/>
              </a:solidFill>
              <a:latin typeface="Calibri" pitchFamily="34" charset="0"/>
            </a:endParaRPr>
          </a:p>
          <a:p>
            <a:pPr>
              <a:lnSpc>
                <a:spcPct val="150000"/>
              </a:lnSpc>
            </a:pPr>
            <a:r>
              <a:rPr lang="en-US" sz="2800" b="1" dirty="0">
                <a:solidFill>
                  <a:srgbClr val="7030A0"/>
                </a:solidFill>
                <a:latin typeface="Calibri" pitchFamily="34" charset="0"/>
              </a:rPr>
              <a:t>370	  |a Hammersmith, London</a:t>
            </a:r>
          </a:p>
          <a:p>
            <a:pPr>
              <a:lnSpc>
                <a:spcPct val="150000"/>
              </a:lnSpc>
            </a:pPr>
            <a:r>
              <a:rPr lang="en-AU" sz="2800" b="1" dirty="0">
                <a:solidFill>
                  <a:srgbClr val="7030A0"/>
                </a:solidFill>
                <a:latin typeface="Calibri" pitchFamily="34" charset="0"/>
              </a:rPr>
              <a:t>374	  |a comedian</a:t>
            </a:r>
            <a:endParaRPr lang="en-US" sz="2800" b="1" dirty="0">
              <a:solidFill>
                <a:srgbClr val="7030A0"/>
              </a:solidFill>
              <a:latin typeface="Calibri" pitchFamily="34" charset="0"/>
            </a:endParaRPr>
          </a:p>
          <a:p>
            <a:pPr>
              <a:lnSpc>
                <a:spcPct val="150000"/>
              </a:lnSpc>
            </a:pPr>
            <a:r>
              <a:rPr lang="en-US" sz="2800" b="1" dirty="0">
                <a:solidFill>
                  <a:srgbClr val="7030A0"/>
                </a:solidFill>
                <a:latin typeface="Calibri" pitchFamily="34" charset="0"/>
              </a:rPr>
              <a:t>375	  |a male</a:t>
            </a:r>
          </a:p>
          <a:p>
            <a:pPr>
              <a:lnSpc>
                <a:spcPct val="150000"/>
              </a:lnSpc>
            </a:pPr>
            <a:r>
              <a:rPr lang="en-US" sz="2800" b="1" dirty="0">
                <a:solidFill>
                  <a:srgbClr val="7030A0"/>
                </a:solidFill>
                <a:latin typeface="Calibri" pitchFamily="34" charset="0"/>
              </a:rPr>
              <a:t>377 	  |a eng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4067175" y="404813"/>
            <a:ext cx="4614863" cy="1143000"/>
          </a:xfrm>
        </p:spPr>
        <p:txBody>
          <a:bodyPr/>
          <a:lstStyle/>
          <a:p>
            <a:r>
              <a:rPr lang="en-AU" sz="4000" dirty="0" smtClean="0">
                <a:solidFill>
                  <a:srgbClr val="000000"/>
                </a:solidFill>
              </a:rPr>
              <a:t>Chapter 9 </a:t>
            </a:r>
            <a:r>
              <a:rPr lang="en-US" dirty="0" smtClean="0"/>
              <a:t/>
            </a:r>
            <a:br>
              <a:rPr lang="en-US" dirty="0" smtClean="0"/>
            </a:br>
            <a:r>
              <a:rPr lang="en-US" dirty="0" smtClean="0"/>
              <a:t>9.19 Authorized access points</a:t>
            </a:r>
          </a:p>
        </p:txBody>
      </p:sp>
      <p:sp>
        <p:nvSpPr>
          <p:cNvPr id="21507" name="Rectangle 1027"/>
          <p:cNvSpPr>
            <a:spLocks noGrp="1" noChangeArrowheads="1"/>
          </p:cNvSpPr>
          <p:nvPr>
            <p:ph type="body" idx="1"/>
          </p:nvPr>
        </p:nvSpPr>
        <p:spPr>
          <a:xfrm>
            <a:off x="468313" y="2133600"/>
            <a:ext cx="8229600" cy="3887788"/>
          </a:xfrm>
        </p:spPr>
        <p:txBody>
          <a:bodyPr/>
          <a:lstStyle/>
          <a:p>
            <a:r>
              <a:rPr lang="en-US" smtClean="0"/>
              <a:t>RDA 9.19.1.1:  how to put together the elements to construct an </a:t>
            </a:r>
            <a:r>
              <a:rPr lang="en-US" i="1" smtClean="0"/>
              <a:t>authorized access point </a:t>
            </a:r>
            <a:r>
              <a:rPr lang="en-US" smtClean="0"/>
              <a:t>[with links back to specific elements]</a:t>
            </a:r>
          </a:p>
          <a:p>
            <a:endParaRPr lang="en-US" smtClean="0"/>
          </a:p>
          <a:p>
            <a:pPr lvl="1"/>
            <a:r>
              <a:rPr lang="en-US" smtClean="0"/>
              <a:t>Preferred name is the basis</a:t>
            </a:r>
          </a:p>
          <a:p>
            <a:pPr lvl="1"/>
            <a:r>
              <a:rPr lang="en-US" smtClean="0"/>
              <a:t>Additions to the name as instructed under 9.19.1.2–9.19.1.7, in that order, as applicable</a:t>
            </a:r>
          </a:p>
        </p:txBody>
      </p:sp>
      <p:sp>
        <p:nvSpPr>
          <p:cNvPr id="21508" name="Date Placeholder 3"/>
          <p:cNvSpPr>
            <a:spLocks noGrp="1"/>
          </p:cNvSpPr>
          <p:nvPr>
            <p:ph type="dt" sz="quarter" idx="10"/>
          </p:nvPr>
        </p:nvSpPr>
        <p:spPr bwMode="auto">
          <a:noFill/>
          <a:ln>
            <a:miter lim="800000"/>
            <a:headEnd/>
            <a:tailEnd/>
          </a:ln>
        </p:spPr>
        <p:txBody>
          <a:bodyPr/>
          <a:lstStyle/>
          <a:p>
            <a:r>
              <a:rPr lang="en-US" smtClean="0"/>
              <a:t>LC RDA:  NASIG 2011 - Module 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4067175" y="333375"/>
            <a:ext cx="4614863" cy="1143000"/>
          </a:xfrm>
        </p:spPr>
        <p:txBody>
          <a:bodyPr/>
          <a:lstStyle/>
          <a:p>
            <a:r>
              <a:rPr lang="en-AU" sz="4000" dirty="0" smtClean="0">
                <a:solidFill>
                  <a:srgbClr val="000000"/>
                </a:solidFill>
              </a:rPr>
              <a:t>Chapter 9 </a:t>
            </a:r>
            <a:r>
              <a:rPr lang="en-US" dirty="0" smtClean="0"/>
              <a:t/>
            </a:r>
            <a:br>
              <a:rPr lang="en-US" dirty="0" smtClean="0"/>
            </a:br>
            <a:r>
              <a:rPr lang="en-US" dirty="0" smtClean="0"/>
              <a:t>Additions to the preferred name</a:t>
            </a:r>
          </a:p>
        </p:txBody>
      </p:sp>
      <p:sp>
        <p:nvSpPr>
          <p:cNvPr id="22531" name="Rectangle 1027"/>
          <p:cNvSpPr>
            <a:spLocks noGrp="1" noChangeArrowheads="1"/>
          </p:cNvSpPr>
          <p:nvPr>
            <p:ph type="body" idx="1"/>
          </p:nvPr>
        </p:nvSpPr>
        <p:spPr>
          <a:xfrm>
            <a:off x="468313" y="1773238"/>
            <a:ext cx="8229600" cy="4525962"/>
          </a:xfrm>
        </p:spPr>
        <p:txBody>
          <a:bodyPr/>
          <a:lstStyle/>
          <a:p>
            <a:r>
              <a:rPr lang="en-US" b="1" smtClean="0"/>
              <a:t>9.19.1.2:  title or other designation </a:t>
            </a:r>
          </a:p>
          <a:p>
            <a:pPr>
              <a:buFont typeface="Arial" charset="0"/>
              <a:buNone/>
            </a:pPr>
            <a:r>
              <a:rPr lang="en-US" b="1" smtClean="0"/>
              <a:t>	 associated with the person (required)</a:t>
            </a:r>
          </a:p>
          <a:p>
            <a:r>
              <a:rPr lang="en-US" smtClean="0"/>
              <a:t>9.19.1.3:  date of birth and/or death * ^</a:t>
            </a:r>
          </a:p>
          <a:p>
            <a:r>
              <a:rPr lang="en-US" smtClean="0"/>
              <a:t>9.19.1.4:  fuller form of name * ^</a:t>
            </a:r>
          </a:p>
          <a:p>
            <a:r>
              <a:rPr lang="en-US" smtClean="0"/>
              <a:t>9.19.1.5:  period of activity of person * ^</a:t>
            </a:r>
          </a:p>
          <a:p>
            <a:r>
              <a:rPr lang="en-US" smtClean="0"/>
              <a:t>9.19.1.6:  profession or occupation *</a:t>
            </a:r>
          </a:p>
        </p:txBody>
      </p:sp>
      <p:sp>
        <p:nvSpPr>
          <p:cNvPr id="22532" name="Date Placeholder 3"/>
          <p:cNvSpPr>
            <a:spLocks noGrp="1"/>
          </p:cNvSpPr>
          <p:nvPr>
            <p:ph type="dt" sz="quarter" idx="10"/>
          </p:nvPr>
        </p:nvSpPr>
        <p:spPr bwMode="auto">
          <a:noFill/>
          <a:ln>
            <a:miter lim="800000"/>
            <a:headEnd/>
            <a:tailEnd/>
          </a:ln>
        </p:spPr>
        <p:txBody>
          <a:bodyPr/>
          <a:lstStyle/>
          <a:p>
            <a:r>
              <a:rPr lang="en-US" smtClean="0"/>
              <a:t>LC RDA:  NASIG 2011 - Module 4</a:t>
            </a:r>
          </a:p>
        </p:txBody>
      </p:sp>
      <p:sp>
        <p:nvSpPr>
          <p:cNvPr id="22534" name="Text Box 1028"/>
          <p:cNvSpPr txBox="1">
            <a:spLocks noChangeArrowheads="1"/>
          </p:cNvSpPr>
          <p:nvPr/>
        </p:nvSpPr>
        <p:spPr bwMode="auto">
          <a:xfrm>
            <a:off x="539750" y="5661025"/>
            <a:ext cx="8153400" cy="431800"/>
          </a:xfrm>
          <a:prstGeom prst="rect">
            <a:avLst/>
          </a:prstGeom>
          <a:noFill/>
          <a:ln w="9525">
            <a:noFill/>
            <a:miter lim="800000"/>
            <a:headEnd/>
            <a:tailEnd/>
          </a:ln>
        </p:spPr>
        <p:txBody>
          <a:bodyPr wrap="none">
            <a:spAutoFit/>
          </a:bodyPr>
          <a:lstStyle/>
          <a:p>
            <a:r>
              <a:rPr lang="en-US" sz="2200"/>
              <a:t>* = if needed to distinguish; </a:t>
            </a:r>
            <a:r>
              <a:rPr lang="en-US" sz="2200">
                <a:ea typeface="Osaka" pitchFamily="-60" charset="-128"/>
              </a:rPr>
              <a:t>^</a:t>
            </a:r>
            <a:r>
              <a:rPr lang="en-US" sz="2200"/>
              <a:t> = option to add even if not needed</a:t>
            </a:r>
          </a:p>
        </p:txBody>
      </p:sp>
      <p:sp>
        <p:nvSpPr>
          <p:cNvPr id="22535" name="Rectangle 1029"/>
          <p:cNvSpPr>
            <a:spLocks noChangeArrowheads="1"/>
          </p:cNvSpPr>
          <p:nvPr/>
        </p:nvSpPr>
        <p:spPr bwMode="auto">
          <a:xfrm>
            <a:off x="539750" y="5595938"/>
            <a:ext cx="8096250" cy="517525"/>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Example records</a:t>
            </a:r>
          </a:p>
        </p:txBody>
      </p:sp>
      <p:sp>
        <p:nvSpPr>
          <p:cNvPr id="23555" name="Rectangle 4"/>
          <p:cNvSpPr>
            <a:spLocks noChangeArrowheads="1"/>
          </p:cNvSpPr>
          <p:nvPr/>
        </p:nvSpPr>
        <p:spPr bwMode="auto">
          <a:xfrm>
            <a:off x="428625" y="1582738"/>
            <a:ext cx="7929563" cy="4154487"/>
          </a:xfrm>
          <a:prstGeom prst="rect">
            <a:avLst/>
          </a:prstGeom>
          <a:noFill/>
          <a:ln w="9525">
            <a:noFill/>
            <a:miter lim="800000"/>
            <a:headEnd/>
            <a:tailEnd/>
          </a:ln>
        </p:spPr>
        <p:txBody>
          <a:bodyPr>
            <a:spAutoFit/>
          </a:bodyPr>
          <a:lstStyle/>
          <a:p>
            <a:r>
              <a:rPr lang="en-US" sz="2400"/>
              <a:t>000 	00402cz a2200133n 450</a:t>
            </a:r>
          </a:p>
          <a:p>
            <a:r>
              <a:rPr lang="en-US" sz="2400"/>
              <a:t>001 	5496212</a:t>
            </a:r>
          </a:p>
          <a:p>
            <a:r>
              <a:rPr lang="en-US" sz="2400"/>
              <a:t>005 	20020621172756.0</a:t>
            </a:r>
          </a:p>
          <a:p>
            <a:r>
              <a:rPr lang="en-US" sz="2400"/>
              <a:t>008 	011019n| acannaabn |n aaa c</a:t>
            </a:r>
          </a:p>
          <a:p>
            <a:r>
              <a:rPr lang="en-US" sz="2400"/>
              <a:t>010 	__ |a no2001083678</a:t>
            </a:r>
          </a:p>
          <a:p>
            <a:r>
              <a:rPr lang="en-US" sz="2400"/>
              <a:t>035 	__ |a (OCoLC)oca05608026</a:t>
            </a:r>
          </a:p>
          <a:p>
            <a:r>
              <a:rPr lang="en-US" sz="2400"/>
              <a:t>040 	__ |a IArlh |b eng |c IArlh</a:t>
            </a:r>
          </a:p>
          <a:p>
            <a:r>
              <a:rPr lang="en-US" sz="2400"/>
              <a:t>053 	_0 |a PR6119.C37</a:t>
            </a:r>
          </a:p>
          <a:p>
            <a:r>
              <a:rPr lang="en-US" sz="2400" b="1"/>
              <a:t>100 	1_ |a Scarrow, Simon</a:t>
            </a:r>
          </a:p>
          <a:p>
            <a:r>
              <a:rPr lang="en-US" sz="2400"/>
              <a:t>670 	__ |a Under the eagle, 2001, c2000: |b t.p. (Simon Scarrow) jkt. (</a:t>
            </a:r>
            <a:r>
              <a:rPr lang="en-US" sz="2400">
                <a:solidFill>
                  <a:srgbClr val="C00000"/>
                </a:solidFill>
              </a:rPr>
              <a:t>college teacher; lives in Norfolk, England</a:t>
            </a:r>
            <a:r>
              <a:rPr lang="en-US" sz="2400"/>
              <a:t>)</a:t>
            </a:r>
          </a:p>
        </p:txBody>
      </p:sp>
      <p:sp>
        <p:nvSpPr>
          <p:cNvPr id="6" name="TextBox 5"/>
          <p:cNvSpPr txBox="1"/>
          <p:nvPr/>
        </p:nvSpPr>
        <p:spPr>
          <a:xfrm>
            <a:off x="4103688" y="6381750"/>
            <a:ext cx="5040312" cy="276225"/>
          </a:xfrm>
          <a:prstGeom prst="rect">
            <a:avLst/>
          </a:prstGeom>
          <a:noFill/>
        </p:spPr>
        <p:txBody>
          <a:bodyPr>
            <a:spAutoFit/>
          </a:bodyPr>
          <a:lstStyle/>
          <a:p>
            <a:pPr algn="r" fontAlgn="auto">
              <a:spcBef>
                <a:spcPts val="0"/>
              </a:spcBef>
              <a:spcAft>
                <a:spcPts val="0"/>
              </a:spcAft>
              <a:defRPr/>
            </a:pPr>
            <a:r>
              <a:rPr lang="en-AU" sz="1200" dirty="0">
                <a:solidFill>
                  <a:schemeClr val="bg1">
                    <a:lumMod val="50000"/>
                  </a:schemeClr>
                </a:solidFill>
                <a:latin typeface="+mn-lt"/>
                <a:cs typeface="+mn-cs"/>
              </a:rPr>
              <a:t>Source: </a:t>
            </a:r>
            <a:r>
              <a:rPr lang="en-US" sz="1200" dirty="0">
                <a:hlinkClick r:id="rId3"/>
              </a:rPr>
              <a:t>http://authorities.loc.gov/</a:t>
            </a:r>
            <a:endParaRPr lang="en-US" sz="1200" dirty="0">
              <a:solidFill>
                <a:schemeClr val="bg1">
                  <a:lumMod val="50000"/>
                </a:schemeClr>
              </a:solidFill>
              <a:latin typeface="+mn-lt"/>
              <a:cs typeface="+mn-cs"/>
            </a:endParaRPr>
          </a:p>
        </p:txBody>
      </p:sp>
      <p:sp>
        <p:nvSpPr>
          <p:cNvPr id="7" name="Rectangle 6"/>
          <p:cNvSpPr/>
          <p:nvPr/>
        </p:nvSpPr>
        <p:spPr>
          <a:xfrm>
            <a:off x="5857884" y="2071678"/>
            <a:ext cx="2569935"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AACR2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Example records</a:t>
            </a:r>
          </a:p>
        </p:txBody>
      </p:sp>
      <p:sp>
        <p:nvSpPr>
          <p:cNvPr id="13315" name="Rectangle 4"/>
          <p:cNvSpPr>
            <a:spLocks noChangeArrowheads="1"/>
          </p:cNvSpPr>
          <p:nvPr/>
        </p:nvSpPr>
        <p:spPr bwMode="auto">
          <a:xfrm>
            <a:off x="395288" y="1225550"/>
            <a:ext cx="7929562" cy="5632450"/>
          </a:xfrm>
          <a:prstGeom prst="rect">
            <a:avLst/>
          </a:prstGeom>
          <a:noFill/>
          <a:ln w="9525">
            <a:noFill/>
            <a:miter lim="800000"/>
            <a:headEnd/>
            <a:tailEnd/>
          </a:ln>
        </p:spPr>
        <p:txBody>
          <a:bodyPr>
            <a:spAutoFit/>
          </a:bodyPr>
          <a:lstStyle/>
          <a:p>
            <a:pPr>
              <a:defRPr/>
            </a:pPr>
            <a:r>
              <a:rPr lang="en-US" sz="2400" dirty="0"/>
              <a:t>000 	00402cz a2200133n 450</a:t>
            </a:r>
          </a:p>
          <a:p>
            <a:pPr>
              <a:defRPr/>
            </a:pPr>
            <a:r>
              <a:rPr lang="en-US" sz="2400" dirty="0"/>
              <a:t>001 	5496212</a:t>
            </a:r>
          </a:p>
          <a:p>
            <a:pPr>
              <a:defRPr/>
            </a:pPr>
            <a:r>
              <a:rPr lang="en-US" sz="2400" dirty="0"/>
              <a:t>005 	20020621172756.0</a:t>
            </a:r>
          </a:p>
          <a:p>
            <a:pPr>
              <a:defRPr/>
            </a:pPr>
            <a:r>
              <a:rPr lang="en-US" sz="2400" dirty="0"/>
              <a:t>008 	011019n| acannaabn |n aaa c</a:t>
            </a:r>
          </a:p>
          <a:p>
            <a:pPr>
              <a:defRPr/>
            </a:pPr>
            <a:r>
              <a:rPr lang="en-US" sz="2400" dirty="0"/>
              <a:t>010 	__ |a no2001083678</a:t>
            </a:r>
          </a:p>
          <a:p>
            <a:pPr>
              <a:defRPr/>
            </a:pPr>
            <a:r>
              <a:rPr lang="en-US" sz="2400" dirty="0"/>
              <a:t>035 	__ |a (OCoLC)oca05608026</a:t>
            </a:r>
          </a:p>
          <a:p>
            <a:pPr>
              <a:defRPr/>
            </a:pPr>
            <a:r>
              <a:rPr lang="en-US" sz="2400" dirty="0"/>
              <a:t>040 	__ |a IArlh |b eng |c Iarlh |e rda</a:t>
            </a:r>
          </a:p>
          <a:p>
            <a:pPr>
              <a:defRPr/>
            </a:pPr>
            <a:r>
              <a:rPr lang="en-US" sz="2400" dirty="0"/>
              <a:t>053 	_0 |a PR6119.C37</a:t>
            </a:r>
          </a:p>
          <a:p>
            <a:pPr marL="457200" indent="-457200">
              <a:buFontTx/>
              <a:buAutoNum type="arabicPlain" startAt="100"/>
              <a:defRPr/>
            </a:pPr>
            <a:r>
              <a:rPr lang="en-US" sz="2400" b="1" dirty="0"/>
              <a:t>     1_ |a Scarrow, Simon</a:t>
            </a:r>
          </a:p>
          <a:p>
            <a:pPr marL="457200" indent="-457200">
              <a:buFontTx/>
              <a:buAutoNum type="arabicPlain" startAt="374"/>
              <a:defRPr/>
            </a:pPr>
            <a:r>
              <a:rPr lang="en-AU" sz="2400" b="1" dirty="0"/>
              <a:t> 	__ |a teacher</a:t>
            </a:r>
          </a:p>
          <a:p>
            <a:pPr marL="457200" indent="-457200">
              <a:buFontTx/>
              <a:buAutoNum type="arabicPlain" startAt="374"/>
              <a:defRPr/>
            </a:pPr>
            <a:r>
              <a:rPr lang="en-AU" sz="2400" b="1" dirty="0"/>
              <a:t> 	__ |a male</a:t>
            </a:r>
          </a:p>
          <a:p>
            <a:pPr marL="457200" indent="-457200">
              <a:defRPr/>
            </a:pPr>
            <a:r>
              <a:rPr lang="en-AU" sz="2400" b="1" dirty="0"/>
              <a:t>377	__ |a eng</a:t>
            </a:r>
            <a:endParaRPr lang="en-US" sz="2400" b="1" dirty="0"/>
          </a:p>
          <a:p>
            <a:pPr>
              <a:defRPr/>
            </a:pPr>
            <a:r>
              <a:rPr lang="en-US" sz="2400" dirty="0"/>
              <a:t>670 	__ |a Under the eagle, 2001, c2000: |b title page. (Simon Scarrow) jacket. (</a:t>
            </a:r>
            <a:r>
              <a:rPr lang="en-US" sz="2400" dirty="0">
                <a:solidFill>
                  <a:srgbClr val="C00000"/>
                </a:solidFill>
              </a:rPr>
              <a:t>college teacher; lives in Norfolk, England</a:t>
            </a:r>
            <a:r>
              <a:rPr lang="en-US" sz="2400" dirty="0"/>
              <a:t>)</a:t>
            </a:r>
          </a:p>
        </p:txBody>
      </p:sp>
      <p:sp>
        <p:nvSpPr>
          <p:cNvPr id="6" name="TextBox 5"/>
          <p:cNvSpPr txBox="1"/>
          <p:nvPr/>
        </p:nvSpPr>
        <p:spPr>
          <a:xfrm>
            <a:off x="4103688" y="6581775"/>
            <a:ext cx="5040312" cy="276225"/>
          </a:xfrm>
          <a:prstGeom prst="rect">
            <a:avLst/>
          </a:prstGeom>
          <a:noFill/>
        </p:spPr>
        <p:txBody>
          <a:bodyPr>
            <a:spAutoFit/>
          </a:bodyPr>
          <a:lstStyle/>
          <a:p>
            <a:pPr algn="r" fontAlgn="auto">
              <a:spcBef>
                <a:spcPts val="0"/>
              </a:spcBef>
              <a:spcAft>
                <a:spcPts val="0"/>
              </a:spcAft>
              <a:defRPr/>
            </a:pPr>
            <a:r>
              <a:rPr lang="en-AU" sz="1200" dirty="0">
                <a:solidFill>
                  <a:schemeClr val="bg1">
                    <a:lumMod val="50000"/>
                  </a:schemeClr>
                </a:solidFill>
                <a:latin typeface="+mn-lt"/>
                <a:cs typeface="+mn-cs"/>
              </a:rPr>
              <a:t>Source: </a:t>
            </a:r>
            <a:r>
              <a:rPr lang="en-US" sz="1200" dirty="0">
                <a:hlinkClick r:id="rId3"/>
              </a:rPr>
              <a:t>http://authorities.loc.gov/</a:t>
            </a:r>
            <a:endParaRPr lang="en-US" sz="1200" dirty="0">
              <a:solidFill>
                <a:schemeClr val="bg1">
                  <a:lumMod val="50000"/>
                </a:schemeClr>
              </a:solidFill>
              <a:latin typeface="+mn-lt"/>
              <a:cs typeface="+mn-cs"/>
            </a:endParaRPr>
          </a:p>
        </p:txBody>
      </p:sp>
      <p:sp>
        <p:nvSpPr>
          <p:cNvPr id="7" name="Rectangle 6"/>
          <p:cNvSpPr/>
          <p:nvPr/>
        </p:nvSpPr>
        <p:spPr>
          <a:xfrm>
            <a:off x="6300314" y="2071678"/>
            <a:ext cx="1685077"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RDA</a:t>
            </a:r>
          </a:p>
        </p:txBody>
      </p:sp>
      <p:sp>
        <p:nvSpPr>
          <p:cNvPr id="8" name="TextBox 7"/>
          <p:cNvSpPr txBox="1"/>
          <p:nvPr/>
        </p:nvSpPr>
        <p:spPr>
          <a:xfrm>
            <a:off x="6659563" y="3141663"/>
            <a:ext cx="1008062" cy="2308225"/>
          </a:xfrm>
          <a:prstGeom prst="rect">
            <a:avLst/>
          </a:prstGeom>
          <a:noFill/>
        </p:spPr>
        <p:txBody>
          <a:bodyPr>
            <a:spAutoFit/>
          </a:bodyPr>
          <a:lstStyle/>
          <a:p>
            <a:pPr algn="ctr">
              <a:defRPr/>
            </a:pPr>
            <a:r>
              <a:rPr lang="en-AU" sz="3600" dirty="0">
                <a:solidFill>
                  <a:srgbClr val="00B050"/>
                </a:solidFill>
                <a:latin typeface="+mn-lt"/>
              </a:rPr>
              <a:t>9.16</a:t>
            </a:r>
          </a:p>
          <a:p>
            <a:pPr algn="ctr">
              <a:defRPr/>
            </a:pPr>
            <a:endParaRPr lang="en-AU" dirty="0">
              <a:solidFill>
                <a:srgbClr val="00B050"/>
              </a:solidFill>
              <a:latin typeface="+mn-lt"/>
            </a:endParaRPr>
          </a:p>
          <a:p>
            <a:pPr algn="ctr">
              <a:defRPr/>
            </a:pPr>
            <a:r>
              <a:rPr lang="en-AU" sz="3600" dirty="0">
                <a:solidFill>
                  <a:srgbClr val="00B050"/>
                </a:solidFill>
                <a:latin typeface="+mn-lt"/>
              </a:rPr>
              <a:t>9.7</a:t>
            </a:r>
          </a:p>
          <a:p>
            <a:pPr algn="ctr">
              <a:defRPr/>
            </a:pPr>
            <a:endParaRPr lang="en-AU" dirty="0">
              <a:solidFill>
                <a:srgbClr val="00B050"/>
              </a:solidFill>
              <a:latin typeface="+mn-lt"/>
            </a:endParaRPr>
          </a:p>
          <a:p>
            <a:pPr algn="ctr">
              <a:defRPr/>
            </a:pPr>
            <a:r>
              <a:rPr lang="en-AU" sz="3600" dirty="0">
                <a:solidFill>
                  <a:srgbClr val="00B050"/>
                </a:solidFill>
                <a:latin typeface="+mn-lt"/>
              </a:rPr>
              <a:t>9.14</a:t>
            </a:r>
            <a:endParaRPr lang="en-US" sz="3600" dirty="0">
              <a:solidFill>
                <a:srgbClr val="00B050"/>
              </a:solidFill>
              <a:latin typeface="+mn-lt"/>
            </a:endParaRPr>
          </a:p>
        </p:txBody>
      </p:sp>
      <p:cxnSp>
        <p:nvCxnSpPr>
          <p:cNvPr id="10" name="Straight Connector 9"/>
          <p:cNvCxnSpPr/>
          <p:nvPr/>
        </p:nvCxnSpPr>
        <p:spPr>
          <a:xfrm flipV="1">
            <a:off x="3348038" y="3573463"/>
            <a:ext cx="3311525" cy="115093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916238" y="4365625"/>
            <a:ext cx="3816350" cy="7921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843213" y="5084763"/>
            <a:ext cx="3816350" cy="4318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Example records</a:t>
            </a:r>
          </a:p>
        </p:txBody>
      </p:sp>
      <p:sp>
        <p:nvSpPr>
          <p:cNvPr id="25603" name="Rectangle 4"/>
          <p:cNvSpPr>
            <a:spLocks noChangeArrowheads="1"/>
          </p:cNvSpPr>
          <p:nvPr/>
        </p:nvSpPr>
        <p:spPr bwMode="auto">
          <a:xfrm>
            <a:off x="285750" y="1214438"/>
            <a:ext cx="8858250" cy="5324475"/>
          </a:xfrm>
          <a:prstGeom prst="rect">
            <a:avLst/>
          </a:prstGeom>
          <a:noFill/>
          <a:ln w="9525">
            <a:noFill/>
            <a:miter lim="800000"/>
            <a:headEnd/>
            <a:tailEnd/>
          </a:ln>
        </p:spPr>
        <p:txBody>
          <a:bodyPr>
            <a:spAutoFit/>
          </a:bodyPr>
          <a:lstStyle/>
          <a:p>
            <a:r>
              <a:rPr lang="en-US" sz="2000"/>
              <a:t>000 	00675nz a2200205n 450</a:t>
            </a:r>
          </a:p>
          <a:p>
            <a:r>
              <a:rPr lang="en-US" sz="2000"/>
              <a:t>001 	9027124</a:t>
            </a:r>
          </a:p>
          <a:p>
            <a:r>
              <a:rPr lang="en-US" sz="2000"/>
              <a:t>005 	20120628050914.0</a:t>
            </a:r>
          </a:p>
          <a:p>
            <a:r>
              <a:rPr lang="en-US" sz="2000"/>
              <a:t>008 	120625n| azannaabn |a aaa</a:t>
            </a:r>
          </a:p>
          <a:p>
            <a:r>
              <a:rPr lang="en-US" sz="2000"/>
              <a:t>010 	__ |a nb2012015253</a:t>
            </a:r>
          </a:p>
          <a:p>
            <a:r>
              <a:rPr lang="en-US" sz="2000"/>
              <a:t>035 	__ |a (Uk)008514064</a:t>
            </a:r>
          </a:p>
          <a:p>
            <a:r>
              <a:rPr lang="en-US" sz="2000"/>
              <a:t>040 	__ |a Uk |b eng |c Uk |e rda</a:t>
            </a:r>
          </a:p>
          <a:p>
            <a:r>
              <a:rPr lang="en-US" sz="2000"/>
              <a:t>046 	__ |f 1973</a:t>
            </a:r>
          </a:p>
          <a:p>
            <a:r>
              <a:rPr lang="en-US" sz="2000"/>
              <a:t>100 	1_ |a Johnson, Anna Marie, |d 1973-</a:t>
            </a:r>
          </a:p>
          <a:p>
            <a:r>
              <a:rPr lang="en-US" sz="2000"/>
              <a:t>372 	__ |a Theology</a:t>
            </a:r>
          </a:p>
          <a:p>
            <a:r>
              <a:rPr lang="en-US" sz="2000"/>
              <a:t>373 	__ |a </a:t>
            </a:r>
            <a:r>
              <a:rPr lang="en-US" sz="2000" b="1">
                <a:solidFill>
                  <a:srgbClr val="C00000"/>
                </a:solidFill>
              </a:rPr>
              <a:t>Garrett Theological Seminary </a:t>
            </a:r>
            <a:r>
              <a:rPr lang="en-US" sz="2000"/>
              <a:t>|2 naf |s 2010</a:t>
            </a:r>
          </a:p>
          <a:p>
            <a:r>
              <a:rPr lang="en-US" sz="2000"/>
              <a:t>374 	__ |a </a:t>
            </a:r>
            <a:r>
              <a:rPr lang="en-US" sz="2000" b="1">
                <a:solidFill>
                  <a:srgbClr val="C00000"/>
                </a:solidFill>
              </a:rPr>
              <a:t>theologian</a:t>
            </a:r>
          </a:p>
          <a:p>
            <a:r>
              <a:rPr lang="en-US" sz="2000"/>
              <a:t>375 	__ |a </a:t>
            </a:r>
            <a:r>
              <a:rPr lang="en-US" sz="2000" b="1">
                <a:solidFill>
                  <a:srgbClr val="C00000"/>
                </a:solidFill>
              </a:rPr>
              <a:t>female</a:t>
            </a:r>
          </a:p>
          <a:p>
            <a:r>
              <a:rPr lang="en-US" sz="2000"/>
              <a:t>377 	__ |a eng</a:t>
            </a:r>
          </a:p>
          <a:p>
            <a:r>
              <a:rPr lang="en-US" sz="2000"/>
              <a:t>670 	__ |a The Reformation as Christianization, 2012: |b title page (Anna Marie Johnson) verso (born 1973; Visiting Assistant Professor of Reformation History at Garrett-Evangelical Theological Seminary since 2010)</a:t>
            </a:r>
          </a:p>
        </p:txBody>
      </p:sp>
      <p:sp>
        <p:nvSpPr>
          <p:cNvPr id="6" name="TextBox 5"/>
          <p:cNvSpPr txBox="1"/>
          <p:nvPr/>
        </p:nvSpPr>
        <p:spPr>
          <a:xfrm>
            <a:off x="4103688" y="6381750"/>
            <a:ext cx="5040312" cy="276225"/>
          </a:xfrm>
          <a:prstGeom prst="rect">
            <a:avLst/>
          </a:prstGeom>
          <a:noFill/>
        </p:spPr>
        <p:txBody>
          <a:bodyPr>
            <a:spAutoFit/>
          </a:bodyPr>
          <a:lstStyle/>
          <a:p>
            <a:pPr algn="r" fontAlgn="auto">
              <a:spcBef>
                <a:spcPts val="0"/>
              </a:spcBef>
              <a:spcAft>
                <a:spcPts val="0"/>
              </a:spcAft>
              <a:defRPr/>
            </a:pPr>
            <a:r>
              <a:rPr lang="en-AU" sz="1200" dirty="0">
                <a:solidFill>
                  <a:schemeClr val="bg1">
                    <a:lumMod val="50000"/>
                  </a:schemeClr>
                </a:solidFill>
                <a:latin typeface="+mn-lt"/>
                <a:cs typeface="+mn-cs"/>
              </a:rPr>
              <a:t>Source: </a:t>
            </a:r>
            <a:r>
              <a:rPr lang="en-US" sz="1200" dirty="0">
                <a:hlinkClick r:id="rId3"/>
              </a:rPr>
              <a:t>http://authorities.loc.gov/</a:t>
            </a:r>
            <a:endParaRPr lang="en-US" sz="1200" dirty="0">
              <a:solidFill>
                <a:schemeClr val="bg1">
                  <a:lumMod val="50000"/>
                </a:schemeClr>
              </a:solidFill>
              <a:latin typeface="+mn-lt"/>
              <a:cs typeface="+mn-cs"/>
            </a:endParaRPr>
          </a:p>
        </p:txBody>
      </p:sp>
      <p:sp>
        <p:nvSpPr>
          <p:cNvPr id="8" name="Rectangle 7"/>
          <p:cNvSpPr/>
          <p:nvPr/>
        </p:nvSpPr>
        <p:spPr>
          <a:xfrm>
            <a:off x="6143636" y="2071678"/>
            <a:ext cx="1685077"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RDA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AU" smtClean="0"/>
              <a:t>Section 3</a:t>
            </a:r>
            <a:br>
              <a:rPr lang="en-AU" smtClean="0"/>
            </a:br>
            <a:r>
              <a:rPr lang="en-AU" smtClean="0"/>
              <a:t>Learning Outcomes</a:t>
            </a:r>
            <a:endParaRPr lang="en-US" smtClean="0"/>
          </a:p>
        </p:txBody>
      </p:sp>
      <p:sp>
        <p:nvSpPr>
          <p:cNvPr id="3075" name="Content Placeholder 2"/>
          <p:cNvSpPr>
            <a:spLocks noGrp="1"/>
          </p:cNvSpPr>
          <p:nvPr>
            <p:ph idx="1"/>
          </p:nvPr>
        </p:nvSpPr>
        <p:spPr>
          <a:xfrm>
            <a:off x="468313" y="2205038"/>
            <a:ext cx="8229600" cy="3268662"/>
          </a:xfrm>
        </p:spPr>
        <p:txBody>
          <a:bodyPr/>
          <a:lstStyle/>
          <a:p>
            <a:r>
              <a:rPr lang="en-AU" smtClean="0"/>
              <a:t>Identify data elements recorded in </a:t>
            </a:r>
            <a:r>
              <a:rPr lang="en-AU" i="1" smtClean="0"/>
              <a:t>name authority records</a:t>
            </a:r>
          </a:p>
          <a:p>
            <a:endParaRPr lang="en-AU" smtClean="0"/>
          </a:p>
          <a:p>
            <a:r>
              <a:rPr lang="en-AU" smtClean="0"/>
              <a:t>Construct </a:t>
            </a:r>
            <a:r>
              <a:rPr lang="en-AU" i="1" smtClean="0"/>
              <a:t>access points </a:t>
            </a:r>
            <a:r>
              <a:rPr lang="en-AU" smtClean="0"/>
              <a:t>for persons, families and corporate bodies</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Example records</a:t>
            </a:r>
          </a:p>
        </p:txBody>
      </p:sp>
      <p:sp>
        <p:nvSpPr>
          <p:cNvPr id="26627" name="Rectangle 4"/>
          <p:cNvSpPr>
            <a:spLocks noChangeArrowheads="1"/>
          </p:cNvSpPr>
          <p:nvPr/>
        </p:nvSpPr>
        <p:spPr bwMode="auto">
          <a:xfrm>
            <a:off x="428625" y="1214438"/>
            <a:ext cx="8286750" cy="5016500"/>
          </a:xfrm>
          <a:prstGeom prst="rect">
            <a:avLst/>
          </a:prstGeom>
          <a:noFill/>
          <a:ln w="9525">
            <a:noFill/>
            <a:miter lim="800000"/>
            <a:headEnd/>
            <a:tailEnd/>
          </a:ln>
        </p:spPr>
        <p:txBody>
          <a:bodyPr>
            <a:spAutoFit/>
          </a:bodyPr>
          <a:lstStyle/>
          <a:p>
            <a:r>
              <a:rPr lang="en-US" sz="1600"/>
              <a:t>000 	00912cz a2200217n 450</a:t>
            </a:r>
          </a:p>
          <a:p>
            <a:r>
              <a:rPr lang="en-US" sz="1600"/>
              <a:t>001 	8721625</a:t>
            </a:r>
          </a:p>
          <a:p>
            <a:r>
              <a:rPr lang="en-US" sz="1600"/>
              <a:t>005 	20111026173902.0</a:t>
            </a:r>
          </a:p>
          <a:p>
            <a:r>
              <a:rPr lang="en-US" sz="1600"/>
              <a:t>008 	110801n| azannaabn |n aaa c</a:t>
            </a:r>
          </a:p>
          <a:p>
            <a:r>
              <a:rPr lang="en-US" sz="1600"/>
              <a:t>010 	__ |a no2011117968</a:t>
            </a:r>
          </a:p>
          <a:p>
            <a:r>
              <a:rPr lang="en-US" sz="1600"/>
              <a:t>035 	__ |a (OCoLC)oca08931242</a:t>
            </a:r>
          </a:p>
          <a:p>
            <a:r>
              <a:rPr lang="en-US" sz="1600"/>
              <a:t>040 	__ |a UPB |b eng |c UPB |e rda |d DLC</a:t>
            </a:r>
          </a:p>
          <a:p>
            <a:r>
              <a:rPr lang="en-US" sz="1600"/>
              <a:t>100 	1_ |a Chamberlain, Lynn</a:t>
            </a:r>
          </a:p>
          <a:p>
            <a:r>
              <a:rPr lang="en-US" sz="1600" b="1">
                <a:solidFill>
                  <a:srgbClr val="C00000"/>
                </a:solidFill>
              </a:rPr>
              <a:t>370 	__ |e Toquerville, Utah</a:t>
            </a:r>
          </a:p>
          <a:p>
            <a:r>
              <a:rPr lang="en-US" sz="1600" b="1">
                <a:solidFill>
                  <a:srgbClr val="C00000"/>
                </a:solidFill>
              </a:rPr>
              <a:t>373 	__ |a Utah Division of Wildlife Resources</a:t>
            </a:r>
          </a:p>
          <a:p>
            <a:r>
              <a:rPr lang="en-US" sz="1600" b="1">
                <a:solidFill>
                  <a:srgbClr val="C00000"/>
                </a:solidFill>
              </a:rPr>
              <a:t>374 	__ |a photographer</a:t>
            </a:r>
          </a:p>
          <a:p>
            <a:r>
              <a:rPr lang="en-US" sz="1600" b="1">
                <a:solidFill>
                  <a:srgbClr val="C00000"/>
                </a:solidFill>
              </a:rPr>
              <a:t>374 	__ |a author</a:t>
            </a:r>
          </a:p>
          <a:p>
            <a:r>
              <a:rPr lang="en-US" sz="1600" b="1">
                <a:solidFill>
                  <a:srgbClr val="C00000"/>
                </a:solidFill>
              </a:rPr>
              <a:t>375 	__ |a male</a:t>
            </a:r>
          </a:p>
          <a:p>
            <a:r>
              <a:rPr lang="en-US" sz="1600" b="1">
                <a:solidFill>
                  <a:srgbClr val="C00000"/>
                </a:solidFill>
              </a:rPr>
              <a:t>377 	__ |a eng</a:t>
            </a:r>
          </a:p>
          <a:p>
            <a:r>
              <a:rPr lang="en-US" sz="1600"/>
              <a:t>670 	__ |a Kolob Canyons, 1986, ©1986: |b back cover (Lynn Chamberlain; produced by Lynn Chamberlain, Toquerville, Utah)</a:t>
            </a:r>
          </a:p>
          <a:p>
            <a:r>
              <a:rPr lang="en-US" sz="1600"/>
              <a:t>670 	__ |a Utah Division of Wildlife Resources, website viewed 1 August 2011 |b (Lynn Chamberlain; professional outdoor photographer over 30 years; lives in southern Utah; Conservation outreach manager for the DWR Southern Region; frequents Kolob area near Zion National Park; author of Close encounter with a condor)</a:t>
            </a:r>
          </a:p>
        </p:txBody>
      </p:sp>
      <p:sp>
        <p:nvSpPr>
          <p:cNvPr id="6" name="TextBox 5"/>
          <p:cNvSpPr txBox="1"/>
          <p:nvPr/>
        </p:nvSpPr>
        <p:spPr>
          <a:xfrm>
            <a:off x="4103688" y="6381750"/>
            <a:ext cx="5040312" cy="276225"/>
          </a:xfrm>
          <a:prstGeom prst="rect">
            <a:avLst/>
          </a:prstGeom>
          <a:noFill/>
        </p:spPr>
        <p:txBody>
          <a:bodyPr>
            <a:spAutoFit/>
          </a:bodyPr>
          <a:lstStyle/>
          <a:p>
            <a:pPr algn="r" fontAlgn="auto">
              <a:spcBef>
                <a:spcPts val="0"/>
              </a:spcBef>
              <a:spcAft>
                <a:spcPts val="0"/>
              </a:spcAft>
              <a:defRPr/>
            </a:pPr>
            <a:r>
              <a:rPr lang="en-AU" sz="1200" dirty="0">
                <a:solidFill>
                  <a:schemeClr val="bg1">
                    <a:lumMod val="50000"/>
                  </a:schemeClr>
                </a:solidFill>
                <a:latin typeface="+mn-lt"/>
                <a:cs typeface="+mn-cs"/>
              </a:rPr>
              <a:t>Source: </a:t>
            </a:r>
            <a:r>
              <a:rPr lang="en-US" sz="1200" dirty="0">
                <a:hlinkClick r:id="rId3"/>
              </a:rPr>
              <a:t>http://authorities.loc.gov/</a:t>
            </a:r>
            <a:endParaRPr lang="en-US" sz="1200" dirty="0">
              <a:solidFill>
                <a:schemeClr val="bg1">
                  <a:lumMod val="50000"/>
                </a:schemeClr>
              </a:solidFill>
              <a:latin typeface="+mn-lt"/>
              <a:cs typeface="+mn-cs"/>
            </a:endParaRPr>
          </a:p>
        </p:txBody>
      </p:sp>
      <p:sp>
        <p:nvSpPr>
          <p:cNvPr id="8" name="Rectangle 7"/>
          <p:cNvSpPr/>
          <p:nvPr/>
        </p:nvSpPr>
        <p:spPr>
          <a:xfrm>
            <a:off x="6143636" y="2071678"/>
            <a:ext cx="1685077"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RDA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AU" sz="4000" dirty="0" smtClean="0"/>
              <a:t>Chapter 9</a:t>
            </a:r>
            <a:r>
              <a:rPr lang="en-AU" dirty="0" smtClean="0"/>
              <a:t/>
            </a:r>
            <a:br>
              <a:rPr lang="en-AU" dirty="0" smtClean="0"/>
            </a:br>
            <a:r>
              <a:rPr lang="en-AU" dirty="0" smtClean="0"/>
              <a:t>Exercise</a:t>
            </a:r>
          </a:p>
        </p:txBody>
      </p:sp>
      <p:pic>
        <p:nvPicPr>
          <p:cNvPr id="27651" name="Picture 2"/>
          <p:cNvPicPr>
            <a:picLocks noGrp="1" noChangeAspect="1" noChangeArrowheads="1"/>
          </p:cNvPicPr>
          <p:nvPr>
            <p:ph idx="1"/>
          </p:nvPr>
        </p:nvPicPr>
        <p:blipFill>
          <a:blip r:embed="rId3" cstate="print"/>
          <a:srcRect/>
          <a:stretch>
            <a:fillRect/>
          </a:stretch>
        </p:blipFill>
        <p:spPr>
          <a:xfrm>
            <a:off x="3333750" y="2097088"/>
            <a:ext cx="2476500" cy="3533775"/>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pPr eaLnBrk="1" hangingPunct="1"/>
            <a:r>
              <a:rPr lang="en-AU" smtClean="0"/>
              <a:t>Chapter 10: Identifying families</a:t>
            </a:r>
          </a:p>
        </p:txBody>
      </p:sp>
      <p:sp>
        <p:nvSpPr>
          <p:cNvPr id="4" name="Subtitle 3"/>
          <p:cNvSpPr>
            <a:spLocks noGrp="1"/>
          </p:cNvSpPr>
          <p:nvPr>
            <p:ph type="subTitle" idx="1"/>
          </p:nvPr>
        </p:nvSpPr>
        <p:spPr/>
        <p:txBody>
          <a:bodyPr/>
          <a:lstStyle/>
          <a:p>
            <a:pPr>
              <a:defRPr/>
            </a:pPr>
            <a:endParaRPr lang="en-US"/>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eaLnBrk="0" hangingPunct="0">
              <a:defRPr/>
            </a:pPr>
            <a:r>
              <a:rPr lang="en-AU" sz="4000" dirty="0">
                <a:latin typeface="+mj-lt"/>
                <a:ea typeface="+mj-ea"/>
                <a:cs typeface="+mj-cs"/>
              </a:rPr>
              <a:t>Section 3</a:t>
            </a:r>
            <a:endParaRPr lang="en-AU" sz="4400" dirty="0">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dirty="0" smtClean="0"/>
              <a:t>Chapter 10</a:t>
            </a:r>
            <a:r>
              <a:rPr lang="en-US" dirty="0" smtClean="0"/>
              <a:t/>
            </a:r>
            <a:br>
              <a:rPr lang="en-US" dirty="0" smtClean="0"/>
            </a:br>
            <a:r>
              <a:rPr lang="en-US" dirty="0" smtClean="0"/>
              <a:t>Scope of “family”</a:t>
            </a:r>
          </a:p>
        </p:txBody>
      </p:sp>
      <p:sp>
        <p:nvSpPr>
          <p:cNvPr id="29699" name="Rectangle 3"/>
          <p:cNvSpPr>
            <a:spLocks noGrp="1" noChangeArrowheads="1"/>
          </p:cNvSpPr>
          <p:nvPr>
            <p:ph idx="1"/>
          </p:nvPr>
        </p:nvSpPr>
        <p:spPr/>
        <p:txBody>
          <a:bodyPr/>
          <a:lstStyle/>
          <a:p>
            <a:r>
              <a:rPr lang="en-US" sz="2800" smtClean="0"/>
              <a:t>Definition (RDA 8.1.2) = “two or more persons related by birth, marriage, adoption, civil union, or similar legal status, or who otherwise present themselves as a family”</a:t>
            </a:r>
          </a:p>
          <a:p>
            <a:endParaRPr lang="en-US" sz="2800" smtClean="0"/>
          </a:p>
          <a:p>
            <a:pPr algn="ctr">
              <a:buFont typeface="Arial" charset="0"/>
              <a:buNone/>
            </a:pPr>
            <a:r>
              <a:rPr lang="en-US" sz="2800" b="1" smtClean="0">
                <a:solidFill>
                  <a:srgbClr val="FF0000"/>
                </a:solidFill>
              </a:rPr>
              <a:t>Not in AACR2  </a:t>
            </a:r>
          </a:p>
          <a:p>
            <a:pPr lvl="1"/>
            <a:endParaRPr lang="en-US" sz="2400" smtClean="0"/>
          </a:p>
        </p:txBody>
      </p:sp>
      <p:sp>
        <p:nvSpPr>
          <p:cNvPr id="29700" name="Date Placeholder 1"/>
          <p:cNvSpPr>
            <a:spLocks noGrp="1"/>
          </p:cNvSpPr>
          <p:nvPr>
            <p:ph type="dt" sz="quarter" idx="10"/>
          </p:nvPr>
        </p:nvSpPr>
        <p:spPr bwMode="auto">
          <a:noFill/>
          <a:ln>
            <a:miter lim="800000"/>
            <a:headEnd/>
            <a:tailEnd/>
          </a:ln>
        </p:spPr>
        <p:txBody>
          <a:bodyPr/>
          <a:lstStyle/>
          <a:p>
            <a:r>
              <a:rPr lang="en-US" dirty="0" smtClean="0"/>
              <a:t>LC RDA:  NASIG 2011 - Module 4, Slide 32</a:t>
            </a:r>
          </a:p>
        </p:txBody>
      </p:sp>
      <p:sp>
        <p:nvSpPr>
          <p:cNvPr id="80900" name="AutoShape 4"/>
          <p:cNvSpPr>
            <a:spLocks noChangeArrowheads="1"/>
          </p:cNvSpPr>
          <p:nvPr/>
        </p:nvSpPr>
        <p:spPr bwMode="auto">
          <a:xfrm>
            <a:off x="2916238" y="3789363"/>
            <a:ext cx="585787" cy="538162"/>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a:p>
        </p:txBody>
      </p:sp>
      <p:sp>
        <p:nvSpPr>
          <p:cNvPr id="7" name="AutoShape 4"/>
          <p:cNvSpPr>
            <a:spLocks noChangeArrowheads="1"/>
          </p:cNvSpPr>
          <p:nvPr/>
        </p:nvSpPr>
        <p:spPr bwMode="auto">
          <a:xfrm>
            <a:off x="5651500" y="3789363"/>
            <a:ext cx="585788" cy="538162"/>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dirty="0" smtClean="0">
                <a:solidFill>
                  <a:srgbClr val="000000"/>
                </a:solidFill>
              </a:rPr>
              <a:t>Chapter 10 </a:t>
            </a:r>
            <a:r>
              <a:rPr lang="en-US" dirty="0" smtClean="0"/>
              <a:t/>
            </a:r>
            <a:br>
              <a:rPr lang="en-US" dirty="0" smtClean="0"/>
            </a:br>
            <a:r>
              <a:rPr lang="en-US" dirty="0" smtClean="0"/>
              <a:t>Role of “family”</a:t>
            </a:r>
          </a:p>
        </p:txBody>
      </p:sp>
      <p:sp>
        <p:nvSpPr>
          <p:cNvPr id="30723" name="Rectangle 3"/>
          <p:cNvSpPr>
            <a:spLocks noGrp="1" noChangeArrowheads="1"/>
          </p:cNvSpPr>
          <p:nvPr>
            <p:ph idx="1"/>
          </p:nvPr>
        </p:nvSpPr>
        <p:spPr/>
        <p:txBody>
          <a:bodyPr/>
          <a:lstStyle/>
          <a:p>
            <a:r>
              <a:rPr lang="en-US" smtClean="0"/>
              <a:t>Now considered </a:t>
            </a:r>
            <a:r>
              <a:rPr lang="en-US" smtClean="0">
                <a:solidFill>
                  <a:srgbClr val="FF0000"/>
                </a:solidFill>
              </a:rPr>
              <a:t>creators, contributors</a:t>
            </a:r>
            <a:r>
              <a:rPr lang="en-US" smtClean="0"/>
              <a:t>, etc. </a:t>
            </a:r>
          </a:p>
          <a:p>
            <a:pPr lvl="1"/>
            <a:r>
              <a:rPr lang="en-US" smtClean="0"/>
              <a:t>Important for archives, museums, and special collections</a:t>
            </a:r>
          </a:p>
          <a:p>
            <a:pPr lvl="1"/>
            <a:r>
              <a:rPr lang="en-US" smtClean="0"/>
              <a:t>Also possible for general library materials:  genealogy newsletters, family reunion publications, etc.</a:t>
            </a:r>
          </a:p>
        </p:txBody>
      </p:sp>
      <p:sp>
        <p:nvSpPr>
          <p:cNvPr id="30724" name="Date Placeholder 1"/>
          <p:cNvSpPr>
            <a:spLocks noGrp="1"/>
          </p:cNvSpPr>
          <p:nvPr>
            <p:ph type="dt" sz="quarter" idx="10"/>
          </p:nvPr>
        </p:nvSpPr>
        <p:spPr bwMode="auto">
          <a:noFill/>
          <a:ln>
            <a:miter lim="800000"/>
            <a:headEnd/>
            <a:tailEnd/>
          </a:ln>
        </p:spPr>
        <p:txBody>
          <a:bodyPr/>
          <a:lstStyle/>
          <a:p>
            <a:r>
              <a:rPr lang="en-US" dirty="0" smtClean="0"/>
              <a:t>LC RDA:  NASIG 2011 - Module 4, Slide 33</a:t>
            </a:r>
          </a:p>
        </p:txBody>
      </p:sp>
      <p:sp>
        <p:nvSpPr>
          <p:cNvPr id="82949" name="AutoShape 5"/>
          <p:cNvSpPr>
            <a:spLocks noChangeArrowheads="1"/>
          </p:cNvSpPr>
          <p:nvPr/>
        </p:nvSpPr>
        <p:spPr bwMode="auto">
          <a:xfrm>
            <a:off x="323850" y="1557338"/>
            <a:ext cx="585788" cy="538162"/>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4000" dirty="0" smtClean="0">
                <a:solidFill>
                  <a:srgbClr val="000000"/>
                </a:solidFill>
              </a:rPr>
              <a:t>Chapter 10 </a:t>
            </a:r>
            <a:r>
              <a:rPr lang="en-AU" dirty="0" smtClean="0"/>
              <a:t/>
            </a:r>
            <a:br>
              <a:rPr lang="en-AU" dirty="0" smtClean="0"/>
            </a:br>
            <a:r>
              <a:rPr lang="en-AU" dirty="0" smtClean="0"/>
              <a:t>Attributes</a:t>
            </a:r>
            <a:endParaRPr lang="en-US" dirty="0" smtClean="0"/>
          </a:p>
        </p:txBody>
      </p:sp>
      <p:sp>
        <p:nvSpPr>
          <p:cNvPr id="31747" name="Text Placeholder 2"/>
          <p:cNvSpPr>
            <a:spLocks noGrp="1"/>
          </p:cNvSpPr>
          <p:nvPr>
            <p:ph type="body" idx="1"/>
          </p:nvPr>
        </p:nvSpPr>
        <p:spPr/>
        <p:txBody>
          <a:bodyPr/>
          <a:lstStyle/>
          <a:p>
            <a:r>
              <a:rPr lang="en-AU" smtClean="0"/>
              <a:t>Core attributes</a:t>
            </a:r>
          </a:p>
          <a:p>
            <a:pPr lvl="1"/>
            <a:r>
              <a:rPr lang="en-AU" smtClean="0"/>
              <a:t>Name, Type, Date, Identifier</a:t>
            </a:r>
          </a:p>
          <a:p>
            <a:r>
              <a:rPr lang="en-AU" smtClean="0"/>
              <a:t>Other attributes</a:t>
            </a:r>
          </a:p>
          <a:p>
            <a:pPr lvl="1"/>
            <a:r>
              <a:rPr lang="en-AU" smtClean="0"/>
              <a:t>Place, prominent member, hereditary title, family history</a:t>
            </a:r>
          </a:p>
          <a:p>
            <a:r>
              <a:rPr lang="en-AU" smtClean="0"/>
              <a:t>MARC fields</a:t>
            </a:r>
          </a:p>
          <a:p>
            <a:pPr lvl="1"/>
            <a:r>
              <a:rPr lang="en-AU" smtClean="0"/>
              <a:t>376 – family information</a:t>
            </a:r>
            <a:endParaRPr lang="en-AU" sz="3200" b="1" smtClean="0">
              <a:solidFill>
                <a:srgbClr val="FF0000"/>
              </a:solidFill>
            </a:endParaRPr>
          </a:p>
          <a:p>
            <a:pPr lvl="1"/>
            <a:r>
              <a:rPr lang="en-AU" smtClean="0"/>
              <a:t>Also 370, 665, 678</a:t>
            </a:r>
          </a:p>
          <a:p>
            <a:pPr>
              <a:buFont typeface="Arial" charset="0"/>
              <a:buNone/>
            </a:pPr>
            <a:endParaRPr lang="en-US" smtClean="0"/>
          </a:p>
        </p:txBody>
      </p:sp>
      <p:sp>
        <p:nvSpPr>
          <p:cNvPr id="4" name="Rectangle 3"/>
          <p:cNvSpPr/>
          <p:nvPr/>
        </p:nvSpPr>
        <p:spPr>
          <a:xfrm rot="833494">
            <a:off x="4190160" y="4364373"/>
            <a:ext cx="1872208" cy="646331"/>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3600" b="1" dirty="0">
                <a:ln w="11430"/>
                <a:solidFill>
                  <a:srgbClr val="00B050"/>
                </a:solidFill>
                <a:effectLst>
                  <a:outerShdw blurRad="80000" dist="40000" dir="5040000" algn="tl">
                    <a:srgbClr val="000000">
                      <a:alpha val="30000"/>
                    </a:srgbClr>
                  </a:outerShdw>
                </a:effectLst>
              </a:rPr>
              <a:t>NEW!</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071938" y="274638"/>
            <a:ext cx="4964112" cy="1143000"/>
          </a:xfrm>
        </p:spPr>
        <p:txBody>
          <a:bodyPr/>
          <a:lstStyle/>
          <a:p>
            <a:r>
              <a:rPr lang="en-US" sz="4000" dirty="0" smtClean="0">
                <a:solidFill>
                  <a:srgbClr val="000000"/>
                </a:solidFill>
              </a:rPr>
              <a:t>Chapter 10 </a:t>
            </a:r>
            <a:r>
              <a:rPr lang="en-AU" dirty="0" smtClean="0"/>
              <a:t/>
            </a:r>
            <a:br>
              <a:rPr lang="en-AU" dirty="0" smtClean="0"/>
            </a:br>
            <a:r>
              <a:rPr lang="en-AU" dirty="0" smtClean="0"/>
              <a:t>Name of family</a:t>
            </a:r>
            <a:endParaRPr lang="en-US" dirty="0" smtClean="0"/>
          </a:p>
        </p:txBody>
      </p:sp>
      <p:sp>
        <p:nvSpPr>
          <p:cNvPr id="32771" name="Rectangle 3"/>
          <p:cNvSpPr>
            <a:spLocks noGrp="1" noChangeArrowheads="1"/>
          </p:cNvSpPr>
          <p:nvPr>
            <p:ph type="body" idx="1"/>
          </p:nvPr>
        </p:nvSpPr>
        <p:spPr/>
        <p:txBody>
          <a:bodyPr/>
          <a:lstStyle/>
          <a:p>
            <a:pPr>
              <a:buFont typeface="Arial" charset="0"/>
              <a:buNone/>
            </a:pPr>
            <a:r>
              <a:rPr lang="en-US" b="1" smtClean="0"/>
              <a:t>Families as authors vs. subject headings</a:t>
            </a:r>
          </a:p>
          <a:p>
            <a:r>
              <a:rPr lang="en-US" smtClean="0"/>
              <a:t>Ch. 10 applies to </a:t>
            </a:r>
            <a:r>
              <a:rPr lang="en-US" smtClean="0">
                <a:solidFill>
                  <a:srgbClr val="FF0000"/>
                </a:solidFill>
              </a:rPr>
              <a:t>distinctive</a:t>
            </a:r>
            <a:r>
              <a:rPr lang="en-US" smtClean="0"/>
              <a:t> </a:t>
            </a:r>
            <a:r>
              <a:rPr lang="en-US" smtClean="0">
                <a:solidFill>
                  <a:srgbClr val="FF0000"/>
                </a:solidFill>
              </a:rPr>
              <a:t>family entities </a:t>
            </a:r>
            <a:r>
              <a:rPr lang="en-US" smtClean="0"/>
              <a:t>acting as creator/contributor, etc.</a:t>
            </a:r>
          </a:p>
          <a:p>
            <a:r>
              <a:rPr lang="en-US" smtClean="0"/>
              <a:t>When used as a subject, continue the current subject cataloging policy for </a:t>
            </a:r>
            <a:r>
              <a:rPr lang="en-US" smtClean="0">
                <a:solidFill>
                  <a:srgbClr val="FF0000"/>
                </a:solidFill>
              </a:rPr>
              <a:t>general family name groupings </a:t>
            </a:r>
            <a:r>
              <a:rPr lang="en-US" smtClean="0"/>
              <a:t>(See H430 and H1631)</a:t>
            </a:r>
            <a:endParaRPr lang="en-US" smtClean="0">
              <a:solidFill>
                <a:srgbClr val="FF0000"/>
              </a:solidFill>
            </a:endParaRPr>
          </a:p>
        </p:txBody>
      </p:sp>
      <p:sp>
        <p:nvSpPr>
          <p:cNvPr id="32772" name="Date Placeholder 3"/>
          <p:cNvSpPr>
            <a:spLocks noGrp="1"/>
          </p:cNvSpPr>
          <p:nvPr>
            <p:ph type="dt" sz="quarter" idx="10"/>
          </p:nvPr>
        </p:nvSpPr>
        <p:spPr bwMode="auto">
          <a:noFill/>
          <a:ln>
            <a:miter lim="800000"/>
            <a:headEnd/>
            <a:tailEnd/>
          </a:ln>
        </p:spPr>
        <p:txBody>
          <a:bodyPr/>
          <a:lstStyle/>
          <a:p>
            <a:r>
              <a:rPr lang="en-US" dirty="0" smtClean="0"/>
              <a:t>Adapted from LC RDA:  NASIG 2011 - Module 4, Slide 35</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067175" y="260350"/>
            <a:ext cx="4614863" cy="1143000"/>
          </a:xfrm>
        </p:spPr>
        <p:txBody>
          <a:bodyPr/>
          <a:lstStyle/>
          <a:p>
            <a:r>
              <a:rPr lang="en-US" sz="4000" dirty="0" smtClean="0">
                <a:solidFill>
                  <a:srgbClr val="000000"/>
                </a:solidFill>
              </a:rPr>
              <a:t>Chapter 10 </a:t>
            </a:r>
            <a:r>
              <a:rPr lang="en-US" dirty="0" smtClean="0"/>
              <a:t/>
            </a:r>
            <a:br>
              <a:rPr lang="en-US" dirty="0" smtClean="0"/>
            </a:br>
            <a:r>
              <a:rPr lang="en-US" dirty="0" smtClean="0"/>
              <a:t>10.3 Type of family</a:t>
            </a:r>
          </a:p>
        </p:txBody>
      </p:sp>
      <p:sp>
        <p:nvSpPr>
          <p:cNvPr id="33795" name="Rectangle 3"/>
          <p:cNvSpPr>
            <a:spLocks noGrp="1" noChangeArrowheads="1"/>
          </p:cNvSpPr>
          <p:nvPr>
            <p:ph type="body" idx="1"/>
          </p:nvPr>
        </p:nvSpPr>
        <p:spPr/>
        <p:txBody>
          <a:bodyPr/>
          <a:lstStyle/>
          <a:p>
            <a:r>
              <a:rPr lang="en-US" dirty="0" smtClean="0"/>
              <a:t>Scope = categorization or generic descriptor for the type of family”</a:t>
            </a:r>
          </a:p>
          <a:p>
            <a:pPr lvl="1"/>
            <a:r>
              <a:rPr lang="en-US" dirty="0" smtClean="0"/>
              <a:t>Not a controlled vocabulary – cataloger’s choice</a:t>
            </a:r>
          </a:p>
          <a:p>
            <a:pPr lvl="1"/>
            <a:r>
              <a:rPr lang="en-US" dirty="0" smtClean="0"/>
              <a:t>“Family,” “Clan,” “Royal house,” “Dynasty,” etc.</a:t>
            </a:r>
          </a:p>
          <a:p>
            <a:pPr algn="ctr">
              <a:buNone/>
            </a:pPr>
            <a:r>
              <a:rPr lang="en-AU" b="1" dirty="0" smtClean="0"/>
              <a:t>!CORE ELEMENT!</a:t>
            </a:r>
            <a:endParaRPr lang="en-US" b="1" dirty="0" smtClean="0"/>
          </a:p>
          <a:p>
            <a:r>
              <a:rPr lang="en-US" dirty="0" smtClean="0"/>
              <a:t>MARC X00:  added in parentheses to the preferred name</a:t>
            </a:r>
          </a:p>
        </p:txBody>
      </p:sp>
      <p:sp>
        <p:nvSpPr>
          <p:cNvPr id="33796" name="Date Placeholder 3"/>
          <p:cNvSpPr>
            <a:spLocks noGrp="1"/>
          </p:cNvSpPr>
          <p:nvPr>
            <p:ph type="dt" sz="quarter" idx="10"/>
          </p:nvPr>
        </p:nvSpPr>
        <p:spPr bwMode="auto">
          <a:noFill/>
          <a:ln>
            <a:miter lim="800000"/>
            <a:headEnd/>
            <a:tailEnd/>
          </a:ln>
        </p:spPr>
        <p:txBody>
          <a:bodyPr/>
          <a:lstStyle/>
          <a:p>
            <a:r>
              <a:rPr lang="en-US" dirty="0" smtClean="0"/>
              <a:t>LC RDA:  NASIG 2011 - Module 4, Slide 36</a:t>
            </a:r>
          </a:p>
        </p:txBody>
      </p:sp>
      <p:sp>
        <p:nvSpPr>
          <p:cNvPr id="33798" name="Text Box 4"/>
          <p:cNvSpPr txBox="1">
            <a:spLocks noChangeArrowheads="1"/>
          </p:cNvSpPr>
          <p:nvPr/>
        </p:nvSpPr>
        <p:spPr bwMode="auto">
          <a:xfrm>
            <a:off x="1908175" y="5516563"/>
            <a:ext cx="4970463" cy="461962"/>
          </a:xfrm>
          <a:prstGeom prst="rect">
            <a:avLst/>
          </a:prstGeom>
          <a:noFill/>
          <a:ln w="9525">
            <a:solidFill>
              <a:srgbClr val="FF0000"/>
            </a:solidFill>
            <a:miter lim="800000"/>
            <a:headEnd/>
            <a:tailEnd/>
          </a:ln>
        </p:spPr>
        <p:txBody>
          <a:bodyPr wrap="none">
            <a:spAutoFit/>
          </a:bodyPr>
          <a:lstStyle/>
          <a:p>
            <a:r>
              <a:rPr lang="en-US" sz="2400" b="1">
                <a:solidFill>
                  <a:srgbClr val="000000"/>
                </a:solidFill>
                <a:latin typeface="Courier New" pitchFamily="49" charset="0"/>
              </a:rPr>
              <a:t>100 3# $a </a:t>
            </a:r>
            <a:r>
              <a:rPr lang="en-US" sz="2400" b="1"/>
              <a:t>Ptolemaic (Dynasty)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924300" y="274638"/>
            <a:ext cx="4824413" cy="1143000"/>
          </a:xfrm>
        </p:spPr>
        <p:txBody>
          <a:bodyPr/>
          <a:lstStyle/>
          <a:p>
            <a:r>
              <a:rPr lang="en-AU" dirty="0" smtClean="0"/>
              <a:t/>
            </a:r>
            <a:br>
              <a:rPr lang="en-AU" dirty="0" smtClean="0"/>
            </a:br>
            <a:r>
              <a:rPr lang="en-US" sz="4000" dirty="0" smtClean="0">
                <a:solidFill>
                  <a:srgbClr val="000000"/>
                </a:solidFill>
              </a:rPr>
              <a:t> Chapter 10 </a:t>
            </a:r>
            <a:r>
              <a:rPr lang="en-AU" dirty="0" smtClean="0"/>
              <a:t/>
            </a:r>
            <a:br>
              <a:rPr lang="en-AU" dirty="0" smtClean="0"/>
            </a:br>
            <a:r>
              <a:rPr lang="en-AU" dirty="0" smtClean="0"/>
              <a:t>10.4 Date</a:t>
            </a:r>
            <a:br>
              <a:rPr lang="en-AU" dirty="0" smtClean="0"/>
            </a:br>
            <a:endParaRPr lang="en-US" dirty="0" smtClean="0"/>
          </a:p>
        </p:txBody>
      </p:sp>
      <p:sp>
        <p:nvSpPr>
          <p:cNvPr id="34819" name="Text Placeholder 2"/>
          <p:cNvSpPr>
            <a:spLocks noGrp="1"/>
          </p:cNvSpPr>
          <p:nvPr>
            <p:ph type="body" idx="1"/>
          </p:nvPr>
        </p:nvSpPr>
        <p:spPr/>
        <p:txBody>
          <a:bodyPr/>
          <a:lstStyle/>
          <a:p>
            <a:pPr algn="ctr">
              <a:buFont typeface="Arial" charset="0"/>
              <a:buNone/>
            </a:pPr>
            <a:r>
              <a:rPr lang="en-AU" smtClean="0"/>
              <a:t>DEFINITION</a:t>
            </a:r>
          </a:p>
          <a:p>
            <a:pPr>
              <a:buFont typeface="Arial" charset="0"/>
              <a:buNone/>
            </a:pPr>
            <a:r>
              <a:rPr lang="en-AU" smtClean="0"/>
              <a:t>“a significant date associated with the family”</a:t>
            </a:r>
          </a:p>
          <a:p>
            <a:pPr>
              <a:buFont typeface="Arial" charset="0"/>
              <a:buNone/>
            </a:pPr>
            <a:r>
              <a:rPr lang="en-AU" smtClean="0"/>
              <a:t>Eg.</a:t>
            </a:r>
          </a:p>
          <a:p>
            <a:pPr lvl="1"/>
            <a:r>
              <a:rPr lang="en-AU" smtClean="0"/>
              <a:t>The period during which a royal house ruled</a:t>
            </a:r>
            <a:endParaRPr lang="en-US" smtClean="0"/>
          </a:p>
          <a:p>
            <a:pPr lvl="1"/>
            <a:r>
              <a:rPr lang="en-AU" smtClean="0"/>
              <a:t>The period during which a dynasty was in ascendance</a:t>
            </a:r>
          </a:p>
          <a:p>
            <a:r>
              <a:rPr lang="en-AU" smtClean="0"/>
              <a:t>MARC 376 $s and $t</a:t>
            </a:r>
            <a:endParaRPr lang="en-US" smtClean="0"/>
          </a:p>
          <a:p>
            <a:endParaRPr lang="en-US" smtClean="0"/>
          </a:p>
        </p:txBody>
      </p:sp>
      <p:sp>
        <p:nvSpPr>
          <p:cNvPr id="28676" name="Text Box 4"/>
          <p:cNvSpPr txBox="1">
            <a:spLocks noChangeArrowheads="1"/>
          </p:cNvSpPr>
          <p:nvPr/>
        </p:nvSpPr>
        <p:spPr bwMode="auto">
          <a:xfrm>
            <a:off x="1619250" y="5516563"/>
            <a:ext cx="5753100" cy="831850"/>
          </a:xfrm>
          <a:prstGeom prst="rect">
            <a:avLst/>
          </a:prstGeom>
          <a:noFill/>
          <a:ln w="9525">
            <a:solidFill>
              <a:srgbClr val="FF0000"/>
            </a:solidFill>
            <a:miter lim="800000"/>
            <a:headEnd/>
            <a:tailEnd/>
          </a:ln>
        </p:spPr>
        <p:txBody>
          <a:bodyPr wrap="none">
            <a:spAutoFit/>
          </a:bodyPr>
          <a:lstStyle/>
          <a:p>
            <a:pPr>
              <a:defRPr/>
            </a:pPr>
            <a:r>
              <a:rPr lang="en-US" sz="2400" b="1" dirty="0">
                <a:solidFill>
                  <a:schemeClr val="bg1">
                    <a:lumMod val="50000"/>
                  </a:schemeClr>
                </a:solidFill>
                <a:latin typeface="+mj-lt"/>
              </a:rPr>
              <a:t>100 	3#   $a Ptolemaic (Dynasty)</a:t>
            </a:r>
          </a:p>
          <a:p>
            <a:pPr>
              <a:defRPr/>
            </a:pPr>
            <a:r>
              <a:rPr lang="en-AU" sz="2400" b="1" dirty="0">
                <a:latin typeface="+mj-lt"/>
              </a:rPr>
              <a:t>376 	##   $a Dynasty $s 305 B.C. $t 30 B.C.</a:t>
            </a:r>
            <a:endParaRPr lang="en-US" sz="2400" b="1" dirty="0">
              <a:latin typeface="+mj-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071938" y="274638"/>
            <a:ext cx="4748212" cy="1143000"/>
          </a:xfrm>
        </p:spPr>
        <p:txBody>
          <a:bodyPr/>
          <a:lstStyle/>
          <a:p>
            <a:r>
              <a:rPr lang="en-AU" dirty="0" smtClean="0"/>
              <a:t/>
            </a:r>
            <a:br>
              <a:rPr lang="en-AU" dirty="0" smtClean="0"/>
            </a:br>
            <a:r>
              <a:rPr lang="en-US" sz="4000" dirty="0" smtClean="0">
                <a:solidFill>
                  <a:srgbClr val="000000"/>
                </a:solidFill>
              </a:rPr>
              <a:t> Chapter 10 </a:t>
            </a:r>
            <a:r>
              <a:rPr lang="en-AU" dirty="0" smtClean="0"/>
              <a:t/>
            </a:r>
            <a:br>
              <a:rPr lang="en-AU" dirty="0" smtClean="0"/>
            </a:br>
            <a:r>
              <a:rPr lang="en-AU" dirty="0" smtClean="0"/>
              <a:t>10.5 Place</a:t>
            </a:r>
            <a:br>
              <a:rPr lang="en-AU" dirty="0" smtClean="0"/>
            </a:br>
            <a:endParaRPr lang="en-US" dirty="0" smtClean="0"/>
          </a:p>
        </p:txBody>
      </p:sp>
      <p:sp>
        <p:nvSpPr>
          <p:cNvPr id="35843" name="Text Placeholder 2"/>
          <p:cNvSpPr>
            <a:spLocks noGrp="1"/>
          </p:cNvSpPr>
          <p:nvPr>
            <p:ph type="body" idx="1"/>
          </p:nvPr>
        </p:nvSpPr>
        <p:spPr/>
        <p:txBody>
          <a:bodyPr/>
          <a:lstStyle/>
          <a:p>
            <a:pPr algn="ctr">
              <a:buFont typeface="Arial" charset="0"/>
              <a:buNone/>
            </a:pPr>
            <a:r>
              <a:rPr lang="en-AU" smtClean="0"/>
              <a:t>DEFINITION</a:t>
            </a:r>
          </a:p>
          <a:p>
            <a:pPr>
              <a:buFont typeface="Arial" charset="0"/>
              <a:buNone/>
            </a:pPr>
            <a:r>
              <a:rPr lang="en-AU" smtClean="0"/>
              <a:t>“a place where a family resides or has resided or has some connection”</a:t>
            </a:r>
          </a:p>
          <a:p>
            <a:pPr>
              <a:buFont typeface="Arial" charset="0"/>
              <a:buNone/>
            </a:pPr>
            <a:endParaRPr lang="en-AU" smtClean="0"/>
          </a:p>
          <a:p>
            <a:r>
              <a:rPr lang="en-AU" smtClean="0"/>
              <a:t>Authorised form as per Chapter 16</a:t>
            </a:r>
          </a:p>
          <a:p>
            <a:r>
              <a:rPr lang="en-AU" smtClean="0"/>
              <a:t>MARC 370</a:t>
            </a:r>
            <a:endParaRPr lang="en-US" smtClean="0"/>
          </a:p>
          <a:p>
            <a:endParaRPr lang="en-US" smtClean="0"/>
          </a:p>
        </p:txBody>
      </p:sp>
      <p:sp>
        <p:nvSpPr>
          <p:cNvPr id="4" name="Text Box 4"/>
          <p:cNvSpPr txBox="1">
            <a:spLocks noChangeArrowheads="1"/>
          </p:cNvSpPr>
          <p:nvPr/>
        </p:nvSpPr>
        <p:spPr bwMode="auto">
          <a:xfrm>
            <a:off x="2700338" y="5013325"/>
            <a:ext cx="5821362" cy="1200150"/>
          </a:xfrm>
          <a:prstGeom prst="rect">
            <a:avLst/>
          </a:prstGeom>
          <a:noFill/>
          <a:ln w="9525">
            <a:solidFill>
              <a:srgbClr val="FF0000"/>
            </a:solidFill>
            <a:miter lim="800000"/>
            <a:headEnd/>
            <a:tailEnd/>
          </a:ln>
        </p:spPr>
        <p:txBody>
          <a:bodyPr wrap="none">
            <a:spAutoFit/>
          </a:bodyPr>
          <a:lstStyle/>
          <a:p>
            <a:pPr marL="457200" indent="-457200">
              <a:buFontTx/>
              <a:buAutoNum type="arabicPlain" startAt="100"/>
              <a:defRPr/>
            </a:pPr>
            <a:r>
              <a:rPr lang="en-US" sz="2400" b="1" dirty="0">
                <a:solidFill>
                  <a:schemeClr val="bg1">
                    <a:lumMod val="50000"/>
                  </a:schemeClr>
                </a:solidFill>
                <a:latin typeface="+mj-lt"/>
              </a:rPr>
              <a:t>       3#   $a Ptolemaic (Dynasty)</a:t>
            </a:r>
          </a:p>
          <a:p>
            <a:pPr marL="457200" indent="-457200">
              <a:defRPr/>
            </a:pPr>
            <a:r>
              <a:rPr lang="en-AU" sz="2400" b="1" dirty="0">
                <a:latin typeface="+mj-lt"/>
              </a:rPr>
              <a:t>370	##    $e Egypt	</a:t>
            </a:r>
            <a:endParaRPr lang="en-US" sz="2400" b="1" dirty="0">
              <a:latin typeface="+mj-lt"/>
            </a:endParaRPr>
          </a:p>
          <a:p>
            <a:pPr>
              <a:defRPr/>
            </a:pPr>
            <a:r>
              <a:rPr lang="en-AU" sz="2400" b="1" dirty="0">
                <a:solidFill>
                  <a:schemeClr val="bg1">
                    <a:lumMod val="50000"/>
                  </a:schemeClr>
                </a:solidFill>
                <a:latin typeface="+mj-lt"/>
              </a:rPr>
              <a:t>376 	##    $a Dynasty $s 305 B.C. $t 30 B.C.</a:t>
            </a:r>
            <a:endParaRPr lang="en-US" sz="2400" b="1"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smtClean="0"/>
              <a:t>Section 3</a:t>
            </a:r>
            <a:br>
              <a:rPr lang="en-AU" smtClean="0"/>
            </a:br>
            <a:r>
              <a:rPr lang="en-AU" smtClean="0"/>
              <a:t>Overview</a:t>
            </a:r>
          </a:p>
        </p:txBody>
      </p:sp>
      <p:sp>
        <p:nvSpPr>
          <p:cNvPr id="4099" name="Text Placeholder 4"/>
          <p:cNvSpPr>
            <a:spLocks noGrp="1"/>
          </p:cNvSpPr>
          <p:nvPr>
            <p:ph type="body" idx="1"/>
          </p:nvPr>
        </p:nvSpPr>
        <p:spPr/>
        <p:txBody>
          <a:bodyPr/>
          <a:lstStyle/>
          <a:p>
            <a:pPr eaLnBrk="1" hangingPunct="1">
              <a:buFont typeface="Arial" charset="0"/>
              <a:buNone/>
            </a:pPr>
            <a:r>
              <a:rPr lang="en-AU" smtClean="0">
                <a:solidFill>
                  <a:srgbClr val="00B050"/>
                </a:solidFill>
              </a:rPr>
              <a:t>Covers</a:t>
            </a:r>
          </a:p>
          <a:p>
            <a:pPr eaLnBrk="1" hangingPunct="1"/>
            <a:r>
              <a:rPr lang="en-AU" smtClean="0"/>
              <a:t>Recording attributes (in authority record)</a:t>
            </a:r>
          </a:p>
          <a:p>
            <a:pPr eaLnBrk="1" hangingPunct="1"/>
            <a:r>
              <a:rPr lang="en-AU" smtClean="0"/>
              <a:t>Constructing access points</a:t>
            </a:r>
          </a:p>
          <a:p>
            <a:pPr eaLnBrk="1" hangingPunct="1"/>
            <a:r>
              <a:rPr lang="en-AU" smtClean="0"/>
              <a:t>Variant access points</a:t>
            </a:r>
          </a:p>
          <a:p>
            <a:pPr eaLnBrk="1" hangingPunct="1">
              <a:buFont typeface="Arial" charset="0"/>
              <a:buNone/>
            </a:pPr>
            <a:r>
              <a:rPr lang="en-AU" smtClean="0">
                <a:solidFill>
                  <a:srgbClr val="FF0000"/>
                </a:solidFill>
              </a:rPr>
              <a:t>Does NOT cover</a:t>
            </a:r>
          </a:p>
          <a:p>
            <a:pPr eaLnBrk="1" hangingPunct="1"/>
            <a:r>
              <a:rPr lang="en-AU" smtClean="0"/>
              <a:t>Choosing access points</a:t>
            </a:r>
          </a:p>
          <a:p>
            <a:pPr lvl="1" eaLnBrk="1" hangingPunct="1"/>
            <a:r>
              <a:rPr lang="en-AU" smtClean="0"/>
              <a:t>See Section 6: Relationships to persons, families and corporate bodies.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067175" y="836613"/>
            <a:ext cx="4614863" cy="1143000"/>
          </a:xfrm>
        </p:spPr>
        <p:txBody>
          <a:bodyPr/>
          <a:lstStyle/>
          <a:p>
            <a:pPr eaLnBrk="1" hangingPunct="1"/>
            <a:r>
              <a:rPr lang="en-US" sz="4000" dirty="0" smtClean="0">
                <a:solidFill>
                  <a:srgbClr val="000000"/>
                </a:solidFill>
              </a:rPr>
              <a:t>Chapter 10 </a:t>
            </a:r>
            <a:r>
              <a:rPr lang="en-AU" dirty="0" smtClean="0"/>
              <a:t/>
            </a:r>
            <a:br>
              <a:rPr lang="en-AU" dirty="0" smtClean="0"/>
            </a:br>
            <a:r>
              <a:rPr lang="en-AU" dirty="0" smtClean="0"/>
              <a:t> 10.6 – 10.8 </a:t>
            </a:r>
            <a:br>
              <a:rPr lang="en-AU" dirty="0" smtClean="0"/>
            </a:br>
            <a:r>
              <a:rPr lang="en-AU" dirty="0" smtClean="0"/>
              <a:t>Other elements</a:t>
            </a:r>
            <a:br>
              <a:rPr lang="en-AU" dirty="0" smtClean="0"/>
            </a:br>
            <a:endParaRPr lang="en-US" dirty="0" smtClean="0"/>
          </a:p>
        </p:txBody>
      </p:sp>
      <p:sp>
        <p:nvSpPr>
          <p:cNvPr id="36867" name="Text Placeholder 2"/>
          <p:cNvSpPr>
            <a:spLocks noGrp="1"/>
          </p:cNvSpPr>
          <p:nvPr>
            <p:ph type="body" idx="1"/>
          </p:nvPr>
        </p:nvSpPr>
        <p:spPr/>
        <p:txBody>
          <a:bodyPr/>
          <a:lstStyle/>
          <a:p>
            <a:pPr lvl="1" eaLnBrk="1" hangingPunct="1"/>
            <a:r>
              <a:rPr lang="en-AU" smtClean="0"/>
              <a:t>Prominent member</a:t>
            </a:r>
          </a:p>
          <a:p>
            <a:pPr lvl="1" eaLnBrk="1" hangingPunct="1"/>
            <a:r>
              <a:rPr lang="en-AU" smtClean="0"/>
              <a:t>Family history</a:t>
            </a:r>
          </a:p>
        </p:txBody>
      </p:sp>
      <p:sp>
        <p:nvSpPr>
          <p:cNvPr id="4" name="Text Box 4"/>
          <p:cNvSpPr txBox="1">
            <a:spLocks noChangeArrowheads="1"/>
          </p:cNvSpPr>
          <p:nvPr/>
        </p:nvSpPr>
        <p:spPr bwMode="auto">
          <a:xfrm>
            <a:off x="250825" y="3141663"/>
            <a:ext cx="8677275" cy="3046412"/>
          </a:xfrm>
          <a:prstGeom prst="rect">
            <a:avLst/>
          </a:prstGeom>
          <a:noFill/>
          <a:ln w="9525">
            <a:solidFill>
              <a:srgbClr val="FF0000"/>
            </a:solidFill>
            <a:miter lim="800000"/>
            <a:headEnd/>
            <a:tailEnd/>
          </a:ln>
        </p:spPr>
        <p:txBody>
          <a:bodyPr>
            <a:spAutoFit/>
          </a:bodyPr>
          <a:lstStyle/>
          <a:p>
            <a:pPr marL="457200" indent="-457200">
              <a:buFontTx/>
              <a:buAutoNum type="arabicPlain" startAt="100"/>
              <a:defRPr/>
            </a:pPr>
            <a:r>
              <a:rPr lang="en-US" sz="2400" b="1" dirty="0">
                <a:solidFill>
                  <a:schemeClr val="bg1">
                    <a:lumMod val="50000"/>
                  </a:schemeClr>
                </a:solidFill>
                <a:latin typeface="+mj-lt"/>
              </a:rPr>
              <a:t>        3#    $a Ptolemaic (Dynasty)</a:t>
            </a:r>
          </a:p>
          <a:p>
            <a:pPr marL="457200" indent="-457200">
              <a:defRPr/>
            </a:pPr>
            <a:r>
              <a:rPr lang="en-AU" sz="2400" b="1" dirty="0">
                <a:solidFill>
                  <a:schemeClr val="bg1">
                    <a:lumMod val="50000"/>
                  </a:schemeClr>
                </a:solidFill>
                <a:latin typeface="+mj-lt"/>
              </a:rPr>
              <a:t>370        ##    $e Egypt	</a:t>
            </a:r>
            <a:endParaRPr lang="en-US" sz="2400" b="1" dirty="0">
              <a:solidFill>
                <a:schemeClr val="bg1">
                  <a:lumMod val="50000"/>
                </a:schemeClr>
              </a:solidFill>
              <a:latin typeface="+mj-lt"/>
            </a:endParaRPr>
          </a:p>
          <a:p>
            <a:pPr marL="457200" indent="-457200">
              <a:buFontTx/>
              <a:buAutoNum type="arabicPlain" startAt="376"/>
              <a:defRPr/>
            </a:pPr>
            <a:r>
              <a:rPr lang="en-AU" sz="2400" b="1" dirty="0">
                <a:solidFill>
                  <a:schemeClr val="bg1">
                    <a:lumMod val="50000"/>
                  </a:schemeClr>
                </a:solidFill>
                <a:latin typeface="+mj-lt"/>
              </a:rPr>
              <a:t>         ##   $a Dynasty $s 305 B.C. $t 30 B.C.</a:t>
            </a:r>
          </a:p>
          <a:p>
            <a:pPr marL="457200" indent="-457200">
              <a:buFontTx/>
              <a:buAutoNum type="arabicPlain" startAt="500"/>
              <a:defRPr/>
            </a:pPr>
            <a:r>
              <a:rPr lang="en-AU" sz="2400" b="1" dirty="0">
                <a:latin typeface="+mj-lt"/>
              </a:rPr>
              <a:t>         1#   $w r $</a:t>
            </a:r>
            <a:r>
              <a:rPr lang="en-AU" sz="2400" b="1" dirty="0" err="1">
                <a:latin typeface="+mj-lt"/>
              </a:rPr>
              <a:t>i</a:t>
            </a:r>
            <a:r>
              <a:rPr lang="en-US" sz="2400" b="1" dirty="0">
                <a:latin typeface="+mj-lt"/>
              </a:rPr>
              <a:t> Family member: $a Cleopatra,$c Queen of 	Egypt,$d died 30 B.C.</a:t>
            </a:r>
          </a:p>
          <a:p>
            <a:pPr marL="457200" indent="-457200">
              <a:defRPr/>
            </a:pPr>
            <a:r>
              <a:rPr lang="en-AU" sz="2400" b="1" dirty="0">
                <a:latin typeface="+mj-lt"/>
              </a:rPr>
              <a:t>678	  ##   $a The Ptolemaic dynasty was the royal family which 	ruled the Ptolemaic Empire in Egypt during the Hellenistic 	period.  They were the last dynasty of ancient Egypt...</a:t>
            </a:r>
            <a:endParaRPr lang="en-US" sz="2400" b="1" dirty="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857620" y="357166"/>
            <a:ext cx="5286380" cy="1143000"/>
          </a:xfrm>
        </p:spPr>
        <p:txBody>
          <a:bodyPr/>
          <a:lstStyle/>
          <a:p>
            <a:pPr eaLnBrk="1" hangingPunct="1"/>
            <a:r>
              <a:rPr lang="en-AU" sz="4000" dirty="0" smtClean="0"/>
              <a:t>Chapter 10</a:t>
            </a:r>
            <a:r>
              <a:rPr lang="en-AU" dirty="0" smtClean="0"/>
              <a:t/>
            </a:r>
            <a:br>
              <a:rPr lang="en-AU" dirty="0" smtClean="0"/>
            </a:br>
            <a:r>
              <a:rPr lang="en-AU" dirty="0" smtClean="0"/>
              <a:t>10.10.2 Variant names</a:t>
            </a:r>
            <a:endParaRPr lang="en-US" dirty="0" smtClean="0"/>
          </a:p>
        </p:txBody>
      </p:sp>
      <p:sp>
        <p:nvSpPr>
          <p:cNvPr id="37891" name="Text Placeholder 2"/>
          <p:cNvSpPr>
            <a:spLocks noGrp="1"/>
          </p:cNvSpPr>
          <p:nvPr>
            <p:ph type="body" idx="1"/>
          </p:nvPr>
        </p:nvSpPr>
        <p:spPr/>
        <p:txBody>
          <a:bodyPr/>
          <a:lstStyle/>
          <a:p>
            <a:pPr lvl="1" eaLnBrk="1" hangingPunct="1"/>
            <a:r>
              <a:rPr lang="en-AU" smtClean="0"/>
              <a:t>For THAT family only</a:t>
            </a:r>
          </a:p>
          <a:p>
            <a:pPr lvl="1" eaLnBrk="1" hangingPunct="1"/>
            <a:r>
              <a:rPr lang="en-AU" smtClean="0"/>
              <a:t>Hereditary titles</a:t>
            </a:r>
          </a:p>
        </p:txBody>
      </p:sp>
      <p:sp>
        <p:nvSpPr>
          <p:cNvPr id="4" name="Text Box 4"/>
          <p:cNvSpPr txBox="1">
            <a:spLocks noChangeArrowheads="1"/>
          </p:cNvSpPr>
          <p:nvPr/>
        </p:nvSpPr>
        <p:spPr bwMode="auto">
          <a:xfrm>
            <a:off x="250825" y="2924175"/>
            <a:ext cx="8677275" cy="3416300"/>
          </a:xfrm>
          <a:prstGeom prst="rect">
            <a:avLst/>
          </a:prstGeom>
          <a:noFill/>
          <a:ln w="9525">
            <a:solidFill>
              <a:srgbClr val="FF0000"/>
            </a:solidFill>
            <a:miter lim="800000"/>
            <a:headEnd/>
            <a:tailEnd/>
          </a:ln>
        </p:spPr>
        <p:txBody>
          <a:bodyPr>
            <a:spAutoFit/>
          </a:bodyPr>
          <a:lstStyle/>
          <a:p>
            <a:pPr marL="457200" indent="-457200">
              <a:buFontTx/>
              <a:buAutoNum type="arabicPlain" startAt="100"/>
              <a:defRPr/>
            </a:pPr>
            <a:r>
              <a:rPr lang="en-US" sz="2400" b="1" dirty="0">
                <a:solidFill>
                  <a:schemeClr val="bg1">
                    <a:lumMod val="50000"/>
                  </a:schemeClr>
                </a:solidFill>
                <a:latin typeface="+mj-lt"/>
              </a:rPr>
              <a:t>        3#    $a Ptolemaic (Dynasty)</a:t>
            </a:r>
          </a:p>
          <a:p>
            <a:pPr marL="457200" indent="-457200">
              <a:defRPr/>
            </a:pPr>
            <a:r>
              <a:rPr lang="en-AU" sz="2400" b="1" dirty="0">
                <a:latin typeface="+mj-lt"/>
              </a:rPr>
              <a:t>400	 3#    $a Lagids (Dynasty)</a:t>
            </a:r>
            <a:endParaRPr lang="en-US" sz="2400" b="1" dirty="0">
              <a:latin typeface="+mj-lt"/>
            </a:endParaRPr>
          </a:p>
          <a:p>
            <a:pPr marL="457200" indent="-457200">
              <a:defRPr/>
            </a:pPr>
            <a:r>
              <a:rPr lang="en-AU" sz="2400" b="1" dirty="0">
                <a:solidFill>
                  <a:schemeClr val="bg1">
                    <a:lumMod val="50000"/>
                  </a:schemeClr>
                </a:solidFill>
                <a:latin typeface="+mj-lt"/>
              </a:rPr>
              <a:t>370        ##    $e Egypt	</a:t>
            </a:r>
            <a:endParaRPr lang="en-US" sz="2400" b="1" dirty="0">
              <a:solidFill>
                <a:schemeClr val="bg1">
                  <a:lumMod val="50000"/>
                </a:schemeClr>
              </a:solidFill>
              <a:latin typeface="+mj-lt"/>
            </a:endParaRPr>
          </a:p>
          <a:p>
            <a:pPr marL="457200" indent="-457200">
              <a:buFontTx/>
              <a:buAutoNum type="arabicPlain" startAt="376"/>
              <a:defRPr/>
            </a:pPr>
            <a:r>
              <a:rPr lang="en-AU" sz="2400" b="1" dirty="0">
                <a:solidFill>
                  <a:schemeClr val="bg1">
                    <a:lumMod val="50000"/>
                  </a:schemeClr>
                </a:solidFill>
                <a:latin typeface="+mj-lt"/>
              </a:rPr>
              <a:t> 	 ##     $a Dynasty $s 305 B.C. $t 30 B.C.</a:t>
            </a:r>
          </a:p>
          <a:p>
            <a:pPr marL="457200" indent="-457200">
              <a:buFontTx/>
              <a:buAutoNum type="arabicPlain" startAt="500"/>
              <a:defRPr/>
            </a:pPr>
            <a:r>
              <a:rPr lang="en-AU" sz="2400" b="1" dirty="0">
                <a:solidFill>
                  <a:schemeClr val="bg1">
                    <a:lumMod val="50000"/>
                  </a:schemeClr>
                </a:solidFill>
                <a:latin typeface="+mj-lt"/>
              </a:rPr>
              <a:t> 	 1#     $w r $</a:t>
            </a:r>
            <a:r>
              <a:rPr lang="en-AU" sz="2400" b="1" dirty="0" err="1">
                <a:solidFill>
                  <a:schemeClr val="bg1">
                    <a:lumMod val="50000"/>
                  </a:schemeClr>
                </a:solidFill>
                <a:latin typeface="+mj-lt"/>
              </a:rPr>
              <a:t>i</a:t>
            </a:r>
            <a:r>
              <a:rPr lang="en-US" sz="2400" b="1" dirty="0">
                <a:solidFill>
                  <a:schemeClr val="bg1">
                    <a:lumMod val="50000"/>
                  </a:schemeClr>
                </a:solidFill>
                <a:latin typeface="+mj-lt"/>
              </a:rPr>
              <a:t> Family member: $a Cleopatra,$c Queen of 	Egypt, $d died 30 B.C.</a:t>
            </a:r>
          </a:p>
          <a:p>
            <a:pPr marL="457200" indent="-457200">
              <a:defRPr/>
            </a:pPr>
            <a:r>
              <a:rPr lang="en-AU" sz="2400" b="1" dirty="0">
                <a:solidFill>
                  <a:schemeClr val="bg1">
                    <a:lumMod val="50000"/>
                  </a:schemeClr>
                </a:solidFill>
                <a:latin typeface="+mj-lt"/>
              </a:rPr>
              <a:t>678	##     $a The Ptolemaic dynasty was the royal family </a:t>
            </a:r>
            <a:r>
              <a:rPr lang="en-AU" sz="2400" b="1" dirty="0" err="1">
                <a:solidFill>
                  <a:schemeClr val="bg1">
                    <a:lumMod val="50000"/>
                  </a:schemeClr>
                </a:solidFill>
                <a:latin typeface="+mj-lt"/>
              </a:rPr>
              <a:t>wich</a:t>
            </a:r>
            <a:r>
              <a:rPr lang="en-AU" sz="2400" b="1" dirty="0">
                <a:solidFill>
                  <a:schemeClr val="bg1">
                    <a:lumMod val="50000"/>
                  </a:schemeClr>
                </a:solidFill>
                <a:latin typeface="+mj-lt"/>
              </a:rPr>
              <a:t> 	ruled the Ptolemaic Empire in Egypt during the Hellenistic 	period.  They were the last dynasty of ancient Egypt...</a:t>
            </a:r>
            <a:endParaRPr lang="en-US" sz="2400" b="1"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067175" y="333375"/>
            <a:ext cx="4614863" cy="1143000"/>
          </a:xfrm>
        </p:spPr>
        <p:txBody>
          <a:bodyPr/>
          <a:lstStyle/>
          <a:p>
            <a:r>
              <a:rPr lang="en-US" dirty="0" smtClean="0"/>
              <a:t>Chapter 10</a:t>
            </a:r>
            <a:br>
              <a:rPr lang="en-US" dirty="0" smtClean="0"/>
            </a:br>
            <a:r>
              <a:rPr lang="en-US" dirty="0" smtClean="0"/>
              <a:t>Constructing access points</a:t>
            </a:r>
          </a:p>
        </p:txBody>
      </p:sp>
      <p:sp>
        <p:nvSpPr>
          <p:cNvPr id="38915" name="Rectangle 3"/>
          <p:cNvSpPr>
            <a:spLocks noGrp="1" noChangeArrowheads="1"/>
          </p:cNvSpPr>
          <p:nvPr>
            <p:ph type="body" idx="1"/>
          </p:nvPr>
        </p:nvSpPr>
        <p:spPr>
          <a:xfrm>
            <a:off x="468313" y="1844675"/>
            <a:ext cx="8229600" cy="4525963"/>
          </a:xfrm>
        </p:spPr>
        <p:txBody>
          <a:bodyPr/>
          <a:lstStyle/>
          <a:p>
            <a:r>
              <a:rPr lang="en-US" b="1" dirty="0" smtClean="0"/>
              <a:t>10.10.1.2:  type of family (required)</a:t>
            </a:r>
          </a:p>
          <a:p>
            <a:r>
              <a:rPr lang="en-US" b="1" dirty="0" smtClean="0"/>
              <a:t>10.10.1.3:  date associated with the 			     	family (required)</a:t>
            </a:r>
          </a:p>
          <a:p>
            <a:r>
              <a:rPr lang="en-US" dirty="0" smtClean="0"/>
              <a:t>10.10.1.4:  place associated with the</a:t>
            </a:r>
          </a:p>
          <a:p>
            <a:r>
              <a:rPr lang="en-US" dirty="0" smtClean="0"/>
              <a:t>			family * ^</a:t>
            </a:r>
          </a:p>
          <a:p>
            <a:r>
              <a:rPr lang="en-US" dirty="0" smtClean="0"/>
              <a:t>10.10.1.5:  prominent member of the</a:t>
            </a:r>
          </a:p>
          <a:p>
            <a:r>
              <a:rPr lang="en-US" dirty="0" smtClean="0"/>
              <a:t>			family * ^</a:t>
            </a:r>
          </a:p>
        </p:txBody>
      </p:sp>
      <p:sp>
        <p:nvSpPr>
          <p:cNvPr id="38916" name="Date Placeholder 3"/>
          <p:cNvSpPr>
            <a:spLocks noGrp="1"/>
          </p:cNvSpPr>
          <p:nvPr>
            <p:ph type="dt" sz="quarter" idx="10"/>
          </p:nvPr>
        </p:nvSpPr>
        <p:spPr bwMode="auto">
          <a:xfrm>
            <a:off x="457200" y="6356350"/>
            <a:ext cx="2400288" cy="501650"/>
          </a:xfrm>
          <a:noFill/>
          <a:ln>
            <a:miter lim="800000"/>
            <a:headEnd/>
            <a:tailEnd/>
          </a:ln>
        </p:spPr>
        <p:txBody>
          <a:bodyPr/>
          <a:lstStyle/>
          <a:p>
            <a:r>
              <a:rPr lang="en-US" dirty="0" smtClean="0"/>
              <a:t>Adapted from LC RDA:  NASIG 2011 - Module 4, Slide 41</a:t>
            </a:r>
          </a:p>
        </p:txBody>
      </p:sp>
      <p:sp>
        <p:nvSpPr>
          <p:cNvPr id="38918" name="Text Box 4"/>
          <p:cNvSpPr txBox="1">
            <a:spLocks noChangeArrowheads="1"/>
          </p:cNvSpPr>
          <p:nvPr/>
        </p:nvSpPr>
        <p:spPr bwMode="auto">
          <a:xfrm>
            <a:off x="781050" y="5635625"/>
            <a:ext cx="7839075" cy="430213"/>
          </a:xfrm>
          <a:prstGeom prst="rect">
            <a:avLst/>
          </a:prstGeom>
          <a:noFill/>
          <a:ln w="9525">
            <a:noFill/>
            <a:miter lim="800000"/>
            <a:headEnd/>
            <a:tailEnd/>
          </a:ln>
        </p:spPr>
        <p:txBody>
          <a:bodyPr wrap="none">
            <a:spAutoFit/>
          </a:bodyPr>
          <a:lstStyle/>
          <a:p>
            <a:pPr>
              <a:spcBef>
                <a:spcPts val="600"/>
              </a:spcBef>
            </a:pPr>
            <a:r>
              <a:rPr lang="en-US" sz="2200"/>
              <a:t>* = if need to distinguish; </a:t>
            </a:r>
            <a:r>
              <a:rPr lang="en-US" sz="2200">
                <a:ea typeface="Osaka" pitchFamily="-60" charset="-128"/>
              </a:rPr>
              <a:t>^</a:t>
            </a:r>
            <a:r>
              <a:rPr lang="en-US" sz="2200"/>
              <a:t> = option to add even if not needed</a:t>
            </a:r>
          </a:p>
        </p:txBody>
      </p:sp>
      <p:sp>
        <p:nvSpPr>
          <p:cNvPr id="38919" name="Rectangle 5"/>
          <p:cNvSpPr>
            <a:spLocks noChangeArrowheads="1"/>
          </p:cNvSpPr>
          <p:nvPr/>
        </p:nvSpPr>
        <p:spPr bwMode="auto">
          <a:xfrm>
            <a:off x="684213" y="5732463"/>
            <a:ext cx="7900987" cy="517525"/>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AU" sz="4000" dirty="0" smtClean="0"/>
              <a:t>Chapter 10</a:t>
            </a:r>
            <a:r>
              <a:rPr lang="en-AU" dirty="0" smtClean="0"/>
              <a:t/>
            </a:r>
            <a:br>
              <a:rPr lang="en-AU" dirty="0" smtClean="0"/>
            </a:br>
            <a:r>
              <a:rPr lang="en-AU" dirty="0" smtClean="0"/>
              <a:t>MARC examples</a:t>
            </a:r>
            <a:endParaRPr lang="en-US" dirty="0" smtClean="0"/>
          </a:p>
        </p:txBody>
      </p:sp>
      <p:sp>
        <p:nvSpPr>
          <p:cNvPr id="39939" name="Content Placeholder 2"/>
          <p:cNvSpPr>
            <a:spLocks noGrp="1"/>
          </p:cNvSpPr>
          <p:nvPr>
            <p:ph idx="1"/>
          </p:nvPr>
        </p:nvSpPr>
        <p:spPr/>
        <p:txBody>
          <a:bodyPr/>
          <a:lstStyle/>
          <a:p>
            <a:r>
              <a:rPr lang="en-AU" smtClean="0"/>
              <a:t>100  3#  $a Kennedy (Family :$c Washington, D.C., $d 1947-2001)</a:t>
            </a:r>
          </a:p>
          <a:p>
            <a:endParaRPr lang="en-AU" smtClean="0"/>
          </a:p>
          <a:p>
            <a:r>
              <a:rPr lang="en-AU" smtClean="0"/>
              <a:t>100 3#  $a Murdoch (Family :$g Murdoch, Rupert, 1931-)</a:t>
            </a:r>
          </a:p>
          <a:p>
            <a:endParaRPr lang="en-AU" smtClean="0"/>
          </a:p>
          <a:p>
            <a:r>
              <a:rPr lang="en-AU" smtClean="0"/>
              <a:t>100 3#  $a Tudor (Royal, $d 1485-1603)</a:t>
            </a:r>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p:txBody>
          <a:bodyPr/>
          <a:lstStyle/>
          <a:p>
            <a:pPr eaLnBrk="1" hangingPunct="1"/>
            <a:r>
              <a:rPr lang="en-AU" smtClean="0"/>
              <a:t>Chapter 11: Identifying corporate bodies</a:t>
            </a:r>
          </a:p>
        </p:txBody>
      </p:sp>
      <p:sp>
        <p:nvSpPr>
          <p:cNvPr id="4" name="Subtitle 3"/>
          <p:cNvSpPr>
            <a:spLocks noGrp="1"/>
          </p:cNvSpPr>
          <p:nvPr>
            <p:ph type="subTitle" idx="1"/>
          </p:nvPr>
        </p:nvSpPr>
        <p:spPr/>
        <p:txBody>
          <a:bodyPr/>
          <a:lstStyle/>
          <a:p>
            <a:pPr>
              <a:defRPr/>
            </a:pPr>
            <a:endParaRPr lang="en-US"/>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eaLnBrk="0" hangingPunct="0">
              <a:defRPr/>
            </a:pPr>
            <a:r>
              <a:rPr lang="en-AU" sz="4000" dirty="0">
                <a:latin typeface="+mj-lt"/>
                <a:ea typeface="+mj-ea"/>
                <a:cs typeface="+mj-cs"/>
              </a:rPr>
              <a:t>Section 3</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143372" y="357166"/>
            <a:ext cx="4614863" cy="1143000"/>
          </a:xfrm>
        </p:spPr>
        <p:txBody>
          <a:bodyPr/>
          <a:lstStyle/>
          <a:p>
            <a:r>
              <a:rPr lang="en-US" sz="4000" dirty="0" smtClean="0"/>
              <a:t>Chapter 11</a:t>
            </a:r>
            <a:r>
              <a:rPr lang="en-US" dirty="0" smtClean="0"/>
              <a:t/>
            </a:r>
            <a:br>
              <a:rPr lang="en-US" dirty="0" smtClean="0"/>
            </a:br>
            <a:r>
              <a:rPr lang="en-US" dirty="0" smtClean="0"/>
              <a:t>Scope of “corporate body”</a:t>
            </a:r>
          </a:p>
        </p:txBody>
      </p:sp>
      <p:sp>
        <p:nvSpPr>
          <p:cNvPr id="41987" name="Rectangle 3"/>
          <p:cNvSpPr>
            <a:spLocks noGrp="1" noChangeArrowheads="1"/>
          </p:cNvSpPr>
          <p:nvPr>
            <p:ph type="body" idx="1"/>
          </p:nvPr>
        </p:nvSpPr>
        <p:spPr>
          <a:xfrm>
            <a:off x="468313" y="1916113"/>
            <a:ext cx="8229600" cy="4525962"/>
          </a:xfrm>
        </p:spPr>
        <p:txBody>
          <a:bodyPr/>
          <a:lstStyle/>
          <a:p>
            <a:r>
              <a:rPr lang="en-US" smtClean="0"/>
              <a:t>Definition (RDA 8.1.2, Glossary) = “an organization or group of persons and/or organizations that is identified by a particular name and that acts, or may act, as a unit”</a:t>
            </a:r>
          </a:p>
          <a:p>
            <a:r>
              <a:rPr lang="en-US" smtClean="0"/>
              <a:t>Scope (11.0) = includes ad hoc events (such as athletic contests, exhibitions, expeditions, fairs, &amp; festivals) and vessels (e.g., ships &amp; spacecraft)</a:t>
            </a:r>
          </a:p>
        </p:txBody>
      </p:sp>
      <p:sp>
        <p:nvSpPr>
          <p:cNvPr id="41988" name="Date Placeholder 3"/>
          <p:cNvSpPr>
            <a:spLocks noGrp="1"/>
          </p:cNvSpPr>
          <p:nvPr>
            <p:ph type="dt" sz="quarter" idx="10"/>
          </p:nvPr>
        </p:nvSpPr>
        <p:spPr bwMode="auto">
          <a:noFill/>
          <a:ln>
            <a:miter lim="800000"/>
            <a:headEnd/>
            <a:tailEnd/>
          </a:ln>
        </p:spPr>
        <p:txBody>
          <a:bodyPr/>
          <a:lstStyle/>
          <a:p>
            <a:r>
              <a:rPr lang="en-US" dirty="0" smtClean="0"/>
              <a:t>Adapted from LC RDA:  NASIG 2011 - Module 4, Slide 44</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AU" sz="4000" smtClean="0"/>
              <a:t>Section 3, Chapter 11</a:t>
            </a:r>
            <a:r>
              <a:rPr lang="en-AU" smtClean="0"/>
              <a:t/>
            </a:r>
            <a:br>
              <a:rPr lang="en-AU" smtClean="0"/>
            </a:br>
            <a:r>
              <a:rPr lang="en-AU" smtClean="0"/>
              <a:t>Attributes</a:t>
            </a:r>
            <a:endParaRPr lang="en-US" smtClean="0"/>
          </a:p>
        </p:txBody>
      </p:sp>
      <p:sp>
        <p:nvSpPr>
          <p:cNvPr id="21" name="Text Placeholder 20"/>
          <p:cNvSpPr>
            <a:spLocks noGrp="1"/>
          </p:cNvSpPr>
          <p:nvPr>
            <p:ph type="body" idx="4294967295"/>
          </p:nvPr>
        </p:nvSpPr>
        <p:spPr/>
        <p:txBody>
          <a:bodyPr/>
          <a:lstStyle/>
          <a:p>
            <a:pPr eaLnBrk="1" hangingPunct="1">
              <a:defRPr/>
            </a:pPr>
            <a:r>
              <a:rPr lang="en-AU" dirty="0" smtClean="0">
                <a:latin typeface="+mj-lt"/>
                <a:ea typeface="+mj-ea"/>
                <a:cs typeface="+mj-cs"/>
              </a:rPr>
              <a:t>The usual suspects</a:t>
            </a:r>
          </a:p>
          <a:p>
            <a:pPr lvl="1" eaLnBrk="1" hangingPunct="1">
              <a:defRPr/>
            </a:pPr>
            <a:r>
              <a:rPr lang="en-AU" dirty="0" smtClean="0"/>
              <a:t>Name, place, dates, number of conference, etc.</a:t>
            </a:r>
            <a:endParaRPr lang="en-AU" dirty="0" smtClean="0">
              <a:latin typeface="+mj-lt"/>
              <a:ea typeface="+mj-ea"/>
              <a:cs typeface="+mj-cs"/>
            </a:endParaRPr>
          </a:p>
          <a:p>
            <a:pPr eaLnBrk="1" hangingPunct="1">
              <a:defRPr/>
            </a:pPr>
            <a:r>
              <a:rPr lang="en-AU" dirty="0" smtClean="0">
                <a:latin typeface="+mj-lt"/>
                <a:ea typeface="+mj-ea"/>
                <a:cs typeface="+mj-cs"/>
              </a:rPr>
              <a:t>Other information associated with names</a:t>
            </a:r>
          </a:p>
          <a:p>
            <a:pPr lvl="1" eaLnBrk="1" hangingPunct="1">
              <a:defRPr/>
            </a:pPr>
            <a:r>
              <a:rPr lang="en-AU" dirty="0" smtClean="0"/>
              <a:t>address, language, field of activity.</a:t>
            </a:r>
            <a:endParaRPr lang="en-US" dirty="0" smtClean="0"/>
          </a:p>
          <a:p>
            <a:pPr eaLnBrk="1" hangingPunct="1">
              <a:defRPr/>
            </a:pPr>
            <a:r>
              <a:rPr lang="en-AU" dirty="0" smtClean="0">
                <a:latin typeface="+mj-lt"/>
                <a:ea typeface="+mj-ea"/>
                <a:cs typeface="+mj-cs"/>
              </a:rPr>
              <a:t>Core attributes/elements</a:t>
            </a:r>
          </a:p>
          <a:p>
            <a:pPr lvl="1" eaLnBrk="1" hangingPunct="1">
              <a:defRPr/>
            </a:pPr>
            <a:r>
              <a:rPr lang="en-AU" dirty="0" smtClean="0">
                <a:latin typeface="+mj-lt"/>
                <a:ea typeface="+mj-ea"/>
                <a:cs typeface="+mj-cs"/>
              </a:rPr>
              <a:t>Name, </a:t>
            </a:r>
            <a:r>
              <a:rPr lang="en-AU" dirty="0" smtClean="0">
                <a:solidFill>
                  <a:srgbClr val="FF0000"/>
                </a:solidFill>
                <a:latin typeface="+mj-lt"/>
                <a:ea typeface="+mj-ea"/>
                <a:cs typeface="+mj-cs"/>
              </a:rPr>
              <a:t>Dates</a:t>
            </a:r>
            <a:r>
              <a:rPr lang="en-AU" dirty="0" smtClean="0">
                <a:latin typeface="+mj-lt"/>
                <a:ea typeface="+mj-ea"/>
                <a:cs typeface="+mj-cs"/>
              </a:rPr>
              <a:t>, location and number of conference, Identifier.</a:t>
            </a: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067175" y="357166"/>
            <a:ext cx="5076825" cy="1143000"/>
          </a:xfrm>
        </p:spPr>
        <p:txBody>
          <a:bodyPr/>
          <a:lstStyle/>
          <a:p>
            <a:r>
              <a:rPr lang="en-US" sz="4000" dirty="0" smtClean="0"/>
              <a:t>Chapter 11</a:t>
            </a:r>
            <a:r>
              <a:rPr lang="en-US" dirty="0" smtClean="0"/>
              <a:t/>
            </a:r>
            <a:br>
              <a:rPr lang="en-US" dirty="0" smtClean="0"/>
            </a:br>
            <a:r>
              <a:rPr lang="en-US" dirty="0" smtClean="0"/>
              <a:t>11.2 Preferred name</a:t>
            </a:r>
          </a:p>
        </p:txBody>
      </p:sp>
      <p:sp>
        <p:nvSpPr>
          <p:cNvPr id="44035" name="Rectangle 3"/>
          <p:cNvSpPr>
            <a:spLocks noGrp="1" noChangeArrowheads="1"/>
          </p:cNvSpPr>
          <p:nvPr>
            <p:ph type="body" idx="1"/>
          </p:nvPr>
        </p:nvSpPr>
        <p:spPr>
          <a:xfrm>
            <a:off x="457200" y="2492375"/>
            <a:ext cx="8362950" cy="3633788"/>
          </a:xfrm>
        </p:spPr>
        <p:txBody>
          <a:bodyPr/>
          <a:lstStyle/>
          <a:p>
            <a:r>
              <a:rPr lang="en-AU" smtClean="0"/>
              <a:t>Mostly the same as AACR2</a:t>
            </a:r>
          </a:p>
          <a:p>
            <a:r>
              <a:rPr lang="en-AU" smtClean="0"/>
              <a:t>More detail</a:t>
            </a:r>
          </a:p>
          <a:p>
            <a:r>
              <a:rPr lang="en-AU" smtClean="0"/>
              <a:t>Lots of examples</a:t>
            </a:r>
            <a:endParaRPr lang="en-US" smtClean="0"/>
          </a:p>
          <a:p>
            <a:endParaRPr lang="en-US" smtClean="0"/>
          </a:p>
        </p:txBody>
      </p:sp>
      <p:sp>
        <p:nvSpPr>
          <p:cNvPr id="44036" name="Slide Number Placeholder 5"/>
          <p:cNvSpPr>
            <a:spLocks noGrp="1"/>
          </p:cNvSpPr>
          <p:nvPr>
            <p:ph type="sldNum" sz="quarter" idx="12"/>
          </p:nvPr>
        </p:nvSpPr>
        <p:spPr bwMode="auto">
          <a:noFill/>
          <a:ln>
            <a:miter lim="800000"/>
            <a:headEnd/>
            <a:tailEnd/>
          </a:ln>
        </p:spPr>
        <p:txBody>
          <a:bodyPr/>
          <a:lstStyle/>
          <a:p>
            <a:fld id="{3F1B1AF3-39CB-4551-9614-039FCDBCADDC}" type="slidenum">
              <a:rPr lang="en-US" smtClean="0"/>
              <a:pPr/>
              <a:t>47</a:t>
            </a:fld>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067175" y="214290"/>
            <a:ext cx="5076825" cy="1143000"/>
          </a:xfrm>
        </p:spPr>
        <p:txBody>
          <a:bodyPr/>
          <a:lstStyle/>
          <a:p>
            <a:r>
              <a:rPr lang="en-US" sz="4000" dirty="0" smtClean="0"/>
              <a:t>Chapter 11</a:t>
            </a:r>
            <a:r>
              <a:rPr lang="en-US" dirty="0" smtClean="0"/>
              <a:t/>
            </a:r>
            <a:br>
              <a:rPr lang="en-US" dirty="0" smtClean="0"/>
            </a:br>
            <a:r>
              <a:rPr lang="en-US" dirty="0" smtClean="0"/>
              <a:t>11.2 Preferred name</a:t>
            </a:r>
          </a:p>
        </p:txBody>
      </p:sp>
      <p:sp>
        <p:nvSpPr>
          <p:cNvPr id="45059" name="Rectangle 3"/>
          <p:cNvSpPr>
            <a:spLocks noGrp="1" noChangeArrowheads="1"/>
          </p:cNvSpPr>
          <p:nvPr>
            <p:ph type="body" idx="1"/>
          </p:nvPr>
        </p:nvSpPr>
        <p:spPr>
          <a:xfrm>
            <a:off x="457200" y="1600200"/>
            <a:ext cx="8362950" cy="4525963"/>
          </a:xfrm>
        </p:spPr>
        <p:txBody>
          <a:bodyPr/>
          <a:lstStyle/>
          <a:p>
            <a:pPr>
              <a:buFont typeface="Arial" charset="0"/>
              <a:buNone/>
            </a:pPr>
            <a:r>
              <a:rPr lang="en-AU" smtClean="0"/>
              <a:t>A few things to note:</a:t>
            </a:r>
          </a:p>
          <a:p>
            <a:r>
              <a:rPr lang="en-US" smtClean="0"/>
              <a:t>Not abbreviating “Department” (Appendix B.2)</a:t>
            </a:r>
          </a:p>
          <a:p>
            <a:r>
              <a:rPr lang="en-AU" smtClean="0"/>
              <a:t>Language used – removal of English bias (11.2.2.5.2)</a:t>
            </a:r>
          </a:p>
          <a:p>
            <a:r>
              <a:rPr lang="en-AU" smtClean="0">
                <a:solidFill>
                  <a:srgbClr val="FF0000"/>
                </a:solidFill>
              </a:rPr>
              <a:t>Include</a:t>
            </a:r>
            <a:r>
              <a:rPr lang="en-AU" smtClean="0"/>
              <a:t> frequency in conference name (11.2.2.1)</a:t>
            </a:r>
          </a:p>
          <a:p>
            <a:r>
              <a:rPr lang="en-US" smtClean="0"/>
              <a:t>Variant spellings:  choose the form found in the first resource received (RDA 11.2.2.5.1)</a:t>
            </a:r>
          </a:p>
          <a:p>
            <a:endParaRPr lang="en-AU" smtClean="0"/>
          </a:p>
          <a:p>
            <a:pPr lvl="1"/>
            <a:endParaRPr lang="en-US" smtClean="0"/>
          </a:p>
          <a:p>
            <a:endParaRPr lang="en-US" smtClean="0"/>
          </a:p>
        </p:txBody>
      </p:sp>
      <p:sp>
        <p:nvSpPr>
          <p:cNvPr id="45060" name="Slide Number Placeholder 5"/>
          <p:cNvSpPr>
            <a:spLocks noGrp="1"/>
          </p:cNvSpPr>
          <p:nvPr>
            <p:ph type="sldNum" sz="quarter" idx="12"/>
          </p:nvPr>
        </p:nvSpPr>
        <p:spPr bwMode="auto">
          <a:noFill/>
          <a:ln>
            <a:miter lim="800000"/>
            <a:headEnd/>
            <a:tailEnd/>
          </a:ln>
        </p:spPr>
        <p:txBody>
          <a:bodyPr/>
          <a:lstStyle/>
          <a:p>
            <a:fld id="{A495AC5F-A14C-48F9-839E-CC1AA0BD0FE6}" type="slidenum">
              <a:rPr lang="en-US" smtClean="0"/>
              <a:pPr/>
              <a:t>48</a:t>
            </a:fld>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dirty="0" smtClean="0"/>
              <a:t>Chapter 11</a:t>
            </a:r>
            <a:r>
              <a:rPr lang="en-US" dirty="0" smtClean="0"/>
              <a:t/>
            </a:r>
            <a:br>
              <a:rPr lang="en-US" dirty="0" smtClean="0"/>
            </a:br>
            <a:r>
              <a:rPr lang="en-US" dirty="0" smtClean="0"/>
              <a:t>11.3 Place</a:t>
            </a:r>
          </a:p>
        </p:txBody>
      </p:sp>
      <p:sp>
        <p:nvSpPr>
          <p:cNvPr id="46083" name="Rectangle 3"/>
          <p:cNvSpPr>
            <a:spLocks noGrp="1" noChangeArrowheads="1"/>
          </p:cNvSpPr>
          <p:nvPr>
            <p:ph type="body" idx="1"/>
          </p:nvPr>
        </p:nvSpPr>
        <p:spPr/>
        <p:txBody>
          <a:bodyPr/>
          <a:lstStyle/>
          <a:p>
            <a:r>
              <a:rPr lang="en-US" dirty="0" smtClean="0"/>
              <a:t>Two categories: </a:t>
            </a:r>
          </a:p>
          <a:p>
            <a:pPr lvl="1"/>
            <a:r>
              <a:rPr lang="en-US" dirty="0" smtClean="0"/>
              <a:t>Location of conference, etc. </a:t>
            </a:r>
            <a:r>
              <a:rPr lang="en-US" b="1" dirty="0" smtClean="0"/>
              <a:t>CORE</a:t>
            </a:r>
            <a:endParaRPr lang="en-US" dirty="0" smtClean="0"/>
          </a:p>
          <a:p>
            <a:pPr lvl="1"/>
            <a:r>
              <a:rPr lang="en-US" dirty="0" smtClean="0"/>
              <a:t>Location of headquarters (if needed to distinguish)</a:t>
            </a:r>
          </a:p>
          <a:p>
            <a:r>
              <a:rPr lang="en-US" dirty="0" smtClean="0"/>
              <a:t>Form of place:</a:t>
            </a:r>
          </a:p>
          <a:p>
            <a:pPr lvl="1"/>
            <a:r>
              <a:rPr lang="en-US" i="1" dirty="0" smtClean="0"/>
              <a:t>Preferred form of name</a:t>
            </a:r>
            <a:r>
              <a:rPr lang="en-US" dirty="0" smtClean="0"/>
              <a:t> (as prescribed in Chapter 16)</a:t>
            </a:r>
          </a:p>
          <a:p>
            <a:pPr lvl="1"/>
            <a:r>
              <a:rPr lang="en-US" dirty="0" smtClean="0">
                <a:solidFill>
                  <a:srgbClr val="FF0000"/>
                </a:solidFill>
              </a:rPr>
              <a:t>Can </a:t>
            </a:r>
            <a:r>
              <a:rPr lang="en-US" dirty="0" smtClean="0"/>
              <a:t>abbreviate name of </a:t>
            </a:r>
            <a:r>
              <a:rPr lang="en-US" i="1" dirty="0" smtClean="0"/>
              <a:t>certain</a:t>
            </a:r>
            <a:r>
              <a:rPr lang="en-US" dirty="0" smtClean="0"/>
              <a:t> countries, states, etc., as instructed in Appendix B</a:t>
            </a:r>
          </a:p>
          <a:p>
            <a:endParaRPr lang="en-US" dirty="0" smtClean="0"/>
          </a:p>
        </p:txBody>
      </p:sp>
      <p:sp>
        <p:nvSpPr>
          <p:cNvPr id="46084" name="Date Placeholder 3"/>
          <p:cNvSpPr>
            <a:spLocks noGrp="1"/>
          </p:cNvSpPr>
          <p:nvPr>
            <p:ph type="dt" sz="quarter" idx="10"/>
          </p:nvPr>
        </p:nvSpPr>
        <p:spPr bwMode="auto">
          <a:noFill/>
          <a:ln>
            <a:miter lim="800000"/>
            <a:headEnd/>
            <a:tailEnd/>
          </a:ln>
        </p:spPr>
        <p:txBody>
          <a:bodyPr/>
          <a:lstStyle/>
          <a:p>
            <a:r>
              <a:rPr lang="en-US" dirty="0" smtClean="0"/>
              <a:t>Adapted from LC RDA:  NASIG 2011 - Module 4, Slide 48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AU" smtClean="0"/>
              <a:t>Section 3</a:t>
            </a:r>
            <a:br>
              <a:rPr lang="en-AU" smtClean="0"/>
            </a:br>
            <a:r>
              <a:rPr lang="en-AU" smtClean="0"/>
              <a:t>Overview (Cont.)</a:t>
            </a:r>
          </a:p>
        </p:txBody>
      </p:sp>
      <p:sp>
        <p:nvSpPr>
          <p:cNvPr id="5123" name="Text Placeholder 4"/>
          <p:cNvSpPr>
            <a:spLocks noGrp="1"/>
          </p:cNvSpPr>
          <p:nvPr>
            <p:ph type="body" idx="1"/>
          </p:nvPr>
        </p:nvSpPr>
        <p:spPr>
          <a:xfrm>
            <a:off x="468313" y="1989138"/>
            <a:ext cx="8229600" cy="4165600"/>
          </a:xfrm>
        </p:spPr>
        <p:txBody>
          <a:bodyPr/>
          <a:lstStyle/>
          <a:p>
            <a:pPr eaLnBrk="1" hangingPunct="1"/>
            <a:r>
              <a:rPr lang="en-AU" smtClean="0"/>
              <a:t>NEW entity for Family</a:t>
            </a:r>
          </a:p>
          <a:p>
            <a:pPr eaLnBrk="1" hangingPunct="1"/>
            <a:r>
              <a:rPr lang="en-AU" smtClean="0"/>
              <a:t>Identifiers</a:t>
            </a:r>
          </a:p>
          <a:p>
            <a:pPr lvl="1" eaLnBrk="1" hangingPunct="1"/>
            <a:r>
              <a:rPr lang="en-AU" smtClean="0"/>
              <a:t>URIs associated with persons, families and corporate bodies OR the surrogate for same (eg. authority record)</a:t>
            </a:r>
          </a:p>
          <a:p>
            <a:pPr lvl="1" eaLnBrk="1" hangingPunct="1"/>
            <a:r>
              <a:rPr lang="en-AU" smtClean="0"/>
              <a:t>Core element</a:t>
            </a:r>
          </a:p>
          <a:p>
            <a:pPr lvl="1" eaLnBrk="1" hangingPunct="1"/>
            <a:r>
              <a:rPr lang="en-AU" smtClean="0"/>
              <a:t>No truly international system as yet</a:t>
            </a:r>
          </a:p>
        </p:txBody>
      </p:sp>
      <p:sp>
        <p:nvSpPr>
          <p:cNvPr id="4" name="Rectangle 3"/>
          <p:cNvSpPr/>
          <p:nvPr/>
        </p:nvSpPr>
        <p:spPr>
          <a:xfrm rot="833494">
            <a:off x="5846344" y="2132125"/>
            <a:ext cx="1872208" cy="646331"/>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3600" b="1" dirty="0">
                <a:ln w="11430"/>
                <a:solidFill>
                  <a:srgbClr val="00B050"/>
                </a:solidFill>
                <a:effectLst>
                  <a:outerShdw blurRad="80000" dist="40000" dir="5040000" algn="tl">
                    <a:srgbClr val="000000">
                      <a:alpha val="30000"/>
                    </a:srgbClr>
                  </a:outerShdw>
                </a:effectLst>
              </a:rPr>
              <a:t>NEW!</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AU" sz="4000" dirty="0" smtClean="0"/>
              <a:t>Chapter 11</a:t>
            </a:r>
            <a:r>
              <a:rPr lang="en-AU" dirty="0" smtClean="0"/>
              <a:t/>
            </a:r>
            <a:br>
              <a:rPr lang="en-AU" dirty="0" smtClean="0"/>
            </a:br>
            <a:r>
              <a:rPr lang="en-AU" dirty="0" smtClean="0"/>
              <a:t>11.4 Date</a:t>
            </a:r>
            <a:endParaRPr lang="en-US" dirty="0" smtClean="0"/>
          </a:p>
        </p:txBody>
      </p:sp>
      <p:sp>
        <p:nvSpPr>
          <p:cNvPr id="47107" name="Content Placeholder 2"/>
          <p:cNvSpPr>
            <a:spLocks noGrp="1"/>
          </p:cNvSpPr>
          <p:nvPr>
            <p:ph idx="1"/>
          </p:nvPr>
        </p:nvSpPr>
        <p:spPr/>
        <p:txBody>
          <a:bodyPr/>
          <a:lstStyle/>
          <a:p>
            <a:pPr>
              <a:buFont typeface="Arial" charset="0"/>
              <a:buNone/>
            </a:pPr>
            <a:r>
              <a:rPr lang="en-AU" smtClean="0"/>
              <a:t>Scope</a:t>
            </a:r>
          </a:p>
          <a:p>
            <a:r>
              <a:rPr lang="en-AU" smtClean="0"/>
              <a:t>Date a conference was held</a:t>
            </a:r>
          </a:p>
          <a:p>
            <a:endParaRPr lang="en-AU" smtClean="0"/>
          </a:p>
          <a:p>
            <a:r>
              <a:rPr lang="en-AU" smtClean="0"/>
              <a:t>Year(s) in which a corporate body was established and/or terminated	</a:t>
            </a:r>
          </a:p>
          <a:p>
            <a:pPr>
              <a:buFont typeface="Arial" charset="0"/>
              <a:buNone/>
            </a:pPr>
            <a:r>
              <a:rPr lang="en-AU" smtClean="0"/>
              <a:t>		</a:t>
            </a:r>
          </a:p>
          <a:p>
            <a:pPr algn="ctr">
              <a:buFont typeface="Arial" charset="0"/>
              <a:buNone/>
            </a:pPr>
            <a:r>
              <a:rPr lang="en-AU" sz="4400" smtClean="0">
                <a:solidFill>
                  <a:srgbClr val="FF0000"/>
                </a:solidFill>
              </a:rPr>
              <a:t>!Both core elements!</a:t>
            </a:r>
            <a:endParaRPr lang="en-US" sz="44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AU" sz="4000" dirty="0" smtClean="0"/>
              <a:t>Chapter 11</a:t>
            </a:r>
            <a:r>
              <a:rPr lang="en-AU" dirty="0" smtClean="0"/>
              <a:t/>
            </a:r>
            <a:br>
              <a:rPr lang="en-AU" dirty="0" smtClean="0"/>
            </a:br>
            <a:r>
              <a:rPr lang="en-AU" dirty="0" smtClean="0"/>
              <a:t>11.4 Date</a:t>
            </a:r>
            <a:endParaRPr lang="en-US" dirty="0" smtClean="0"/>
          </a:p>
        </p:txBody>
      </p:sp>
      <p:sp>
        <p:nvSpPr>
          <p:cNvPr id="48131" name="Content Placeholder 2"/>
          <p:cNvSpPr>
            <a:spLocks noGrp="1"/>
          </p:cNvSpPr>
          <p:nvPr>
            <p:ph idx="1"/>
          </p:nvPr>
        </p:nvSpPr>
        <p:spPr>
          <a:xfrm>
            <a:off x="468313" y="1844675"/>
            <a:ext cx="8229600" cy="4525963"/>
          </a:xfrm>
        </p:spPr>
        <p:txBody>
          <a:bodyPr/>
          <a:lstStyle/>
          <a:p>
            <a:pPr>
              <a:buFont typeface="Arial" charset="0"/>
              <a:buNone/>
            </a:pPr>
            <a:r>
              <a:rPr lang="en-AU" smtClean="0"/>
              <a:t>MARC</a:t>
            </a:r>
          </a:p>
          <a:p>
            <a:r>
              <a:rPr lang="en-AU" smtClean="0"/>
              <a:t>Conference date – 111 $d and 046 if desired</a:t>
            </a:r>
          </a:p>
          <a:p>
            <a:pPr>
              <a:buFont typeface="Arial" charset="0"/>
              <a:buNone/>
            </a:pPr>
            <a:r>
              <a:rPr lang="en-AU" smtClean="0">
                <a:solidFill>
                  <a:srgbClr val="7030A0"/>
                </a:solidFill>
              </a:rPr>
              <a:t>		046	    $s 2012</a:t>
            </a:r>
          </a:p>
          <a:p>
            <a:pPr>
              <a:buFont typeface="Arial" charset="0"/>
              <a:buNone/>
            </a:pPr>
            <a:r>
              <a:rPr lang="en-AU" smtClean="0">
                <a:solidFill>
                  <a:srgbClr val="7030A0"/>
                </a:solidFill>
              </a:rPr>
              <a:t>		111 2# $a </a:t>
            </a:r>
            <a:r>
              <a:rPr lang="en-US" smtClean="0">
                <a:solidFill>
                  <a:srgbClr val="7030A0"/>
                </a:solidFill>
              </a:rPr>
              <a:t>San Diego Comic-Con, $d </a:t>
            </a:r>
            <a:r>
              <a:rPr lang="en-AU" smtClean="0">
                <a:solidFill>
                  <a:srgbClr val="7030A0"/>
                </a:solidFill>
              </a:rPr>
              <a:t>2012</a:t>
            </a:r>
          </a:p>
          <a:p>
            <a:r>
              <a:rPr lang="en-AU" smtClean="0"/>
              <a:t>Year(s) of establishment/termination – 046 of authority record and 110 $a or $b if needed.</a:t>
            </a:r>
          </a:p>
          <a:p>
            <a:pPr>
              <a:buFont typeface="Arial" charset="0"/>
              <a:buNone/>
            </a:pPr>
            <a:r>
              <a:rPr lang="en-AU" smtClean="0">
                <a:solidFill>
                  <a:srgbClr val="7030A0"/>
                </a:solidFill>
              </a:rPr>
              <a:t>		110 2# $a Beatles</a:t>
            </a:r>
          </a:p>
          <a:p>
            <a:pPr>
              <a:buFont typeface="Arial" charset="0"/>
              <a:buNone/>
            </a:pPr>
            <a:r>
              <a:rPr lang="en-AU" smtClean="0">
                <a:solidFill>
                  <a:srgbClr val="7030A0"/>
                </a:solidFill>
              </a:rPr>
              <a:t>		046	    $s 1960 $t 1970</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AU" sz="4000" dirty="0" smtClean="0"/>
              <a:t>Chapter 11</a:t>
            </a:r>
            <a:r>
              <a:rPr lang="en-AU" dirty="0" smtClean="0"/>
              <a:t/>
            </a:r>
            <a:br>
              <a:rPr lang="en-AU" dirty="0" smtClean="0"/>
            </a:br>
            <a:r>
              <a:rPr lang="en-AU" dirty="0" smtClean="0"/>
              <a:t>11.4 Date</a:t>
            </a:r>
            <a:endParaRPr lang="en-US" dirty="0" smtClean="0"/>
          </a:p>
        </p:txBody>
      </p:sp>
      <p:sp>
        <p:nvSpPr>
          <p:cNvPr id="49155" name="Content Placeholder 6"/>
          <p:cNvSpPr>
            <a:spLocks noGrp="1"/>
          </p:cNvSpPr>
          <p:nvPr>
            <p:ph idx="1"/>
          </p:nvPr>
        </p:nvSpPr>
        <p:spPr/>
        <p:txBody>
          <a:bodyPr/>
          <a:lstStyle/>
          <a:p>
            <a:pPr>
              <a:buFont typeface="Arial" charset="0"/>
              <a:buNone/>
            </a:pPr>
            <a:r>
              <a:rPr lang="en-AU" smtClean="0"/>
              <a:t>Examples:</a:t>
            </a:r>
            <a:endParaRPr lang="en-US" smtClean="0"/>
          </a:p>
        </p:txBody>
      </p:sp>
      <p:sp>
        <p:nvSpPr>
          <p:cNvPr id="4" name="TextBox 3"/>
          <p:cNvSpPr txBox="1"/>
          <p:nvPr/>
        </p:nvSpPr>
        <p:spPr>
          <a:xfrm>
            <a:off x="684213" y="2205038"/>
            <a:ext cx="7775575" cy="830262"/>
          </a:xfrm>
          <a:prstGeom prst="rect">
            <a:avLst/>
          </a:prstGeom>
          <a:noFill/>
          <a:ln>
            <a:solidFill>
              <a:schemeClr val="accent1"/>
            </a:solidFill>
          </a:ln>
        </p:spPr>
        <p:txBody>
          <a:bodyPr>
            <a:spAutoFit/>
          </a:bodyPr>
          <a:lstStyle/>
          <a:p>
            <a:pPr>
              <a:defRPr/>
            </a:pPr>
            <a:r>
              <a:rPr lang="en-AU" sz="2400" b="1" dirty="0"/>
              <a:t>046 ## $s</a:t>
            </a:r>
            <a:r>
              <a:rPr lang="en-AU" sz="2400" dirty="0"/>
              <a:t>1892</a:t>
            </a:r>
            <a:r>
              <a:rPr lang="en-AU" sz="2400" b="1" dirty="0"/>
              <a:t>$t</a:t>
            </a:r>
            <a:r>
              <a:rPr lang="en-AU" sz="2400" dirty="0"/>
              <a:t>1894</a:t>
            </a:r>
            <a:endParaRPr lang="en-US" sz="2400" dirty="0"/>
          </a:p>
          <a:p>
            <a:pPr>
              <a:defRPr/>
            </a:pPr>
            <a:r>
              <a:rPr lang="en-US" sz="2400" b="1" dirty="0"/>
              <a:t>110 2# $a</a:t>
            </a:r>
            <a:r>
              <a:rPr lang="en-US" sz="2400" dirty="0"/>
              <a:t>Scientific Society of San Antonio (1892-1894)</a:t>
            </a:r>
            <a:endParaRPr lang="en-US" sz="2400" dirty="0">
              <a:latin typeface="+mn-lt"/>
            </a:endParaRPr>
          </a:p>
        </p:txBody>
      </p:sp>
      <p:sp>
        <p:nvSpPr>
          <p:cNvPr id="5" name="TextBox 4"/>
          <p:cNvSpPr txBox="1"/>
          <p:nvPr/>
        </p:nvSpPr>
        <p:spPr>
          <a:xfrm>
            <a:off x="684213" y="4437063"/>
            <a:ext cx="7775575" cy="1200150"/>
          </a:xfrm>
          <a:prstGeom prst="rect">
            <a:avLst/>
          </a:prstGeom>
          <a:noFill/>
          <a:ln>
            <a:solidFill>
              <a:schemeClr val="accent1"/>
            </a:solidFill>
          </a:ln>
        </p:spPr>
        <p:txBody>
          <a:bodyPr>
            <a:spAutoFit/>
          </a:bodyPr>
          <a:lstStyle/>
          <a:p>
            <a:pPr>
              <a:defRPr/>
            </a:pPr>
            <a:r>
              <a:rPr lang="en-AU" sz="2400" b="1" dirty="0"/>
              <a:t>046 ## $k</a:t>
            </a:r>
            <a:r>
              <a:rPr lang="en-AU" sz="2400" dirty="0"/>
              <a:t>1995</a:t>
            </a:r>
            <a:endParaRPr lang="en-US" sz="2400" b="1" dirty="0"/>
          </a:p>
          <a:p>
            <a:pPr>
              <a:defRPr/>
            </a:pPr>
            <a:r>
              <a:rPr lang="en-US" sz="2400" b="1" dirty="0"/>
              <a:t>111</a:t>
            </a:r>
            <a:r>
              <a:rPr lang="en-US" sz="2400" dirty="0"/>
              <a:t> </a:t>
            </a:r>
            <a:r>
              <a:rPr lang="en-US" sz="2400" b="1" dirty="0"/>
              <a:t>2# $a</a:t>
            </a:r>
            <a:r>
              <a:rPr lang="en-US" sz="2400" dirty="0"/>
              <a:t>International Conference on Georgian Psalmody</a:t>
            </a:r>
            <a:r>
              <a:rPr lang="en-US" sz="2400" b="1" dirty="0"/>
              <a:t>$d</a:t>
            </a:r>
            <a:r>
              <a:rPr lang="en-US" sz="2400" dirty="0"/>
              <a:t>(1995) </a:t>
            </a:r>
            <a:endParaRPr lang="en-US" sz="2400" dirty="0">
              <a:latin typeface="+mn-lt"/>
            </a:endParaRPr>
          </a:p>
        </p:txBody>
      </p:sp>
      <p:sp>
        <p:nvSpPr>
          <p:cNvPr id="8" name="TextBox 7"/>
          <p:cNvSpPr txBox="1"/>
          <p:nvPr/>
        </p:nvSpPr>
        <p:spPr>
          <a:xfrm>
            <a:off x="684213" y="3141663"/>
            <a:ext cx="7775575" cy="1200150"/>
          </a:xfrm>
          <a:prstGeom prst="rect">
            <a:avLst/>
          </a:prstGeom>
          <a:noFill/>
          <a:ln>
            <a:solidFill>
              <a:schemeClr val="accent1"/>
            </a:solidFill>
          </a:ln>
        </p:spPr>
        <p:txBody>
          <a:bodyPr>
            <a:spAutoFit/>
          </a:bodyPr>
          <a:lstStyle/>
          <a:p>
            <a:pPr>
              <a:defRPr/>
            </a:pPr>
            <a:r>
              <a:rPr lang="en-AU" sz="2400" b="1" dirty="0"/>
              <a:t>046 ## $s</a:t>
            </a:r>
            <a:r>
              <a:rPr lang="en-AU" sz="2400" dirty="0"/>
              <a:t>1919</a:t>
            </a:r>
            <a:r>
              <a:rPr lang="en-AU" sz="2400" b="1" dirty="0"/>
              <a:t>$t</a:t>
            </a:r>
            <a:r>
              <a:rPr lang="en-AU" sz="2400" dirty="0"/>
              <a:t>1920</a:t>
            </a:r>
            <a:endParaRPr lang="en-US" sz="2400" dirty="0"/>
          </a:p>
          <a:p>
            <a:pPr>
              <a:defRPr/>
            </a:pPr>
            <a:r>
              <a:rPr lang="en-US" sz="2400" b="1" dirty="0"/>
              <a:t>110 1# $a</a:t>
            </a:r>
            <a:r>
              <a:rPr lang="en-US" sz="2400" dirty="0"/>
              <a:t>Germany.</a:t>
            </a:r>
            <a:r>
              <a:rPr lang="en-US" sz="2400" b="1" dirty="0"/>
              <a:t>$b</a:t>
            </a:r>
            <a:r>
              <a:rPr lang="en-US" sz="2400" dirty="0"/>
              <a:t>Nationalversammlung (1919-1920) </a:t>
            </a:r>
            <a:endParaRPr lang="en-US" sz="2400" dirty="0">
              <a:latin typeface="+mn-l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AU" sz="4000" dirty="0" smtClean="0"/>
              <a:t>Chapter 11</a:t>
            </a:r>
            <a:r>
              <a:rPr lang="en-AU" dirty="0" smtClean="0"/>
              <a:t/>
            </a:r>
            <a:br>
              <a:rPr lang="en-AU" dirty="0" smtClean="0"/>
            </a:br>
            <a:r>
              <a:rPr lang="en-AU" dirty="0" smtClean="0"/>
              <a:t>Other elements</a:t>
            </a:r>
            <a:endParaRPr lang="en-US" dirty="0" smtClean="0"/>
          </a:p>
        </p:txBody>
      </p:sp>
      <p:sp>
        <p:nvSpPr>
          <p:cNvPr id="50179" name="Content Placeholder 2"/>
          <p:cNvSpPr>
            <a:spLocks noGrp="1"/>
          </p:cNvSpPr>
          <p:nvPr>
            <p:ph idx="1"/>
          </p:nvPr>
        </p:nvSpPr>
        <p:spPr/>
        <p:txBody>
          <a:bodyPr/>
          <a:lstStyle/>
          <a:p>
            <a:r>
              <a:rPr lang="en-AU" smtClean="0"/>
              <a:t>AACR2 “additions” now elements</a:t>
            </a:r>
          </a:p>
          <a:p>
            <a:pPr lvl="1"/>
            <a:r>
              <a:rPr lang="en-AU" smtClean="0"/>
              <a:t>Associated institution</a:t>
            </a:r>
          </a:p>
          <a:p>
            <a:r>
              <a:rPr lang="en-AU" smtClean="0"/>
              <a:t>MARC notes</a:t>
            </a:r>
          </a:p>
          <a:p>
            <a:pPr lvl="1"/>
            <a:r>
              <a:rPr lang="en-AU" smtClean="0"/>
              <a:t>Corporate history</a:t>
            </a:r>
          </a:p>
          <a:p>
            <a:pPr lvl="1"/>
            <a:r>
              <a:rPr lang="en-AU" smtClean="0"/>
              <a:t>Address</a:t>
            </a:r>
          </a:p>
          <a:p>
            <a:r>
              <a:rPr lang="en-AU" smtClean="0"/>
              <a:t>New elements from FRAD</a:t>
            </a:r>
          </a:p>
          <a:p>
            <a:pPr lvl="1"/>
            <a:r>
              <a:rPr lang="en-AU" smtClean="0"/>
              <a:t>Field of activity</a:t>
            </a:r>
          </a:p>
          <a:p>
            <a:pPr lvl="1"/>
            <a:r>
              <a:rPr lang="en-AU" smtClean="0"/>
              <a:t>Language of corporate body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4000" dirty="0" smtClean="0"/>
              <a:t>Chapter 11</a:t>
            </a:r>
            <a:r>
              <a:rPr lang="en-US" dirty="0" smtClean="0"/>
              <a:t/>
            </a:r>
            <a:br>
              <a:rPr lang="en-US" dirty="0" smtClean="0"/>
            </a:br>
            <a:r>
              <a:rPr lang="en-US" dirty="0" smtClean="0"/>
              <a:t>Constructing the access point</a:t>
            </a:r>
          </a:p>
        </p:txBody>
      </p:sp>
      <p:sp>
        <p:nvSpPr>
          <p:cNvPr id="52227" name="Rectangle 3"/>
          <p:cNvSpPr>
            <a:spLocks noGrp="1" noChangeArrowheads="1"/>
          </p:cNvSpPr>
          <p:nvPr>
            <p:ph type="body" idx="1"/>
          </p:nvPr>
        </p:nvSpPr>
        <p:spPr>
          <a:xfrm>
            <a:off x="0" y="1628775"/>
            <a:ext cx="9144000" cy="4176713"/>
          </a:xfrm>
        </p:spPr>
        <p:txBody>
          <a:bodyPr/>
          <a:lstStyle/>
          <a:p>
            <a:r>
              <a:rPr lang="en-US" b="1" dirty="0" smtClean="0"/>
              <a:t>11.13.1.2:  if name not conveying “body”</a:t>
            </a:r>
          </a:p>
          <a:p>
            <a:r>
              <a:rPr lang="en-US" dirty="0" smtClean="0"/>
              <a:t>11.13.1.3:  place associated with the body * ^</a:t>
            </a:r>
          </a:p>
          <a:p>
            <a:r>
              <a:rPr lang="en-US" dirty="0" smtClean="0"/>
              <a:t>11.13.1.4:  associated institution * ^</a:t>
            </a:r>
          </a:p>
          <a:p>
            <a:r>
              <a:rPr lang="en-US" dirty="0" smtClean="0"/>
              <a:t>11.13.1.5:  date associated with the body * ^</a:t>
            </a:r>
          </a:p>
          <a:p>
            <a:r>
              <a:rPr lang="en-US" dirty="0" smtClean="0"/>
              <a:t>11.13.1.6:  type of jurisdiction *</a:t>
            </a:r>
          </a:p>
          <a:p>
            <a:r>
              <a:rPr lang="en-US" dirty="0" smtClean="0"/>
              <a:t>11.13.1.7:  other designation * ^</a:t>
            </a:r>
          </a:p>
          <a:p>
            <a:r>
              <a:rPr lang="en-US" b="1" dirty="0" smtClean="0"/>
              <a:t>11.13.1.8:  number, date, location of a conference</a:t>
            </a:r>
          </a:p>
          <a:p>
            <a:pPr>
              <a:buFont typeface="Arial" charset="0"/>
              <a:buNone/>
            </a:pPr>
            <a:r>
              <a:rPr lang="en-US" dirty="0" smtClean="0"/>
              <a:t>			</a:t>
            </a:r>
          </a:p>
        </p:txBody>
      </p:sp>
      <p:sp>
        <p:nvSpPr>
          <p:cNvPr id="52228" name="Date Placeholder 3"/>
          <p:cNvSpPr>
            <a:spLocks noGrp="1"/>
          </p:cNvSpPr>
          <p:nvPr>
            <p:ph type="dt" sz="quarter" idx="10"/>
          </p:nvPr>
        </p:nvSpPr>
        <p:spPr bwMode="auto">
          <a:xfrm>
            <a:off x="179388" y="6492875"/>
            <a:ext cx="2674937" cy="365125"/>
          </a:xfrm>
          <a:noFill/>
          <a:ln>
            <a:miter lim="800000"/>
            <a:headEnd/>
            <a:tailEnd/>
          </a:ln>
        </p:spPr>
        <p:txBody>
          <a:bodyPr/>
          <a:lstStyle/>
          <a:p>
            <a:r>
              <a:rPr lang="en-US" dirty="0" smtClean="0"/>
              <a:t>LC RDA:  NASIG 2011 - Module </a:t>
            </a:r>
            <a:r>
              <a:rPr lang="en-US" dirty="0" smtClean="0"/>
              <a:t>4</a:t>
            </a:r>
            <a:endParaRPr lang="en-US" dirty="0" smtClean="0"/>
          </a:p>
        </p:txBody>
      </p:sp>
      <p:sp>
        <p:nvSpPr>
          <p:cNvPr id="52230" name="Text Box 4"/>
          <p:cNvSpPr txBox="1">
            <a:spLocks noChangeArrowheads="1"/>
          </p:cNvSpPr>
          <p:nvPr/>
        </p:nvSpPr>
        <p:spPr bwMode="auto">
          <a:xfrm>
            <a:off x="900113" y="5876925"/>
            <a:ext cx="7756525" cy="427038"/>
          </a:xfrm>
          <a:prstGeom prst="rect">
            <a:avLst/>
          </a:prstGeom>
          <a:noFill/>
          <a:ln w="9525">
            <a:noFill/>
            <a:miter lim="800000"/>
            <a:headEnd/>
            <a:tailEnd/>
          </a:ln>
        </p:spPr>
        <p:txBody>
          <a:bodyPr wrap="none">
            <a:spAutoFit/>
          </a:bodyPr>
          <a:lstStyle/>
          <a:p>
            <a:r>
              <a:rPr lang="en-US" sz="2200"/>
              <a:t>* = if need to distinguish; </a:t>
            </a:r>
            <a:r>
              <a:rPr lang="en-US" sz="2200">
                <a:ea typeface="Osaka" pitchFamily="-60" charset="-128"/>
              </a:rPr>
              <a:t>^</a:t>
            </a:r>
            <a:r>
              <a:rPr lang="en-US" sz="2200"/>
              <a:t> = option to add even if not needed</a:t>
            </a:r>
          </a:p>
        </p:txBody>
      </p:sp>
      <p:sp>
        <p:nvSpPr>
          <p:cNvPr id="52231" name="Rectangle 5"/>
          <p:cNvSpPr>
            <a:spLocks noChangeArrowheads="1"/>
          </p:cNvSpPr>
          <p:nvPr/>
        </p:nvSpPr>
        <p:spPr bwMode="auto">
          <a:xfrm>
            <a:off x="755650" y="5805488"/>
            <a:ext cx="7900988" cy="517525"/>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AU" sz="4000" smtClean="0"/>
              <a:t>Section 3, Chapter 11</a:t>
            </a:r>
            <a:r>
              <a:rPr lang="en-AU" smtClean="0"/>
              <a:t/>
            </a:r>
            <a:br>
              <a:rPr lang="en-AU" smtClean="0"/>
            </a:br>
            <a:r>
              <a:rPr lang="en-AU" smtClean="0"/>
              <a:t>Examples</a:t>
            </a:r>
            <a:endParaRPr lang="en-US" smtClean="0"/>
          </a:p>
        </p:txBody>
      </p:sp>
      <p:sp>
        <p:nvSpPr>
          <p:cNvPr id="3" name="TextBox 2"/>
          <p:cNvSpPr txBox="1"/>
          <p:nvPr/>
        </p:nvSpPr>
        <p:spPr>
          <a:xfrm>
            <a:off x="539750" y="1484313"/>
            <a:ext cx="7632700" cy="4156075"/>
          </a:xfrm>
          <a:prstGeom prst="rect">
            <a:avLst/>
          </a:prstGeom>
          <a:noFill/>
        </p:spPr>
        <p:txBody>
          <a:bodyPr>
            <a:spAutoFit/>
          </a:bodyPr>
          <a:lstStyle/>
          <a:p>
            <a:pPr>
              <a:defRPr/>
            </a:pPr>
            <a:r>
              <a:rPr lang="en-AU" sz="2400" dirty="0">
                <a:solidFill>
                  <a:srgbClr val="7030A0"/>
                </a:solidFill>
                <a:latin typeface="+mj-lt"/>
              </a:rPr>
              <a:t>110 2# $a World Cup (Cricket)</a:t>
            </a:r>
          </a:p>
          <a:p>
            <a:pPr>
              <a:defRPr/>
            </a:pPr>
            <a:endParaRPr lang="en-AU" sz="2400" dirty="0">
              <a:solidFill>
                <a:srgbClr val="7030A0"/>
              </a:solidFill>
              <a:latin typeface="+mj-lt"/>
            </a:endParaRPr>
          </a:p>
          <a:p>
            <a:pPr>
              <a:defRPr/>
            </a:pPr>
            <a:r>
              <a:rPr lang="en-AU" sz="2400" dirty="0">
                <a:solidFill>
                  <a:srgbClr val="7030A0"/>
                </a:solidFill>
                <a:latin typeface="+mj-lt"/>
              </a:rPr>
              <a:t>110 2# $a World Cup (Soccer)</a:t>
            </a:r>
          </a:p>
          <a:p>
            <a:pPr>
              <a:defRPr/>
            </a:pPr>
            <a:endParaRPr lang="en-AU" sz="2400" dirty="0">
              <a:solidFill>
                <a:srgbClr val="7030A0"/>
              </a:solidFill>
              <a:latin typeface="+mj-lt"/>
            </a:endParaRPr>
          </a:p>
          <a:p>
            <a:pPr>
              <a:defRPr/>
            </a:pPr>
            <a:r>
              <a:rPr lang="en-AU" sz="2400" dirty="0">
                <a:solidFill>
                  <a:srgbClr val="7030A0"/>
                </a:solidFill>
                <a:latin typeface="+mj-lt"/>
              </a:rPr>
              <a:t>111 2# $a VALA National Conference on Library Automation 	$n(16</a:t>
            </a:r>
            <a:r>
              <a:rPr lang="en-AU" sz="2400" baseline="30000" dirty="0">
                <a:solidFill>
                  <a:srgbClr val="7030A0"/>
                </a:solidFill>
                <a:latin typeface="+mj-lt"/>
              </a:rPr>
              <a:t>th</a:t>
            </a:r>
            <a:r>
              <a:rPr lang="en-AU" sz="2400" dirty="0">
                <a:solidFill>
                  <a:srgbClr val="7030A0"/>
                </a:solidFill>
                <a:latin typeface="+mj-lt"/>
              </a:rPr>
              <a:t> :$d 2012 : $c Melbourne, Vic.)</a:t>
            </a:r>
          </a:p>
          <a:p>
            <a:pPr>
              <a:defRPr/>
            </a:pPr>
            <a:endParaRPr lang="en-AU" sz="2400" dirty="0">
              <a:solidFill>
                <a:srgbClr val="7030A0"/>
              </a:solidFill>
              <a:latin typeface="+mj-lt"/>
            </a:endParaRPr>
          </a:p>
          <a:p>
            <a:pPr>
              <a:defRPr/>
            </a:pPr>
            <a:r>
              <a:rPr lang="en-US" sz="2400" dirty="0">
                <a:solidFill>
                  <a:srgbClr val="7030A0"/>
                </a:solidFill>
                <a:latin typeface="+mj-lt"/>
              </a:rPr>
              <a:t>111 2# $a Burke and Wills Expedition $d (1860-1861)</a:t>
            </a:r>
          </a:p>
          <a:p>
            <a:pPr>
              <a:defRPr/>
            </a:pPr>
            <a:endParaRPr lang="en-US" sz="2400" dirty="0">
              <a:solidFill>
                <a:srgbClr val="7030A0"/>
              </a:solidFill>
              <a:latin typeface="+mj-lt"/>
            </a:endParaRPr>
          </a:p>
          <a:p>
            <a:pPr>
              <a:defRPr/>
            </a:pPr>
            <a:r>
              <a:rPr lang="en-US" sz="2400" dirty="0">
                <a:solidFill>
                  <a:srgbClr val="7030A0"/>
                </a:solidFill>
                <a:latin typeface="+mj-lt"/>
              </a:rPr>
              <a:t>110 1# $a Queensland. $b Department of Natural 	Resources, Mines, and Energy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smtClean="0"/>
              <a:t>Example records</a:t>
            </a:r>
          </a:p>
        </p:txBody>
      </p:sp>
      <p:sp>
        <p:nvSpPr>
          <p:cNvPr id="54275" name="Rectangle 4"/>
          <p:cNvSpPr>
            <a:spLocks noChangeArrowheads="1"/>
          </p:cNvSpPr>
          <p:nvPr/>
        </p:nvSpPr>
        <p:spPr bwMode="auto">
          <a:xfrm>
            <a:off x="428625" y="1214438"/>
            <a:ext cx="8286750" cy="5508625"/>
          </a:xfrm>
          <a:prstGeom prst="rect">
            <a:avLst/>
          </a:prstGeom>
          <a:noFill/>
          <a:ln w="9525">
            <a:noFill/>
            <a:miter lim="800000"/>
            <a:headEnd/>
            <a:tailEnd/>
          </a:ln>
        </p:spPr>
        <p:txBody>
          <a:bodyPr>
            <a:spAutoFit/>
          </a:bodyPr>
          <a:lstStyle/>
          <a:p>
            <a:r>
              <a:rPr lang="en-US" sz="1600"/>
              <a:t>000 	01032nz a2200229n 450</a:t>
            </a:r>
          </a:p>
          <a:p>
            <a:r>
              <a:rPr lang="en-US" sz="1600"/>
              <a:t>001 	8699881</a:t>
            </a:r>
          </a:p>
          <a:p>
            <a:r>
              <a:rPr lang="en-US" sz="1600"/>
              <a:t>005 	20110712062307.0</a:t>
            </a:r>
          </a:p>
          <a:p>
            <a:r>
              <a:rPr lang="en-US" sz="1600"/>
              <a:t>008 	110711n| acannaabn |a ana c</a:t>
            </a:r>
          </a:p>
          <a:p>
            <a:r>
              <a:rPr lang="en-US" sz="1600"/>
              <a:t>010 	__ |a no2011105822</a:t>
            </a:r>
          </a:p>
          <a:p>
            <a:r>
              <a:rPr lang="en-US" sz="1600"/>
              <a:t>035 	__ |a (OCoLC)oca08910135</a:t>
            </a:r>
          </a:p>
          <a:p>
            <a:r>
              <a:rPr lang="en-US" sz="1600"/>
              <a:t>040 	__ |a OrU |b eng |c OrU</a:t>
            </a:r>
          </a:p>
          <a:p>
            <a:r>
              <a:rPr lang="en-US" sz="1600"/>
              <a:t>046 	__ |s 1994</a:t>
            </a:r>
          </a:p>
          <a:p>
            <a:r>
              <a:rPr lang="en-US" sz="1600"/>
              <a:t>110 	2_ |a Bridge Builders International</a:t>
            </a:r>
          </a:p>
          <a:p>
            <a:r>
              <a:rPr lang="en-US" sz="1600" b="1">
                <a:solidFill>
                  <a:srgbClr val="C00000"/>
                </a:solidFill>
              </a:rPr>
              <a:t>370 	__ |c U.S. |c Latvia |e Philomath, Or.</a:t>
            </a:r>
          </a:p>
          <a:p>
            <a:r>
              <a:rPr lang="en-US" sz="1600" b="1">
                <a:solidFill>
                  <a:srgbClr val="C00000"/>
                </a:solidFill>
              </a:rPr>
              <a:t>371 	__ |a 205 S. 23rd Street |b Philomath |c Or. |d U.S. |e 97370 |m jennie@bridgebuildersint.com</a:t>
            </a:r>
          </a:p>
          <a:p>
            <a:r>
              <a:rPr lang="en-US" sz="1600" b="1">
                <a:solidFill>
                  <a:srgbClr val="C00000"/>
                </a:solidFill>
              </a:rPr>
              <a:t>371 	__ |a P.O. Box 4073 |b Salem |c Or. |d U.S. |e 97302</a:t>
            </a:r>
          </a:p>
          <a:p>
            <a:r>
              <a:rPr lang="en-US" sz="1600" b="1">
                <a:solidFill>
                  <a:srgbClr val="C00000"/>
                </a:solidFill>
              </a:rPr>
              <a:t>372 	__ |a Christian ministry</a:t>
            </a:r>
          </a:p>
          <a:p>
            <a:r>
              <a:rPr lang="en-US" sz="1600" b="1">
                <a:solidFill>
                  <a:srgbClr val="C00000"/>
                </a:solidFill>
              </a:rPr>
              <a:t>377 	__ |a eng</a:t>
            </a:r>
          </a:p>
          <a:p>
            <a:r>
              <a:rPr lang="en-US" sz="1600"/>
              <a:t>410 	2_ |a BBI</a:t>
            </a:r>
          </a:p>
          <a:p>
            <a:r>
              <a:rPr lang="en-US" sz="1600"/>
              <a:t>670 	__ |a Pārsteidzošais tēva plāns, 2006: |b page 14 (Bridge Builders International)</a:t>
            </a:r>
          </a:p>
          <a:p>
            <a:r>
              <a:rPr lang="en-US" sz="1600"/>
              <a:t>670 	__ |a OCLC, July 11, 2011 |b (hdg: Bridge Builders International)</a:t>
            </a:r>
          </a:p>
          <a:p>
            <a:r>
              <a:rPr lang="en-US" sz="1600"/>
              <a:t>670 	__ |a Bridge Builders International WWW site, July 11, 2011 |b (Bridge Builders International; BBI; Oregon-based Christian ministry that focuses on the nation of Latvia; established in 1994; 205 S. 23rd Street, Philomath, Or. 97370; P.O. Box 4073, Salem, Or. 97302; jennie@bridgebuildersint.com)</a:t>
            </a:r>
          </a:p>
        </p:txBody>
      </p:sp>
      <p:sp>
        <p:nvSpPr>
          <p:cNvPr id="6" name="TextBox 5"/>
          <p:cNvSpPr txBox="1"/>
          <p:nvPr/>
        </p:nvSpPr>
        <p:spPr>
          <a:xfrm>
            <a:off x="4103688" y="6381750"/>
            <a:ext cx="5040312" cy="276225"/>
          </a:xfrm>
          <a:prstGeom prst="rect">
            <a:avLst/>
          </a:prstGeom>
          <a:noFill/>
        </p:spPr>
        <p:txBody>
          <a:bodyPr>
            <a:spAutoFit/>
          </a:bodyPr>
          <a:lstStyle/>
          <a:p>
            <a:pPr algn="r" fontAlgn="auto">
              <a:spcBef>
                <a:spcPts val="0"/>
              </a:spcBef>
              <a:spcAft>
                <a:spcPts val="0"/>
              </a:spcAft>
              <a:defRPr/>
            </a:pPr>
            <a:r>
              <a:rPr lang="en-AU" sz="1200" dirty="0">
                <a:solidFill>
                  <a:schemeClr val="bg1">
                    <a:lumMod val="50000"/>
                  </a:schemeClr>
                </a:solidFill>
                <a:latin typeface="+mn-lt"/>
                <a:cs typeface="+mn-cs"/>
              </a:rPr>
              <a:t>Source: </a:t>
            </a:r>
            <a:r>
              <a:rPr lang="en-US" sz="1200" dirty="0">
                <a:hlinkClick r:id="rId3"/>
              </a:rPr>
              <a:t>http://authorities.loc.gov/</a:t>
            </a:r>
            <a:endParaRPr lang="en-US" sz="1200" dirty="0">
              <a:solidFill>
                <a:schemeClr val="bg1">
                  <a:lumMod val="50000"/>
                </a:schemeClr>
              </a:solidFill>
              <a:latin typeface="+mn-lt"/>
              <a:cs typeface="+mn-cs"/>
            </a:endParaRPr>
          </a:p>
        </p:txBody>
      </p:sp>
      <p:sp>
        <p:nvSpPr>
          <p:cNvPr id="8" name="Rectangle 7"/>
          <p:cNvSpPr/>
          <p:nvPr/>
        </p:nvSpPr>
        <p:spPr>
          <a:xfrm>
            <a:off x="6143636" y="2071678"/>
            <a:ext cx="1685077"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RDA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smtClean="0"/>
              <a:t>Example records</a:t>
            </a:r>
          </a:p>
        </p:txBody>
      </p:sp>
      <p:sp>
        <p:nvSpPr>
          <p:cNvPr id="6" name="TextBox 5"/>
          <p:cNvSpPr txBox="1"/>
          <p:nvPr/>
        </p:nvSpPr>
        <p:spPr>
          <a:xfrm>
            <a:off x="4103688" y="6381750"/>
            <a:ext cx="5040312" cy="276225"/>
          </a:xfrm>
          <a:prstGeom prst="rect">
            <a:avLst/>
          </a:prstGeom>
          <a:noFill/>
        </p:spPr>
        <p:txBody>
          <a:bodyPr>
            <a:spAutoFit/>
          </a:bodyPr>
          <a:lstStyle/>
          <a:p>
            <a:pPr algn="r" fontAlgn="auto">
              <a:spcBef>
                <a:spcPts val="0"/>
              </a:spcBef>
              <a:spcAft>
                <a:spcPts val="0"/>
              </a:spcAft>
              <a:defRPr/>
            </a:pPr>
            <a:r>
              <a:rPr lang="en-AU" sz="1200" dirty="0">
                <a:solidFill>
                  <a:schemeClr val="bg1">
                    <a:lumMod val="50000"/>
                  </a:schemeClr>
                </a:solidFill>
                <a:latin typeface="+mn-lt"/>
                <a:cs typeface="+mn-cs"/>
              </a:rPr>
              <a:t>Source: </a:t>
            </a:r>
            <a:r>
              <a:rPr lang="en-US" sz="1200" dirty="0">
                <a:hlinkClick r:id="rId3"/>
              </a:rPr>
              <a:t>http://authorities.loc.gov/</a:t>
            </a:r>
            <a:endParaRPr lang="en-US" sz="1200" dirty="0">
              <a:solidFill>
                <a:schemeClr val="bg1">
                  <a:lumMod val="50000"/>
                </a:schemeClr>
              </a:solidFill>
              <a:latin typeface="+mn-lt"/>
              <a:cs typeface="+mn-cs"/>
            </a:endParaRPr>
          </a:p>
        </p:txBody>
      </p:sp>
      <p:sp>
        <p:nvSpPr>
          <p:cNvPr id="55300" name="Rectangle 8"/>
          <p:cNvSpPr>
            <a:spLocks noChangeArrowheads="1"/>
          </p:cNvSpPr>
          <p:nvPr/>
        </p:nvSpPr>
        <p:spPr bwMode="auto">
          <a:xfrm>
            <a:off x="214313" y="1643063"/>
            <a:ext cx="8572500" cy="3416300"/>
          </a:xfrm>
          <a:prstGeom prst="rect">
            <a:avLst/>
          </a:prstGeom>
          <a:noFill/>
          <a:ln w="9525">
            <a:noFill/>
            <a:miter lim="800000"/>
            <a:headEnd/>
            <a:tailEnd/>
          </a:ln>
        </p:spPr>
        <p:txBody>
          <a:bodyPr>
            <a:spAutoFit/>
          </a:bodyPr>
          <a:lstStyle/>
          <a:p>
            <a:pPr algn="ctr"/>
            <a:r>
              <a:rPr lang="en-AU" sz="3600" b="1"/>
              <a:t>RDA Test records</a:t>
            </a:r>
          </a:p>
          <a:p>
            <a:endParaRPr lang="en-AU" sz="2000"/>
          </a:p>
          <a:p>
            <a:endParaRPr lang="en-AU" sz="2000"/>
          </a:p>
          <a:p>
            <a:r>
              <a:rPr lang="en-AU" sz="2000"/>
              <a:t>110 1_</a:t>
            </a:r>
            <a:r>
              <a:rPr lang="en-AU" sz="2000" b="1"/>
              <a:t> |a </a:t>
            </a:r>
            <a:r>
              <a:rPr lang="en-AU" sz="2000"/>
              <a:t>Wisconsin.</a:t>
            </a:r>
            <a:r>
              <a:rPr lang="en-AU" sz="2000" b="1"/>
              <a:t> |b </a:t>
            </a:r>
            <a:r>
              <a:rPr lang="en-AU" sz="2000"/>
              <a:t>Dept. of Transportation </a:t>
            </a:r>
          </a:p>
          <a:p>
            <a:r>
              <a:rPr lang="en-AU" sz="2000"/>
              <a:t>410 1_</a:t>
            </a:r>
            <a:r>
              <a:rPr lang="en-AU" sz="2000" b="1"/>
              <a:t> |a </a:t>
            </a:r>
            <a:r>
              <a:rPr lang="en-AU" sz="2000"/>
              <a:t>Wisconsin.</a:t>
            </a:r>
            <a:r>
              <a:rPr lang="en-AU" sz="2000" b="1"/>
              <a:t> |b </a:t>
            </a:r>
            <a:r>
              <a:rPr lang="en-AU" sz="2000"/>
              <a:t>Transportation, Dept. of </a:t>
            </a:r>
          </a:p>
          <a:p>
            <a:r>
              <a:rPr lang="en-AU" sz="2000"/>
              <a:t>410 2_</a:t>
            </a:r>
            <a:r>
              <a:rPr lang="en-AU" sz="2000" b="1"/>
              <a:t> |a </a:t>
            </a:r>
            <a:r>
              <a:rPr lang="en-AU" sz="2000"/>
              <a:t>WisDOT 670 __</a:t>
            </a:r>
            <a:r>
              <a:rPr lang="en-AU" sz="2000" b="1"/>
              <a:t> |a </a:t>
            </a:r>
            <a:r>
              <a:rPr lang="en-AU" sz="2000"/>
              <a:t>Implementing transportation research, 2002:</a:t>
            </a:r>
            <a:r>
              <a:rPr lang="en-AU" sz="2000" b="1"/>
              <a:t> |b </a:t>
            </a:r>
            <a:r>
              <a:rPr lang="en-AU" sz="2000"/>
              <a:t>cover (Wisconsin Dept. of Transportation; WisDOT) </a:t>
            </a:r>
          </a:p>
          <a:p>
            <a:r>
              <a:rPr lang="en-AU" sz="2000" b="1">
                <a:solidFill>
                  <a:srgbClr val="FF0000"/>
                </a:solidFill>
              </a:rPr>
              <a:t>710 14 |a Wisconsin. |b Department of Transportation </a:t>
            </a:r>
          </a:p>
          <a:p>
            <a:r>
              <a:rPr lang="en-AU" sz="2000"/>
              <a:t>952 __</a:t>
            </a:r>
            <a:r>
              <a:rPr lang="en-AU" sz="2000" b="1"/>
              <a:t> |a </a:t>
            </a:r>
            <a:r>
              <a:rPr lang="en-AU" sz="2000"/>
              <a:t>RETRO </a:t>
            </a:r>
          </a:p>
          <a:p>
            <a:r>
              <a:rPr lang="en-AU" sz="2000"/>
              <a:t>953 __</a:t>
            </a:r>
            <a:r>
              <a:rPr lang="en-AU" sz="2000" b="1"/>
              <a:t> |a </a:t>
            </a:r>
            <a:r>
              <a:rPr lang="en-AU" sz="2000"/>
              <a:t>xx00</a:t>
            </a:r>
            <a:r>
              <a:rPr lang="en-AU" sz="2000" b="1"/>
              <a:t> |b </a:t>
            </a:r>
            <a:r>
              <a:rPr lang="en-AU" sz="2000"/>
              <a:t>ga37</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AU" smtClean="0"/>
              <a:t>Section 3</a:t>
            </a:r>
            <a:br>
              <a:rPr lang="en-AU" smtClean="0"/>
            </a:br>
            <a:r>
              <a:rPr lang="en-AU" smtClean="0"/>
              <a:t>Summary</a:t>
            </a:r>
          </a:p>
        </p:txBody>
      </p:sp>
      <p:sp>
        <p:nvSpPr>
          <p:cNvPr id="56323" name="Content Placeholder 3"/>
          <p:cNvSpPr>
            <a:spLocks noGrp="1"/>
          </p:cNvSpPr>
          <p:nvPr>
            <p:ph idx="1"/>
          </p:nvPr>
        </p:nvSpPr>
        <p:spPr>
          <a:xfrm>
            <a:off x="468313" y="2349500"/>
            <a:ext cx="8229600" cy="3268663"/>
          </a:xfrm>
        </p:spPr>
        <p:txBody>
          <a:bodyPr/>
          <a:lstStyle/>
          <a:p>
            <a:r>
              <a:rPr lang="en-AU" smtClean="0"/>
              <a:t>Structure of section three of RDA</a:t>
            </a:r>
          </a:p>
          <a:p>
            <a:r>
              <a:rPr lang="en-AU" smtClean="0"/>
              <a:t>Recording attributes of persons, families and corporate bodies</a:t>
            </a:r>
          </a:p>
          <a:p>
            <a:r>
              <a:rPr lang="en-AU" smtClean="0"/>
              <a:t>Constructing access points for persons, families and corporate bodies</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smtClean="0"/>
              <a:t>Section 3</a:t>
            </a:r>
            <a:br>
              <a:rPr lang="en-AU" smtClean="0"/>
            </a:br>
            <a:r>
              <a:rPr lang="en-AU" smtClean="0"/>
              <a:t>Overview (Cont.)</a:t>
            </a:r>
            <a:endParaRPr lang="en-US" smtClean="0"/>
          </a:p>
        </p:txBody>
      </p:sp>
      <p:pic>
        <p:nvPicPr>
          <p:cNvPr id="6147" name="Picture 5"/>
          <p:cNvPicPr>
            <a:picLocks noChangeAspect="1" noChangeArrowheads="1"/>
          </p:cNvPicPr>
          <p:nvPr/>
        </p:nvPicPr>
        <p:blipFill>
          <a:blip r:embed="rId3" cstate="print"/>
          <a:srcRect/>
          <a:stretch>
            <a:fillRect/>
          </a:stretch>
        </p:blipFill>
        <p:spPr bwMode="auto">
          <a:xfrm>
            <a:off x="3779838" y="1700213"/>
            <a:ext cx="5103812" cy="3671887"/>
          </a:xfrm>
          <a:prstGeom prst="rect">
            <a:avLst/>
          </a:prstGeom>
          <a:noFill/>
          <a:ln w="19050">
            <a:solidFill>
              <a:schemeClr val="tx1"/>
            </a:solidFill>
            <a:miter lim="800000"/>
            <a:headEnd/>
            <a:tailEnd/>
          </a:ln>
        </p:spPr>
      </p:pic>
      <p:sp>
        <p:nvSpPr>
          <p:cNvPr id="8" name="Oval 7"/>
          <p:cNvSpPr/>
          <p:nvPr/>
        </p:nvSpPr>
        <p:spPr>
          <a:xfrm>
            <a:off x="4859338" y="1628775"/>
            <a:ext cx="3673475" cy="12969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149" name="Picture 7" descr="C:\Users\rgibbs\AppData\Local\Microsoft\Windows\Temporary Internet Files\Content.IE5\9YR0EJCI\3488040003_97c5856a10_m[1].jpg"/>
          <p:cNvPicPr>
            <a:picLocks noChangeAspect="1" noChangeArrowheads="1"/>
          </p:cNvPicPr>
          <p:nvPr/>
        </p:nvPicPr>
        <p:blipFill>
          <a:blip r:embed="rId4" cstate="print"/>
          <a:srcRect/>
          <a:stretch>
            <a:fillRect/>
          </a:stretch>
        </p:blipFill>
        <p:spPr bwMode="auto">
          <a:xfrm>
            <a:off x="611188" y="1341438"/>
            <a:ext cx="1439862" cy="1963737"/>
          </a:xfrm>
          <a:prstGeom prst="rect">
            <a:avLst/>
          </a:prstGeom>
          <a:noFill/>
          <a:ln w="9525">
            <a:noFill/>
            <a:miter lim="800000"/>
            <a:headEnd/>
            <a:tailEnd/>
          </a:ln>
        </p:spPr>
      </p:pic>
      <p:pic>
        <p:nvPicPr>
          <p:cNvPr id="6150" name="Picture 8"/>
          <p:cNvPicPr>
            <a:picLocks noChangeAspect="1" noChangeArrowheads="1"/>
          </p:cNvPicPr>
          <p:nvPr/>
        </p:nvPicPr>
        <p:blipFill>
          <a:blip r:embed="rId5" cstate="print"/>
          <a:srcRect/>
          <a:stretch>
            <a:fillRect/>
          </a:stretch>
        </p:blipFill>
        <p:spPr bwMode="auto">
          <a:xfrm>
            <a:off x="0" y="3571875"/>
            <a:ext cx="4786313" cy="2786063"/>
          </a:xfrm>
          <a:prstGeom prst="rect">
            <a:avLst/>
          </a:prstGeom>
          <a:noFill/>
          <a:ln w="12700">
            <a:solidFill>
              <a:schemeClr val="tx1"/>
            </a:solidFill>
            <a:miter lim="800000"/>
            <a:headEnd/>
            <a:tailEnd/>
          </a:ln>
        </p:spPr>
      </p:pic>
      <p:sp>
        <p:nvSpPr>
          <p:cNvPr id="7" name="Oval 6"/>
          <p:cNvSpPr/>
          <p:nvPr/>
        </p:nvSpPr>
        <p:spPr>
          <a:xfrm>
            <a:off x="1285875" y="3500438"/>
            <a:ext cx="2374900" cy="12858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AU" smtClean="0"/>
              <a:t>Section 3</a:t>
            </a:r>
            <a:br>
              <a:rPr lang="en-AU" smtClean="0"/>
            </a:br>
            <a:r>
              <a:rPr lang="en-AU" smtClean="0"/>
              <a:t>Overview (Cont.)</a:t>
            </a:r>
            <a:endParaRPr lang="en-US" smtClean="0"/>
          </a:p>
        </p:txBody>
      </p:sp>
      <p:pic>
        <p:nvPicPr>
          <p:cNvPr id="7171" name="Picture 7" descr="C:\Users\rgibbs\AppData\Local\Microsoft\Windows\Temporary Internet Files\Content.IE5\9YR0EJCI\3488040003_97c5856a10_m[1].jpg"/>
          <p:cNvPicPr>
            <a:picLocks noChangeAspect="1" noChangeArrowheads="1"/>
          </p:cNvPicPr>
          <p:nvPr/>
        </p:nvPicPr>
        <p:blipFill>
          <a:blip r:embed="rId3" cstate="print"/>
          <a:srcRect/>
          <a:stretch>
            <a:fillRect/>
          </a:stretch>
        </p:blipFill>
        <p:spPr bwMode="auto">
          <a:xfrm>
            <a:off x="611188" y="1341438"/>
            <a:ext cx="1439862" cy="1963737"/>
          </a:xfrm>
          <a:prstGeom prst="rect">
            <a:avLst/>
          </a:prstGeom>
          <a:noFill/>
          <a:ln w="9525">
            <a:noFill/>
            <a:miter lim="800000"/>
            <a:headEnd/>
            <a:tailEnd/>
          </a:ln>
        </p:spPr>
      </p:pic>
      <p:grpSp>
        <p:nvGrpSpPr>
          <p:cNvPr id="7172" name="Group 10"/>
          <p:cNvGrpSpPr>
            <a:grpSpLocks/>
          </p:cNvGrpSpPr>
          <p:nvPr/>
        </p:nvGrpSpPr>
        <p:grpSpPr bwMode="auto">
          <a:xfrm>
            <a:off x="2220913" y="1785938"/>
            <a:ext cx="6923087" cy="5072062"/>
            <a:chOff x="2220892" y="1785926"/>
            <a:chExt cx="6923108" cy="5072074"/>
          </a:xfrm>
        </p:grpSpPr>
        <p:pic>
          <p:nvPicPr>
            <p:cNvPr id="7175" name="Picture 3"/>
            <p:cNvPicPr>
              <a:picLocks noChangeAspect="1" noChangeArrowheads="1"/>
            </p:cNvPicPr>
            <p:nvPr/>
          </p:nvPicPr>
          <p:blipFill>
            <a:blip r:embed="rId4" cstate="print"/>
            <a:srcRect t="19231" r="10989" b="3847"/>
            <a:stretch>
              <a:fillRect/>
            </a:stretch>
          </p:blipFill>
          <p:spPr bwMode="auto">
            <a:xfrm>
              <a:off x="2220892" y="1785926"/>
              <a:ext cx="6923108" cy="5072074"/>
            </a:xfrm>
            <a:prstGeom prst="rect">
              <a:avLst/>
            </a:prstGeom>
            <a:noFill/>
            <a:ln w="12700">
              <a:solidFill>
                <a:schemeClr val="tx1"/>
              </a:solidFill>
              <a:miter lim="800000"/>
              <a:headEnd/>
              <a:tailEnd/>
            </a:ln>
          </p:spPr>
        </p:pic>
        <p:pic>
          <p:nvPicPr>
            <p:cNvPr id="7176" name="Picture 4"/>
            <p:cNvPicPr>
              <a:picLocks noChangeAspect="1" noChangeArrowheads="1"/>
            </p:cNvPicPr>
            <p:nvPr/>
          </p:nvPicPr>
          <p:blipFill>
            <a:blip r:embed="rId5" cstate="print"/>
            <a:srcRect/>
            <a:stretch>
              <a:fillRect/>
            </a:stretch>
          </p:blipFill>
          <p:spPr bwMode="auto">
            <a:xfrm>
              <a:off x="6143636" y="2357430"/>
              <a:ext cx="2876550" cy="571500"/>
            </a:xfrm>
            <a:prstGeom prst="rect">
              <a:avLst/>
            </a:prstGeom>
            <a:noFill/>
            <a:ln w="9525">
              <a:noFill/>
              <a:miter lim="800000"/>
              <a:headEnd/>
              <a:tailEnd/>
            </a:ln>
          </p:spPr>
        </p:pic>
      </p:grpSp>
      <p:sp>
        <p:nvSpPr>
          <p:cNvPr id="12" name="Oval 11"/>
          <p:cNvSpPr/>
          <p:nvPr/>
        </p:nvSpPr>
        <p:spPr>
          <a:xfrm>
            <a:off x="3643313" y="2428875"/>
            <a:ext cx="1928812" cy="6429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6286500" y="6215063"/>
            <a:ext cx="1928813" cy="6429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p:txBody>
          <a:bodyPr/>
          <a:lstStyle/>
          <a:p>
            <a:pPr eaLnBrk="1" hangingPunct="1"/>
            <a:r>
              <a:rPr lang="en-AU" smtClean="0"/>
              <a:t>Chapter 8: General guidelines</a:t>
            </a:r>
          </a:p>
        </p:txBody>
      </p:sp>
      <p:sp>
        <p:nvSpPr>
          <p:cNvPr id="4" name="Subtitle 3"/>
          <p:cNvSpPr>
            <a:spLocks noGrp="1"/>
          </p:cNvSpPr>
          <p:nvPr>
            <p:ph type="subTitle" idx="1"/>
          </p:nvPr>
        </p:nvSpPr>
        <p:spPr/>
        <p:txBody>
          <a:bodyPr/>
          <a:lstStyle/>
          <a:p>
            <a:pPr>
              <a:defRPr/>
            </a:pPr>
            <a:endParaRPr lang="en-US"/>
          </a:p>
        </p:txBody>
      </p:sp>
      <p:sp>
        <p:nvSpPr>
          <p:cNvPr id="5" name="Title 1"/>
          <p:cNvSpPr txBox="1">
            <a:spLocks/>
          </p:cNvSpPr>
          <p:nvPr/>
        </p:nvSpPr>
        <p:spPr bwMode="auto">
          <a:xfrm>
            <a:off x="4067175" y="404813"/>
            <a:ext cx="4614863" cy="1143000"/>
          </a:xfrm>
          <a:prstGeom prst="rect">
            <a:avLst/>
          </a:prstGeom>
          <a:noFill/>
          <a:ln w="9525">
            <a:noFill/>
            <a:miter lim="800000"/>
            <a:headEnd/>
            <a:tailEnd/>
          </a:ln>
        </p:spPr>
        <p:txBody>
          <a:bodyPr anchor="ctr"/>
          <a:lstStyle/>
          <a:p>
            <a:pPr algn="ctr" eaLnBrk="0" hangingPunct="0">
              <a:defRPr/>
            </a:pPr>
            <a:r>
              <a:rPr lang="en-AU" sz="4400" dirty="0">
                <a:latin typeface="+mj-lt"/>
                <a:ea typeface="+mj-ea"/>
                <a:cs typeface="+mj-cs"/>
              </a:rPr>
              <a:t>Section 3</a:t>
            </a:r>
            <a:br>
              <a:rPr lang="en-AU" sz="4400" dirty="0">
                <a:latin typeface="+mj-lt"/>
                <a:ea typeface="+mj-ea"/>
                <a:cs typeface="+mj-cs"/>
              </a:rPr>
            </a:b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AU" sz="4000" dirty="0" smtClean="0"/>
              <a:t>Chapter 8</a:t>
            </a:r>
            <a:r>
              <a:rPr lang="en-AU" dirty="0" smtClean="0"/>
              <a:t/>
            </a:r>
            <a:br>
              <a:rPr lang="en-AU" dirty="0" smtClean="0"/>
            </a:br>
            <a:r>
              <a:rPr lang="en-AU" dirty="0" smtClean="0"/>
              <a:t>8.3 Core elements</a:t>
            </a:r>
          </a:p>
        </p:txBody>
      </p:sp>
      <p:sp>
        <p:nvSpPr>
          <p:cNvPr id="9219" name="Text Placeholder 2"/>
          <p:cNvSpPr>
            <a:spLocks noGrp="1"/>
          </p:cNvSpPr>
          <p:nvPr>
            <p:ph type="body" idx="1"/>
          </p:nvPr>
        </p:nvSpPr>
        <p:spPr/>
        <p:txBody>
          <a:bodyPr/>
          <a:lstStyle/>
          <a:p>
            <a:pPr eaLnBrk="1" hangingPunct="1">
              <a:buFont typeface="Arial" charset="0"/>
              <a:buNone/>
            </a:pPr>
            <a:r>
              <a:rPr lang="en-AU" smtClean="0"/>
              <a:t>Recording attributes</a:t>
            </a:r>
          </a:p>
          <a:p>
            <a:pPr lvl="1" eaLnBrk="1" hangingPunct="1"/>
            <a:r>
              <a:rPr lang="en-AU" smtClean="0"/>
              <a:t>Core</a:t>
            </a:r>
          </a:p>
          <a:p>
            <a:pPr lvl="1" eaLnBrk="1" hangingPunct="1"/>
            <a:r>
              <a:rPr lang="en-AU" smtClean="0"/>
              <a:t>Core if needed to distinguish between similar names</a:t>
            </a:r>
          </a:p>
          <a:p>
            <a:pPr eaLnBrk="1" hangingPunct="1">
              <a:buFont typeface="Arial" charset="0"/>
              <a:buNone/>
            </a:pPr>
            <a:r>
              <a:rPr lang="en-AU" smtClean="0"/>
              <a:t>Constructing access points</a:t>
            </a:r>
          </a:p>
          <a:p>
            <a:pPr eaLnBrk="1" hangingPunct="1"/>
            <a:r>
              <a:rPr lang="en-AU" smtClean="0"/>
              <a:t>“Core” elements do not apply</a:t>
            </a:r>
          </a:p>
          <a:p>
            <a:pPr eaLnBrk="1" hangingPunct="1"/>
            <a:r>
              <a:rPr lang="en-AU" smtClean="0"/>
              <a:t>“Preferred name” + selected elements if needed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DA Presentation profor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RDA Presentation proforma</Template>
  <TotalTime>5471</TotalTime>
  <Words>7032</Words>
  <Application>Microsoft Office PowerPoint</Application>
  <PresentationFormat>On-screen Show (4:3)</PresentationFormat>
  <Paragraphs>716</Paragraphs>
  <Slides>58</Slides>
  <Notes>56</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RDA Presentation proforma</vt:lpstr>
      <vt:lpstr>Teaching RDA</vt:lpstr>
      <vt:lpstr>Module 8   Attributes of Persons, families, corporate bodies (RDA Section 3)</vt:lpstr>
      <vt:lpstr>Section 3 Learning Outcomes</vt:lpstr>
      <vt:lpstr>Section 3 Overview</vt:lpstr>
      <vt:lpstr>Section 3 Overview (Cont.)</vt:lpstr>
      <vt:lpstr>Section 3 Overview (Cont.)</vt:lpstr>
      <vt:lpstr>Section 3 Overview (Cont.)</vt:lpstr>
      <vt:lpstr>Chapter 8: General guidelines</vt:lpstr>
      <vt:lpstr>Chapter 8 8.3 Core elements</vt:lpstr>
      <vt:lpstr>Chapter 8  8.4 Language and script</vt:lpstr>
      <vt:lpstr>Chapter 8  8.5 General guidelines</vt:lpstr>
      <vt:lpstr>Chapter 8  Other guidelines</vt:lpstr>
      <vt:lpstr>Chapter 9: Identifying Persons</vt:lpstr>
      <vt:lpstr>Chapter 8 and 9  Scope of “person”</vt:lpstr>
      <vt:lpstr>Chapter 9  Examples of expanded scope</vt:lpstr>
      <vt:lpstr>Chapter 9 9.2-9.18 Attributes</vt:lpstr>
      <vt:lpstr>Chapter 9 9.2 Preferred name</vt:lpstr>
      <vt:lpstr>Chapter 9 Preferred name</vt:lpstr>
      <vt:lpstr>9.3 Dates</vt:lpstr>
      <vt:lpstr>9.3 Dates</vt:lpstr>
      <vt:lpstr>9.4 Title 9.5 Fuller form</vt:lpstr>
      <vt:lpstr>New Elements</vt:lpstr>
      <vt:lpstr>More New Elements</vt:lpstr>
      <vt:lpstr>Slide 24</vt:lpstr>
      <vt:lpstr>Chapter 9  9.19 Authorized access points</vt:lpstr>
      <vt:lpstr>Chapter 9  Additions to the preferred name</vt:lpstr>
      <vt:lpstr>Example records</vt:lpstr>
      <vt:lpstr>Example records</vt:lpstr>
      <vt:lpstr>Example records</vt:lpstr>
      <vt:lpstr>Example records</vt:lpstr>
      <vt:lpstr>Chapter 9 Exercise</vt:lpstr>
      <vt:lpstr>Chapter 10: Identifying families</vt:lpstr>
      <vt:lpstr>Chapter 10 Scope of “family”</vt:lpstr>
      <vt:lpstr>Chapter 10  Role of “family”</vt:lpstr>
      <vt:lpstr>Chapter 10  Attributes</vt:lpstr>
      <vt:lpstr>Chapter 10  Name of family</vt:lpstr>
      <vt:lpstr>Chapter 10  10.3 Type of family</vt:lpstr>
      <vt:lpstr>  Chapter 10  10.4 Date </vt:lpstr>
      <vt:lpstr>  Chapter 10  10.5 Place </vt:lpstr>
      <vt:lpstr>Chapter 10   10.6 – 10.8  Other elements </vt:lpstr>
      <vt:lpstr>Chapter 10 10.10.2 Variant names</vt:lpstr>
      <vt:lpstr>Chapter 10 Constructing access points</vt:lpstr>
      <vt:lpstr>Chapter 10 MARC examples</vt:lpstr>
      <vt:lpstr>Chapter 11: Identifying corporate bodies</vt:lpstr>
      <vt:lpstr>Chapter 11 Scope of “corporate body”</vt:lpstr>
      <vt:lpstr>Section 3, Chapter 11 Attributes</vt:lpstr>
      <vt:lpstr>Chapter 11 11.2 Preferred name</vt:lpstr>
      <vt:lpstr>Chapter 11 11.2 Preferred name</vt:lpstr>
      <vt:lpstr>Chapter 11 11.3 Place</vt:lpstr>
      <vt:lpstr>Chapter 11 11.4 Date</vt:lpstr>
      <vt:lpstr>Chapter 11 11.4 Date</vt:lpstr>
      <vt:lpstr>Chapter 11 11.4 Date</vt:lpstr>
      <vt:lpstr>Chapter 11 Other elements</vt:lpstr>
      <vt:lpstr>Chapter 11 Constructing the access point</vt:lpstr>
      <vt:lpstr>Section 3, Chapter 11 Examples</vt:lpstr>
      <vt:lpstr>Example records</vt:lpstr>
      <vt:lpstr>Example records</vt:lpstr>
      <vt:lpstr>Section 3 Summary</vt:lpstr>
    </vt:vector>
  </TitlesOfParts>
  <Company>National Library of Australia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8: Attributes of Persons, families, corporate bodies (RDA Section 3)</dc:title>
  <dc:creator>jstephen</dc:creator>
  <cp:lastModifiedBy>jstephen</cp:lastModifiedBy>
  <cp:revision>415</cp:revision>
  <dcterms:created xsi:type="dcterms:W3CDTF">2011-08-18T06:52:03Z</dcterms:created>
  <dcterms:modified xsi:type="dcterms:W3CDTF">2013-02-04T04:06:53Z</dcterms:modified>
</cp:coreProperties>
</file>