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58" r:id="rId2"/>
    <p:sldId id="256" r:id="rId3"/>
    <p:sldId id="338" r:id="rId4"/>
    <p:sldId id="346" r:id="rId5"/>
    <p:sldId id="347" r:id="rId6"/>
    <p:sldId id="348" r:id="rId7"/>
    <p:sldId id="349" r:id="rId8"/>
    <p:sldId id="350" r:id="rId9"/>
    <p:sldId id="351" r:id="rId10"/>
    <p:sldId id="352" r:id="rId11"/>
    <p:sldId id="353" r:id="rId12"/>
    <p:sldId id="354" r:id="rId13"/>
    <p:sldId id="355" r:id="rId14"/>
    <p:sldId id="356" r:id="rId15"/>
    <p:sldId id="343" r:id="rId16"/>
    <p:sldId id="283" r:id="rId17"/>
    <p:sldId id="327" r:id="rId18"/>
    <p:sldId id="340" r:id="rId19"/>
    <p:sldId id="339" r:id="rId20"/>
    <p:sldId id="345" r:id="rId21"/>
    <p:sldId id="344" r:id="rId22"/>
    <p:sldId id="359" r:id="rId23"/>
    <p:sldId id="360" r:id="rId24"/>
    <p:sldId id="357" r:id="rId25"/>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D6EB"/>
    <a:srgbClr val="C3CEE7"/>
    <a:srgbClr val="9AB5E4"/>
    <a:srgbClr val="BBCBCF"/>
    <a:srgbClr val="BDC4FB"/>
    <a:srgbClr val="C8DAF0"/>
    <a:srgbClr val="CCCEF4"/>
    <a:srgbClr val="C1CB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91" autoAdjust="0"/>
    <p:restoredTop sz="61916" autoAdjust="0"/>
  </p:normalViewPr>
  <p:slideViewPr>
    <p:cSldViewPr>
      <p:cViewPr varScale="1">
        <p:scale>
          <a:sx n="62" d="100"/>
          <a:sy n="62" d="100"/>
        </p:scale>
        <p:origin x="-1020" y="-78"/>
      </p:cViewPr>
      <p:guideLst>
        <p:guide orient="horz" pos="2160"/>
        <p:guide pos="2880"/>
      </p:guideLst>
    </p:cSldViewPr>
  </p:slideViewPr>
  <p:outlineViewPr>
    <p:cViewPr>
      <p:scale>
        <a:sx n="33" d="100"/>
        <a:sy n="33" d="100"/>
      </p:scale>
      <p:origin x="0" y="23938"/>
    </p:cViewPr>
  </p:outlineViewPr>
  <p:notesTextViewPr>
    <p:cViewPr>
      <p:scale>
        <a:sx n="100" d="100"/>
        <a:sy n="100" d="100"/>
      </p:scale>
      <p:origin x="0" y="0"/>
    </p:cViewPr>
  </p:notesTextViewPr>
  <p:sorterViewPr>
    <p:cViewPr>
      <p:scale>
        <a:sx n="66" d="100"/>
        <a:sy n="66" d="100"/>
      </p:scale>
      <p:origin x="0" y="4987"/>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AU"/>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3DFB825B-2F44-472B-852F-D522CDBF386D}" type="datetimeFigureOut">
              <a:rPr lang="en-US"/>
              <a:pPr>
                <a:defRPr/>
              </a:pPr>
              <a:t>1/15/2013</a:t>
            </a:fld>
            <a:endParaRPr lang="en-AU"/>
          </a:p>
        </p:txBody>
      </p:sp>
      <p:sp>
        <p:nvSpPr>
          <p:cNvPr id="4" name="Footer Placeholder 3"/>
          <p:cNvSpPr>
            <a:spLocks noGrp="1"/>
          </p:cNvSpPr>
          <p:nvPr>
            <p:ph type="ftr" sz="quarter" idx="2"/>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AU"/>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BEE0C7B6-3517-4488-8047-8DD9416EC8F3}" type="slidenum">
              <a:rPr lang="en-AU"/>
              <a:pPr>
                <a:defRPr/>
              </a:pPr>
              <a:t>‹#›</a:t>
            </a:fld>
            <a:endParaRPr lang="en-A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AU"/>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4234C111-680B-4A9E-A4D2-17381C820BC3}" type="datetimeFigureOut">
              <a:rPr lang="en-US"/>
              <a:pPr>
                <a:defRPr/>
              </a:pPr>
              <a:t>1/15/2013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1038" y="4721225"/>
            <a:ext cx="5443537" cy="447198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AU"/>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479AFE-39DD-43DB-8E39-FBD26C6F8DC9}" type="slidenum">
              <a:rPr lang="en-AU"/>
              <a:pPr>
                <a:defRPr/>
              </a:pPr>
              <a:t>‹#›</a:t>
            </a:fld>
            <a:endParaRPr lang="en-AU"/>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89448A3D-1E5F-4B67-ADA5-886DFAF023C8}" type="slidenum">
              <a:rPr lang="en-AU" smtClean="0"/>
              <a:pPr/>
              <a:t>1</a:t>
            </a:fld>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pPr>
              <a:lnSpc>
                <a:spcPct val="70000"/>
              </a:lnSpc>
            </a:pPr>
            <a:r>
              <a:rPr lang="en-AU" sz="1400" dirty="0" smtClean="0"/>
              <a:t>It takes you back to the </a:t>
            </a:r>
            <a:r>
              <a:rPr lang="en-AU" sz="1400" b="1" dirty="0" smtClean="0"/>
              <a:t>document pane, </a:t>
            </a:r>
            <a:r>
              <a:rPr lang="en-AU" sz="1400" dirty="0" smtClean="0"/>
              <a:t>and asks you to click in the document at the spot where you want the bookmark to be. </a:t>
            </a:r>
          </a:p>
          <a:p>
            <a:pPr>
              <a:lnSpc>
                <a:spcPct val="70000"/>
              </a:lnSpc>
            </a:pPr>
            <a:r>
              <a:rPr lang="en-AU" sz="1400" dirty="0" smtClean="0"/>
              <a:t>Make sure you click </a:t>
            </a:r>
            <a:r>
              <a:rPr lang="en-AU" sz="1400" b="1" dirty="0" smtClean="0"/>
              <a:t>in the text area </a:t>
            </a:r>
            <a:r>
              <a:rPr lang="en-AU" sz="1400" dirty="0" smtClean="0"/>
              <a:t>and not over in the very left margin.  This area is outside of the text frame, so it will not work.</a:t>
            </a:r>
            <a:endParaRPr lang="en-AU" sz="1100" b="1" dirty="0" smtClean="0"/>
          </a:p>
          <a:p>
            <a:pPr>
              <a:lnSpc>
                <a:spcPct val="70000"/>
              </a:lnSpc>
            </a:pPr>
            <a:endParaRPr lang="en-AU" sz="1100" dirty="0" smtClean="0"/>
          </a:p>
        </p:txBody>
      </p:sp>
      <p:sp>
        <p:nvSpPr>
          <p:cNvPr id="156676" name="Slide Number Placeholder 3"/>
          <p:cNvSpPr>
            <a:spLocks noGrp="1"/>
          </p:cNvSpPr>
          <p:nvPr>
            <p:ph type="sldNum" sz="quarter" idx="5"/>
          </p:nvPr>
        </p:nvSpPr>
        <p:spPr bwMode="auto">
          <a:noFill/>
          <a:ln>
            <a:miter lim="800000"/>
            <a:headEnd/>
            <a:tailEnd/>
          </a:ln>
        </p:spPr>
        <p:txBody>
          <a:bodyPr/>
          <a:lstStyle/>
          <a:p>
            <a:fld id="{DB628D9A-447F-408A-93A5-8ADFEBCD7BFD}" type="slidenum">
              <a:rPr lang="en-AU" smtClean="0"/>
              <a:pPr/>
              <a:t>10</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a:lstStyle/>
          <a:p>
            <a:pPr>
              <a:lnSpc>
                <a:spcPct val="70000"/>
              </a:lnSpc>
            </a:pPr>
            <a:r>
              <a:rPr lang="en-AU" sz="1400" dirty="0" smtClean="0"/>
              <a:t>When you’ve selected the spot, it then gives you a box to fill in with the name of the bookmark (always fill this in) and any annotation you might want to put with it.  When you’re finished, click </a:t>
            </a:r>
            <a:r>
              <a:rPr lang="en-AU" sz="1400" b="1" dirty="0" smtClean="0"/>
              <a:t>Set</a:t>
            </a:r>
            <a:r>
              <a:rPr lang="en-AU" sz="1400" dirty="0" smtClean="0"/>
              <a:t>.</a:t>
            </a:r>
            <a:endParaRPr lang="en-AU" sz="1100" b="1" dirty="0" smtClean="0"/>
          </a:p>
          <a:p>
            <a:pPr>
              <a:lnSpc>
                <a:spcPct val="70000"/>
              </a:lnSpc>
            </a:pPr>
            <a:endParaRPr lang="en-AU" sz="1100" dirty="0" smtClean="0"/>
          </a:p>
        </p:txBody>
      </p:sp>
      <p:sp>
        <p:nvSpPr>
          <p:cNvPr id="157700" name="Slide Number Placeholder 3"/>
          <p:cNvSpPr>
            <a:spLocks noGrp="1"/>
          </p:cNvSpPr>
          <p:nvPr>
            <p:ph type="sldNum" sz="quarter" idx="5"/>
          </p:nvPr>
        </p:nvSpPr>
        <p:spPr bwMode="auto">
          <a:noFill/>
          <a:ln>
            <a:miter lim="800000"/>
            <a:headEnd/>
            <a:tailEnd/>
          </a:ln>
        </p:spPr>
        <p:txBody>
          <a:bodyPr/>
          <a:lstStyle/>
          <a:p>
            <a:fld id="{9A0D8D80-5449-4288-BFA7-42C6D8667E61}" type="slidenum">
              <a:rPr lang="en-AU" smtClean="0"/>
              <a:pPr/>
              <a:t>11</a:t>
            </a:fld>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a:lnSpc>
                <a:spcPct val="70000"/>
              </a:lnSpc>
            </a:pPr>
            <a:r>
              <a:rPr lang="en-AU" sz="1400" dirty="0" smtClean="0"/>
              <a:t>And there is your bookmark.  If you hover over it, any text  you entered in the “annotation” area will pop up.</a:t>
            </a:r>
            <a:endParaRPr lang="en-AU" sz="1100" b="1" dirty="0" smtClean="0"/>
          </a:p>
          <a:p>
            <a:pPr>
              <a:lnSpc>
                <a:spcPct val="70000"/>
              </a:lnSpc>
            </a:pPr>
            <a:endParaRPr lang="en-AU" sz="1100" dirty="0" smtClean="0"/>
          </a:p>
        </p:txBody>
      </p:sp>
      <p:sp>
        <p:nvSpPr>
          <p:cNvPr id="158724" name="Slide Number Placeholder 3"/>
          <p:cNvSpPr>
            <a:spLocks noGrp="1"/>
          </p:cNvSpPr>
          <p:nvPr>
            <p:ph type="sldNum" sz="quarter" idx="5"/>
          </p:nvPr>
        </p:nvSpPr>
        <p:spPr bwMode="auto">
          <a:noFill/>
          <a:ln>
            <a:miter lim="800000"/>
            <a:headEnd/>
            <a:tailEnd/>
          </a:ln>
        </p:spPr>
        <p:txBody>
          <a:bodyPr/>
          <a:lstStyle/>
          <a:p>
            <a:fld id="{282AE17A-B2D9-4B39-A3E5-9DC3AEC452CF}" type="slidenum">
              <a:rPr lang="en-AU" smtClean="0"/>
              <a:pPr/>
              <a:t>12</a:t>
            </a:fld>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pPr>
              <a:lnSpc>
                <a:spcPct val="70000"/>
              </a:lnSpc>
            </a:pPr>
            <a:r>
              <a:rPr lang="en-AU" sz="1400" dirty="0" smtClean="0"/>
              <a:t>And if you are somewhere else in RDA and want to find your way back to this spot, simply click on Bookmarks again, and from this window, choose “Series statement” from the list under “Go to Bookmark...” and click “Go” </a:t>
            </a:r>
          </a:p>
          <a:p>
            <a:pPr>
              <a:lnSpc>
                <a:spcPct val="70000"/>
              </a:lnSpc>
            </a:pPr>
            <a:endParaRPr lang="en-AU" sz="1400" b="1" dirty="0" smtClean="0"/>
          </a:p>
          <a:p>
            <a:pPr>
              <a:lnSpc>
                <a:spcPct val="70000"/>
              </a:lnSpc>
            </a:pPr>
            <a:r>
              <a:rPr lang="en-AU" sz="1400" dirty="0" smtClean="0"/>
              <a:t>If you want to either move or delete the bookmark, select it from the list under “Select bookmark to edit...” and choose either “Reset” or “Delete Bookmark(s)”</a:t>
            </a:r>
          </a:p>
          <a:p>
            <a:pPr>
              <a:lnSpc>
                <a:spcPct val="70000"/>
              </a:lnSpc>
            </a:pPr>
            <a:endParaRPr lang="en-AU" sz="1100" dirty="0" smtClean="0"/>
          </a:p>
          <a:p>
            <a:pPr>
              <a:lnSpc>
                <a:spcPct val="70000"/>
              </a:lnSpc>
            </a:pPr>
            <a:r>
              <a:rPr lang="en-AU" sz="1100" b="1" dirty="0" smtClean="0"/>
              <a:t>NOTE: </a:t>
            </a:r>
            <a:r>
              <a:rPr lang="en-AU" sz="1100" dirty="0" smtClean="0"/>
              <a:t>If you wish to change the title of your bookmark, or amend the note you have attached to it, you can’t do this at present.  You need to delete the bookmark and re-enter it with the desired title and text.</a:t>
            </a:r>
          </a:p>
          <a:p>
            <a:pPr>
              <a:lnSpc>
                <a:spcPct val="70000"/>
              </a:lnSpc>
            </a:pPr>
            <a:endParaRPr lang="en-AU" sz="1100" b="1" dirty="0" smtClean="0"/>
          </a:p>
          <a:p>
            <a:pPr>
              <a:lnSpc>
                <a:spcPct val="70000"/>
              </a:lnSpc>
            </a:pPr>
            <a:r>
              <a:rPr lang="en-AU" sz="1100" dirty="0" smtClean="0"/>
              <a:t>This window can be a bit clunky to use to find your bookmarks.  The “edit” box in particular, is not a drop down box, and it is very narrow, so if you have a lot of bookmarks, scrolling through this list is not very easy. So I’m going to show you another way to get to the bookmarks you’ve already created.  </a:t>
            </a:r>
          </a:p>
          <a:p>
            <a:pPr>
              <a:lnSpc>
                <a:spcPct val="70000"/>
              </a:lnSpc>
            </a:pPr>
            <a:endParaRPr lang="en-AU" sz="1100" dirty="0" smtClean="0"/>
          </a:p>
          <a:p>
            <a:pPr>
              <a:lnSpc>
                <a:spcPct val="70000"/>
              </a:lnSpc>
            </a:pPr>
            <a:r>
              <a:rPr lang="en-AU" sz="1100" b="1" dirty="0" smtClean="0"/>
              <a:t>Manage your profile</a:t>
            </a:r>
          </a:p>
          <a:p>
            <a:pPr>
              <a:lnSpc>
                <a:spcPct val="70000"/>
              </a:lnSpc>
            </a:pPr>
            <a:r>
              <a:rPr lang="en-AU" sz="1100" dirty="0" smtClean="0"/>
              <a:t>Up in the user menu, click on the yellow person icon, which is “My profile”</a:t>
            </a:r>
          </a:p>
          <a:p>
            <a:pPr>
              <a:lnSpc>
                <a:spcPct val="70000"/>
              </a:lnSpc>
            </a:pPr>
            <a:endParaRPr lang="en-AU" sz="1100" dirty="0" smtClean="0"/>
          </a:p>
        </p:txBody>
      </p:sp>
      <p:sp>
        <p:nvSpPr>
          <p:cNvPr id="159748" name="Slide Number Placeholder 3"/>
          <p:cNvSpPr>
            <a:spLocks noGrp="1"/>
          </p:cNvSpPr>
          <p:nvPr>
            <p:ph type="sldNum" sz="quarter" idx="5"/>
          </p:nvPr>
        </p:nvSpPr>
        <p:spPr bwMode="auto">
          <a:noFill/>
          <a:ln>
            <a:miter lim="800000"/>
            <a:headEnd/>
            <a:tailEnd/>
          </a:ln>
        </p:spPr>
        <p:txBody>
          <a:bodyPr/>
          <a:lstStyle/>
          <a:p>
            <a:fld id="{F2031CAC-44BA-4FFE-9A94-3FA027CA1E7F}" type="slidenum">
              <a:rPr lang="en-AU" smtClean="0"/>
              <a:pPr/>
              <a:t>13</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pPr>
              <a:lnSpc>
                <a:spcPct val="70000"/>
              </a:lnSpc>
            </a:pPr>
            <a:r>
              <a:rPr lang="en-AU" sz="1100" b="1" dirty="0" smtClean="0"/>
              <a:t>Manage your</a:t>
            </a:r>
            <a:r>
              <a:rPr lang="en-AU" sz="1100" b="1" baseline="0" dirty="0" smtClean="0"/>
              <a:t> profile</a:t>
            </a:r>
            <a:endParaRPr lang="en-AU" sz="1100" b="1" dirty="0" smtClean="0"/>
          </a:p>
          <a:p>
            <a:r>
              <a:rPr lang="en-AU" sz="1200" kern="1200" dirty="0" smtClean="0">
                <a:solidFill>
                  <a:schemeClr val="tx1"/>
                </a:solidFill>
                <a:latin typeface="+mn-lt"/>
                <a:ea typeface="+mn-ea"/>
                <a:cs typeface="+mn-cs"/>
              </a:rPr>
              <a:t>Alternatively, you can access all your saved searches, bookmarks and workflows by going to “My profile”  (Yellow person .  Here is where you can do things like change your password, and manage Toolkit settings. (For example, you can turn off automatic synching of the TOC)</a:t>
            </a:r>
          </a:p>
          <a:p>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is much easier to access your bookmarks and workflows from here, because it is a much bigger screen that is easier to move around than the one we just looked at.  All the functions to Rename, edit, delete are available here too.</a:t>
            </a:r>
            <a:endParaRPr lang="en-US" sz="1200" kern="1200" dirty="0">
              <a:solidFill>
                <a:schemeClr val="tx1"/>
              </a:solidFill>
              <a:latin typeface="+mn-lt"/>
              <a:ea typeface="+mn-ea"/>
              <a:cs typeface="+mn-cs"/>
            </a:endParaRPr>
          </a:p>
        </p:txBody>
      </p:sp>
      <p:sp>
        <p:nvSpPr>
          <p:cNvPr id="160772" name="Slide Number Placeholder 3"/>
          <p:cNvSpPr>
            <a:spLocks noGrp="1"/>
          </p:cNvSpPr>
          <p:nvPr>
            <p:ph type="sldNum" sz="quarter" idx="5"/>
          </p:nvPr>
        </p:nvSpPr>
        <p:spPr bwMode="auto">
          <a:noFill/>
          <a:ln>
            <a:miter lim="800000"/>
            <a:headEnd/>
            <a:tailEnd/>
          </a:ln>
        </p:spPr>
        <p:txBody>
          <a:bodyPr/>
          <a:lstStyle/>
          <a:p>
            <a:fld id="{156DB128-28B0-49EB-B500-158A5698D145}" type="slidenum">
              <a:rPr lang="en-AU" smtClean="0"/>
              <a:pPr/>
              <a:t>14</a:t>
            </a:fld>
            <a:endParaRPr lang="en-A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AU" dirty="0" smtClean="0"/>
              <a:t>Saved searches and bookmarks</a:t>
            </a:r>
            <a:r>
              <a:rPr lang="en-AU" baseline="0" dirty="0" smtClean="0"/>
              <a:t> </a:t>
            </a:r>
            <a:r>
              <a:rPr lang="en-AU" dirty="0" smtClean="0"/>
              <a:t>exercise</a:t>
            </a:r>
          </a:p>
        </p:txBody>
      </p:sp>
      <p:sp>
        <p:nvSpPr>
          <p:cNvPr id="23556" name="Slide Number Placeholder 3"/>
          <p:cNvSpPr>
            <a:spLocks noGrp="1"/>
          </p:cNvSpPr>
          <p:nvPr>
            <p:ph type="sldNum" sz="quarter" idx="5"/>
          </p:nvPr>
        </p:nvSpPr>
        <p:spPr bwMode="auto">
          <a:noFill/>
          <a:ln>
            <a:miter lim="800000"/>
            <a:headEnd/>
            <a:tailEnd/>
          </a:ln>
        </p:spPr>
        <p:txBody>
          <a:bodyPr/>
          <a:lstStyle/>
          <a:p>
            <a:fld id="{FFD04F86-393D-4B24-A61F-1C2CE4040CC1}" type="slidenum">
              <a:rPr lang="en-AU" smtClean="0"/>
              <a:pPr/>
              <a:t>15</a:t>
            </a:fld>
            <a:endParaRPr lang="en-A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AU" b="1" dirty="0" smtClean="0"/>
              <a:t>Workflows/Maps</a:t>
            </a:r>
            <a:endParaRPr lang="en-US" dirty="0" smtClean="0"/>
          </a:p>
          <a:p>
            <a:r>
              <a:rPr lang="en-AU" dirty="0" smtClean="0"/>
              <a:t>Workflows are like cataloguing procedures that enable users to describe cataloguing processes within the Toolkit.  The workflows are found under the TOOLS tab in the Toolkit.</a:t>
            </a:r>
            <a:endParaRPr lang="en-US" dirty="0" smtClean="0"/>
          </a:p>
          <a:p>
            <a:r>
              <a:rPr lang="en-AU" dirty="0" smtClean="0"/>
              <a:t>The Workflow tool provides a place to store workflow documentation for personal, institutional or global use without having to leave the Toolkit.</a:t>
            </a:r>
            <a:endParaRPr lang="en-US" dirty="0" smtClean="0"/>
          </a:p>
          <a:p>
            <a:r>
              <a:rPr lang="en-AU" dirty="0" smtClean="0"/>
              <a:t> </a:t>
            </a:r>
            <a:endParaRPr lang="en-AU" dirty="0" smtClean="0"/>
          </a:p>
          <a:p>
            <a:r>
              <a:rPr lang="en-AU" dirty="0" smtClean="0"/>
              <a:t>Workflows </a:t>
            </a:r>
            <a:r>
              <a:rPr lang="en-AU" dirty="0" smtClean="0"/>
              <a:t>will be useful for staff when transitioning to RDA to get them used to using the Toolkit and navigating to the correct instructions.  It will also assist in guiding your staff into RDA for specialised cataloguing or to provide guidance on local policies.</a:t>
            </a:r>
          </a:p>
          <a:p>
            <a:endParaRPr lang="en-US" dirty="0" smtClean="0"/>
          </a:p>
          <a:p>
            <a:r>
              <a:rPr lang="en-AU" b="1" i="1" dirty="0" smtClean="0"/>
              <a:t>Global workflows </a:t>
            </a:r>
            <a:r>
              <a:rPr lang="en-AU" i="1" dirty="0" smtClean="0"/>
              <a:t>are visible to</a:t>
            </a:r>
            <a:r>
              <a:rPr lang="en-AU" dirty="0" smtClean="0"/>
              <a:t> </a:t>
            </a:r>
            <a:r>
              <a:rPr lang="en-US" i="1" dirty="0" smtClean="0"/>
              <a:t>the person who created them using the My Workflows link in the left navigation tree </a:t>
            </a:r>
            <a:r>
              <a:rPr lang="en-US" i="1" dirty="0" smtClean="0"/>
              <a:t>and</a:t>
            </a:r>
            <a:r>
              <a:rPr lang="en-US" i="1" baseline="0" dirty="0" smtClean="0"/>
              <a:t> are also </a:t>
            </a:r>
            <a:r>
              <a:rPr lang="en-US" i="1" dirty="0" smtClean="0"/>
              <a:t>visible </a:t>
            </a:r>
            <a:r>
              <a:rPr lang="en-US" i="1" dirty="0" smtClean="0"/>
              <a:t>to all users of RDA Toolkit.</a:t>
            </a:r>
            <a:endParaRPr lang="en-US" dirty="0" smtClean="0"/>
          </a:p>
          <a:p>
            <a:r>
              <a:rPr lang="en-AU" b="1" i="1" dirty="0" smtClean="0"/>
              <a:t>Local workflows </a:t>
            </a:r>
            <a:r>
              <a:rPr lang="en-US" i="1" dirty="0" smtClean="0"/>
              <a:t>are visible to the person who created them as well as visible to the other users on the same Institutional account as the user who created the workflow. </a:t>
            </a:r>
            <a:endParaRPr lang="en-US" dirty="0" smtClean="0"/>
          </a:p>
          <a:p>
            <a:r>
              <a:rPr lang="en-AU" b="1" i="1" dirty="0" smtClean="0"/>
              <a:t>My workflows </a:t>
            </a:r>
            <a:r>
              <a:rPr lang="en-AU" i="1" dirty="0" smtClean="0"/>
              <a:t>are workflows created under a personal </a:t>
            </a:r>
            <a:r>
              <a:rPr lang="en-AU" i="1" dirty="0" smtClean="0"/>
              <a:t>login. </a:t>
            </a:r>
            <a:r>
              <a:rPr lang="en-AU" i="1" baseline="0" dirty="0" smtClean="0"/>
              <a:t>They include any global or local workflows created and shared via that profile, as well as any non-shared workflows.</a:t>
            </a:r>
          </a:p>
          <a:p>
            <a:endParaRPr lang="en-AU" i="1" dirty="0" smtClean="0"/>
          </a:p>
          <a:p>
            <a:r>
              <a:rPr lang="en-AU" b="1" i="1" dirty="0" smtClean="0"/>
              <a:t>More on this later</a:t>
            </a:r>
            <a:endParaRPr lang="en-US" b="1" dirty="0" smtClean="0"/>
          </a:p>
        </p:txBody>
      </p:sp>
      <p:sp>
        <p:nvSpPr>
          <p:cNvPr id="17412" name="Slide Number Placeholder 3"/>
          <p:cNvSpPr>
            <a:spLocks noGrp="1"/>
          </p:cNvSpPr>
          <p:nvPr>
            <p:ph type="sldNum" sz="quarter" idx="5"/>
          </p:nvPr>
        </p:nvSpPr>
        <p:spPr bwMode="auto">
          <a:noFill/>
          <a:ln>
            <a:miter lim="800000"/>
            <a:headEnd/>
            <a:tailEnd/>
          </a:ln>
        </p:spPr>
        <p:txBody>
          <a:bodyPr/>
          <a:lstStyle/>
          <a:p>
            <a:fld id="{83183F06-557D-4F6F-9FA7-750D964987B6}" type="slidenum">
              <a:rPr lang="en-AU" smtClean="0"/>
              <a:pPr/>
              <a:t>16</a:t>
            </a:fld>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r>
              <a:rPr lang="en-AU" b="1" dirty="0" smtClean="0"/>
              <a:t>Maps</a:t>
            </a:r>
            <a:endParaRPr lang="en-US" dirty="0" smtClean="0"/>
          </a:p>
          <a:p>
            <a:r>
              <a:rPr lang="en-AU" dirty="0" smtClean="0"/>
              <a:t>Maps</a:t>
            </a:r>
            <a:r>
              <a:rPr lang="en-AU" b="1" dirty="0" smtClean="0"/>
              <a:t> </a:t>
            </a:r>
            <a:r>
              <a:rPr lang="en-AU" dirty="0" smtClean="0"/>
              <a:t>are used to show correlation between one set of data </a:t>
            </a:r>
            <a:r>
              <a:rPr lang="en-AU" dirty="0" smtClean="0"/>
              <a:t>and another</a:t>
            </a:r>
            <a:r>
              <a:rPr lang="en-AU" dirty="0" smtClean="0"/>
              <a:t>.  For example the Toolkit has set up Mappings between RDA instructions and MARC encoding.  Users can also create their own maps. Maps are </a:t>
            </a:r>
            <a:r>
              <a:rPr lang="en-AU" dirty="0" smtClean="0"/>
              <a:t>usually in a table view that </a:t>
            </a:r>
            <a:r>
              <a:rPr lang="en-AU" dirty="0" smtClean="0"/>
              <a:t>show correlations between two standards.  They will be useful in helping us navigate RDA in relation to standards we are more familiar with</a:t>
            </a:r>
            <a:r>
              <a:rPr lang="en-AU" dirty="0" smtClean="0"/>
              <a:t>.</a:t>
            </a:r>
          </a:p>
          <a:p>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The process for creating Workflows and Maps are almost identical and you may find there is overlap between two in the resulting documents.  For this demonstration we are going to concentrate on creating a workflow.  </a:t>
            </a:r>
            <a:endParaRPr lang="en-US" sz="1200" kern="1200" dirty="0" smtClean="0">
              <a:solidFill>
                <a:schemeClr val="tx1"/>
              </a:solidFill>
              <a:latin typeface="+mn-lt"/>
              <a:ea typeface="+mn-ea"/>
              <a:cs typeface="+mn-cs"/>
            </a:endParaRPr>
          </a:p>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DEAA6AF8-966D-4D70-AC8E-AF29D70DD155}" type="slidenum">
              <a:rPr lang="en-AU" smtClean="0"/>
              <a:pPr/>
              <a:t>17</a:t>
            </a:fld>
            <a:endParaRPr lang="en-A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p:txBody>
          <a:bodyPr>
            <a:normAutofit lnSpcReduction="10000"/>
          </a:bodyPr>
          <a:lstStyle/>
          <a:p>
            <a:r>
              <a:rPr lang="en-AU" sz="1100" dirty="0" smtClean="0"/>
              <a:t>Let’s look at some examples [call these up in Toolkit]</a:t>
            </a:r>
          </a:p>
          <a:p>
            <a:endParaRPr lang="en-AU" sz="1200" kern="1200" dirty="0" smtClean="0">
              <a:solidFill>
                <a:schemeClr val="tx1"/>
              </a:solidFill>
              <a:latin typeface="+mn-lt"/>
              <a:ea typeface="+mn-ea"/>
              <a:cs typeface="+mn-cs"/>
            </a:endParaRPr>
          </a:p>
          <a:p>
            <a:pPr>
              <a:defRPr/>
            </a:pPr>
            <a:endParaRPr lang="en-AU" sz="1100" dirty="0" smtClean="0"/>
          </a:p>
          <a:p>
            <a:pPr>
              <a:defRPr/>
            </a:pPr>
            <a:endParaRPr lang="en-AU" sz="1100" dirty="0" smtClean="0"/>
          </a:p>
          <a:p>
            <a:pPr>
              <a:defRPr/>
            </a:pPr>
            <a:endParaRPr lang="en-AU" sz="1100" dirty="0" smtClean="0"/>
          </a:p>
          <a:p>
            <a:pPr>
              <a:defRPr/>
            </a:pPr>
            <a:endParaRPr lang="en-AU" sz="1100"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F41EBCA2-8C45-4558-A737-E323ED98BBF9}" type="slidenum">
              <a:rPr lang="en-AU" smtClean="0"/>
              <a:pPr/>
              <a:t>18</a:t>
            </a:fld>
            <a:endParaRPr lang="en-A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r>
              <a:rPr lang="en-AU" sz="1200" b="1" kern="1200" dirty="0" smtClean="0">
                <a:solidFill>
                  <a:schemeClr val="tx1"/>
                </a:solidFill>
                <a:latin typeface="+mn-lt"/>
                <a:ea typeface="+mn-ea"/>
                <a:cs typeface="+mn-cs"/>
              </a:rPr>
              <a:t>Creating </a:t>
            </a:r>
            <a:r>
              <a:rPr lang="en-AU" sz="1200" b="1" kern="1200" dirty="0" smtClean="0">
                <a:solidFill>
                  <a:schemeClr val="tx1"/>
                </a:solidFill>
                <a:latin typeface="+mn-lt"/>
                <a:ea typeface="+mn-ea"/>
                <a:cs typeface="+mn-cs"/>
              </a:rPr>
              <a:t>workflows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The process for creating Workflows and Maps are almost identical and you may find there is overlap between two in the resulting documents.  For this demonstration we are going to concentrate on creating a workflow.  </a:t>
            </a:r>
            <a:endParaRPr lang="en-US" sz="1200" kern="1200" dirty="0" smtClean="0">
              <a:solidFill>
                <a:schemeClr val="tx1"/>
              </a:solidFill>
              <a:latin typeface="+mn-lt"/>
              <a:ea typeface="+mn-ea"/>
              <a:cs typeface="+mn-cs"/>
            </a:endParaRPr>
          </a:p>
          <a:p>
            <a:endParaRPr lang="en-AU" sz="1200" b="1"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Go into the</a:t>
            </a:r>
            <a:r>
              <a:rPr lang="en-AU" sz="1200" b="1" kern="1200" dirty="0" smtClean="0">
                <a:solidFill>
                  <a:schemeClr val="tx1"/>
                </a:solidFill>
                <a:latin typeface="+mn-lt"/>
                <a:ea typeface="+mn-ea"/>
                <a:cs typeface="+mn-cs"/>
              </a:rPr>
              <a:t> </a:t>
            </a:r>
            <a:r>
              <a:rPr lang="en-AU" sz="1200" b="1" i="1" kern="1200" dirty="0" smtClean="0">
                <a:solidFill>
                  <a:schemeClr val="tx1"/>
                </a:solidFill>
                <a:latin typeface="+mn-lt"/>
                <a:ea typeface="+mn-ea"/>
                <a:cs typeface="+mn-cs"/>
              </a:rPr>
              <a:t>TOOLS tab </a:t>
            </a:r>
            <a:r>
              <a:rPr lang="en-AU" sz="1200" kern="1200" dirty="0" smtClean="0">
                <a:solidFill>
                  <a:schemeClr val="tx1"/>
                </a:solidFill>
                <a:latin typeface="+mn-lt"/>
                <a:ea typeface="+mn-ea"/>
                <a:cs typeface="+mn-cs"/>
              </a:rPr>
              <a:t>and</a:t>
            </a:r>
            <a:r>
              <a:rPr lang="en-AU" sz="1200" b="1" kern="1200" dirty="0" smtClean="0">
                <a:solidFill>
                  <a:schemeClr val="tx1"/>
                </a:solidFill>
                <a:latin typeface="+mn-lt"/>
                <a:ea typeface="+mn-ea"/>
                <a:cs typeface="+mn-cs"/>
              </a:rPr>
              <a:t> click on</a:t>
            </a:r>
            <a:r>
              <a:rPr lang="en-AU" sz="1200" b="1" i="1" kern="1200" dirty="0" smtClean="0">
                <a:solidFill>
                  <a:schemeClr val="tx1"/>
                </a:solidFill>
                <a:latin typeface="+mn-lt"/>
                <a:ea typeface="+mn-ea"/>
                <a:cs typeface="+mn-cs"/>
              </a:rPr>
              <a:t> workflows</a:t>
            </a:r>
            <a:r>
              <a:rPr lang="en-AU"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Click on </a:t>
            </a:r>
            <a:r>
              <a:rPr lang="en-AU" sz="1200" b="1" i="1" kern="1200" dirty="0" smtClean="0">
                <a:solidFill>
                  <a:schemeClr val="tx1"/>
                </a:solidFill>
                <a:latin typeface="+mn-lt"/>
                <a:ea typeface="+mn-ea"/>
                <a:cs typeface="+mn-cs"/>
              </a:rPr>
              <a:t>Create workflow </a:t>
            </a:r>
            <a:r>
              <a:rPr lang="en-AU" sz="1200" kern="1200" dirty="0" smtClean="0">
                <a:solidFill>
                  <a:schemeClr val="tx1"/>
                </a:solidFill>
                <a:latin typeface="+mn-lt"/>
                <a:ea typeface="+mn-ea"/>
                <a:cs typeface="+mn-cs"/>
              </a:rPr>
              <a:t>to open the Create Workflow dialogue box (shown above)</a:t>
            </a:r>
            <a:endParaRPr lang="en-US" sz="1200" kern="1200" dirty="0" smtClean="0">
              <a:solidFill>
                <a:schemeClr val="tx1"/>
              </a:solidFill>
              <a:latin typeface="+mn-lt"/>
              <a:ea typeface="+mn-ea"/>
              <a:cs typeface="+mn-cs"/>
            </a:endParaRPr>
          </a:p>
          <a:p>
            <a:endParaRPr lang="en-AU" dirty="0" smtClean="0"/>
          </a:p>
          <a:p>
            <a:r>
              <a:rPr lang="en-AU" sz="1200" kern="1200" dirty="0" smtClean="0">
                <a:solidFill>
                  <a:schemeClr val="tx1"/>
                </a:solidFill>
                <a:latin typeface="+mn-lt"/>
                <a:ea typeface="+mn-ea"/>
                <a:cs typeface="+mn-cs"/>
              </a:rPr>
              <a:t>When </a:t>
            </a:r>
            <a:r>
              <a:rPr lang="en-AU" sz="1200" kern="1200" dirty="0" smtClean="0">
                <a:solidFill>
                  <a:schemeClr val="tx1"/>
                </a:solidFill>
                <a:latin typeface="+mn-lt"/>
                <a:ea typeface="+mn-ea"/>
                <a:cs typeface="+mn-cs"/>
              </a:rPr>
              <a:t>you click on “Create Workflow” or “Create Map” you will get this metadata screen, which you need to fill in with information about the workflow.</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only required field is the </a:t>
            </a:r>
            <a:r>
              <a:rPr lang="en-AU" sz="1200" i="1" kern="1200" dirty="0" smtClean="0">
                <a:solidFill>
                  <a:schemeClr val="tx1"/>
                </a:solidFill>
                <a:latin typeface="+mn-lt"/>
                <a:ea typeface="+mn-ea"/>
                <a:cs typeface="+mn-cs"/>
              </a:rPr>
              <a:t>Name your Workflow</a:t>
            </a:r>
            <a:r>
              <a:rPr lang="en-AU" sz="1200" kern="1200" dirty="0" smtClean="0">
                <a:solidFill>
                  <a:schemeClr val="tx1"/>
                </a:solidFill>
                <a:latin typeface="+mn-lt"/>
                <a:ea typeface="+mn-ea"/>
                <a:cs typeface="+mn-cs"/>
              </a:rPr>
              <a:t> but you can add information in the other fields such as author, version or category i.e. whether it is a workflow, map, training material or local policy.</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You </a:t>
            </a:r>
            <a:r>
              <a:rPr lang="en-AU" sz="1200" b="1" kern="1200" dirty="0" smtClean="0">
                <a:solidFill>
                  <a:schemeClr val="tx1"/>
                </a:solidFill>
                <a:latin typeface="+mn-lt"/>
                <a:ea typeface="+mn-ea"/>
                <a:cs typeface="+mn-cs"/>
              </a:rPr>
              <a:t>should also select the appropriate Licence.</a:t>
            </a:r>
            <a:r>
              <a:rPr lang="en-AU" sz="1200" kern="1200" dirty="0" smtClean="0">
                <a:solidFill>
                  <a:schemeClr val="tx1"/>
                </a:solidFill>
                <a:latin typeface="+mn-lt"/>
                <a:ea typeface="+mn-ea"/>
                <a:cs typeface="+mn-cs"/>
              </a:rPr>
              <a:t>  User created content raises copyright and fair use concerns so a Licence is needed to protect the content rights of end users, our institutions and the Toolkit publishers.  See the Help menu for more information on Licences which is located at the bottom of the Toolkit page</a:t>
            </a:r>
            <a:r>
              <a:rPr lang="en-AU" sz="1200" kern="1200" dirty="0" smtClean="0">
                <a:solidFill>
                  <a:schemeClr val="tx1"/>
                </a:solidFill>
                <a:latin typeface="+mn-lt"/>
                <a:ea typeface="+mn-ea"/>
                <a:cs typeface="+mn-cs"/>
              </a:rPr>
              <a: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While shared workflows can be helpful and informative they can also a bit overwhelming due to the number and the variations.  (Open and demonstrate various workflows within the Global workflows list.) So you can already see how it can difficult to navigate through a large list and select one you might want to use. </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Therefore, it is a good idea to give your workflows meaningful names so they all appear together in the list, and also to give as much useful information in this metadata screen as possible.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Click </a:t>
            </a:r>
            <a:r>
              <a:rPr lang="en-AU" sz="1200" b="1" kern="1200" dirty="0" smtClean="0">
                <a:solidFill>
                  <a:schemeClr val="tx1"/>
                </a:solidFill>
                <a:latin typeface="+mn-lt"/>
                <a:ea typeface="+mn-ea"/>
                <a:cs typeface="+mn-cs"/>
              </a:rPr>
              <a:t>on </a:t>
            </a:r>
            <a:r>
              <a:rPr lang="en-AU" sz="1200" b="1" i="1" kern="1200" dirty="0" smtClean="0">
                <a:solidFill>
                  <a:schemeClr val="tx1"/>
                </a:solidFill>
                <a:latin typeface="+mn-lt"/>
                <a:ea typeface="+mn-ea"/>
                <a:cs typeface="+mn-cs"/>
              </a:rPr>
              <a:t>create new</a:t>
            </a:r>
            <a:r>
              <a:rPr lang="en-AU" sz="1200" b="1" kern="1200" dirty="0" smtClean="0">
                <a:solidFill>
                  <a:schemeClr val="tx1"/>
                </a:solidFill>
                <a:latin typeface="+mn-lt"/>
                <a:ea typeface="+mn-ea"/>
                <a:cs typeface="+mn-cs"/>
              </a:rPr>
              <a:t>, and then </a:t>
            </a:r>
            <a:r>
              <a:rPr lang="en-AU" sz="1200" b="1" i="1" kern="1200" dirty="0" smtClean="0">
                <a:solidFill>
                  <a:schemeClr val="tx1"/>
                </a:solidFill>
                <a:latin typeface="+mn-lt"/>
                <a:ea typeface="+mn-ea"/>
                <a:cs typeface="+mn-cs"/>
              </a:rPr>
              <a:t>Go</a:t>
            </a:r>
            <a:r>
              <a:rPr lang="en-AU" sz="1200" b="1" kern="1200" dirty="0" smtClean="0">
                <a:solidFill>
                  <a:schemeClr val="tx1"/>
                </a:solidFill>
                <a:latin typeface="+mn-lt"/>
                <a:ea typeface="+mn-ea"/>
                <a:cs typeface="+mn-cs"/>
              </a:rPr>
              <a:t>. </a:t>
            </a:r>
            <a:r>
              <a:rPr lang="en-AU" sz="1200" kern="1200" dirty="0" smtClean="0">
                <a:solidFill>
                  <a:schemeClr val="tx1"/>
                </a:solidFill>
                <a:latin typeface="+mn-lt"/>
                <a:ea typeface="+mn-ea"/>
                <a:cs typeface="+mn-cs"/>
              </a:rPr>
              <a:t>A blank document will appear in the HTML editor.</a:t>
            </a:r>
            <a:endParaRPr lang="en-US" sz="1200" kern="1200" dirty="0" smtClean="0">
              <a:solidFill>
                <a:schemeClr val="tx1"/>
              </a:solidFill>
              <a:latin typeface="+mn-lt"/>
              <a:ea typeface="+mn-ea"/>
              <a:cs typeface="+mn-cs"/>
            </a:endParaRPr>
          </a:p>
          <a:p>
            <a:r>
              <a:rPr lang="en-AU" sz="1200" b="1" kern="1200" dirty="0" smtClean="0">
                <a:solidFill>
                  <a:schemeClr val="tx1"/>
                </a:solidFill>
                <a:latin typeface="+mn-lt"/>
                <a:ea typeface="+mn-ea"/>
                <a:cs typeface="+mn-cs"/>
              </a:rPr>
              <a:t>Copying an existing workflow</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Alternatively, you can copy an existing workflow to use as a guide and edit it to suit your institutions needs.</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Follow the instructions above and click on</a:t>
            </a:r>
            <a:r>
              <a:rPr lang="en-AU" sz="1200" b="1" kern="1200" dirty="0" smtClean="0">
                <a:solidFill>
                  <a:schemeClr val="tx1"/>
                </a:solidFill>
                <a:latin typeface="+mn-lt"/>
                <a:ea typeface="+mn-ea"/>
                <a:cs typeface="+mn-cs"/>
              </a:rPr>
              <a:t> </a:t>
            </a:r>
            <a:r>
              <a:rPr lang="en-AU" sz="1200" b="1" i="1" kern="1200" dirty="0" smtClean="0">
                <a:solidFill>
                  <a:schemeClr val="tx1"/>
                </a:solidFill>
                <a:latin typeface="+mn-lt"/>
                <a:ea typeface="+mn-ea"/>
                <a:cs typeface="+mn-cs"/>
              </a:rPr>
              <a:t>Copy existing. </a:t>
            </a:r>
            <a:r>
              <a:rPr lang="en-AU" sz="1200" i="1" kern="1200" dirty="0" smtClean="0">
                <a:solidFill>
                  <a:schemeClr val="tx1"/>
                </a:solidFill>
                <a:latin typeface="+mn-lt"/>
                <a:ea typeface="+mn-ea"/>
                <a:cs typeface="+mn-cs"/>
              </a:rPr>
              <a:t>Choose a globally or locally shared workflow to copy from the list</a:t>
            </a:r>
            <a:r>
              <a:rPr lang="en-AU" sz="1200" b="1" i="1" kern="120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Click on</a:t>
            </a:r>
            <a:r>
              <a:rPr lang="en-AU" sz="1200" b="1" i="1" kern="1200" dirty="0" smtClean="0">
                <a:solidFill>
                  <a:schemeClr val="tx1"/>
                </a:solidFill>
                <a:latin typeface="+mn-lt"/>
                <a:ea typeface="+mn-ea"/>
                <a:cs typeface="+mn-cs"/>
              </a:rPr>
              <a:t> Go. </a:t>
            </a:r>
            <a:endParaRPr lang="en-US" sz="1200" kern="1200" dirty="0" smtClean="0">
              <a:solidFill>
                <a:schemeClr val="tx1"/>
              </a:solidFill>
              <a:latin typeface="+mn-lt"/>
              <a:ea typeface="+mn-ea"/>
              <a:cs typeface="+mn-cs"/>
            </a:endParaRPr>
          </a:p>
          <a:p>
            <a:endParaRPr lang="en-AU"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A7C80631-920D-4A77-BBA7-287A1F55C65A}" type="slidenum">
              <a:rPr lang="en-AU" smtClean="0"/>
              <a:pPr/>
              <a:t>19</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pPr eaLnBrk="1" hangingPunct="1">
              <a:spcBef>
                <a:spcPct val="0"/>
              </a:spcBef>
            </a:pPr>
            <a:endParaRPr lang="en-AU" smtClean="0"/>
          </a:p>
        </p:txBody>
      </p:sp>
      <p:sp>
        <p:nvSpPr>
          <p:cNvPr id="14340" name="Slide Number Placeholder 3"/>
          <p:cNvSpPr>
            <a:spLocks noGrp="1"/>
          </p:cNvSpPr>
          <p:nvPr>
            <p:ph type="sldNum" sz="quarter" idx="5"/>
          </p:nvPr>
        </p:nvSpPr>
        <p:spPr bwMode="auto">
          <a:noFill/>
          <a:ln>
            <a:miter lim="800000"/>
            <a:headEnd/>
            <a:tailEnd/>
          </a:ln>
        </p:spPr>
        <p:txBody>
          <a:bodyPr/>
          <a:lstStyle/>
          <a:p>
            <a:fld id="{8A433DB9-4EC4-4C6C-BD6E-88E4477B93C4}" type="slidenum">
              <a:rPr lang="en-AU" smtClean="0"/>
              <a:pPr/>
              <a:t>2</a:t>
            </a:fld>
            <a:endParaRPr lang="en-A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p:txBody>
          <a:bodyPr>
            <a:normAutofit lnSpcReduction="10000"/>
          </a:bodyPr>
          <a:lstStyle/>
          <a:p>
            <a:r>
              <a:rPr lang="en-AU" sz="1200" kern="1200" dirty="0" smtClean="0">
                <a:solidFill>
                  <a:schemeClr val="tx1"/>
                </a:solidFill>
                <a:latin typeface="+mn-lt"/>
                <a:ea typeface="+mn-ea"/>
                <a:cs typeface="+mn-cs"/>
              </a:rPr>
              <a:t>Examples from “global” workflows of good and bad practice: </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Archival collections (bad)</a:t>
            </a:r>
            <a:endParaRPr lang="en-US" sz="1200" kern="1200" dirty="0" smtClean="0">
              <a:solidFill>
                <a:schemeClr val="tx1"/>
              </a:solidFill>
              <a:latin typeface="+mn-lt"/>
              <a:ea typeface="+mn-ea"/>
              <a:cs typeface="+mn-cs"/>
            </a:endParaRPr>
          </a:p>
          <a:p>
            <a:pPr lvl="0"/>
            <a:r>
              <a:rPr lang="en-AU" sz="1200" kern="1200" dirty="0" smtClean="0">
                <a:solidFill>
                  <a:schemeClr val="tx1"/>
                </a:solidFill>
                <a:latin typeface="+mn-lt"/>
                <a:ea typeface="+mn-ea"/>
                <a:cs typeface="+mn-cs"/>
              </a:rPr>
              <a:t>Pan-Canadian working group – Book (good)</a:t>
            </a:r>
            <a:endParaRPr lang="en-US" sz="1200" kern="1200" dirty="0" smtClean="0">
              <a:solidFill>
                <a:schemeClr val="tx1"/>
              </a:solidFill>
              <a:latin typeface="+mn-lt"/>
              <a:ea typeface="+mn-ea"/>
              <a:cs typeface="+mn-cs"/>
            </a:endParaRPr>
          </a:p>
          <a:p>
            <a:pPr>
              <a:defRPr/>
            </a:pPr>
            <a:endParaRPr lang="en-AU" sz="1100" dirty="0" smtClean="0"/>
          </a:p>
        </p:txBody>
      </p:sp>
      <p:sp>
        <p:nvSpPr>
          <p:cNvPr id="19460" name="Slide Number Placeholder 3"/>
          <p:cNvSpPr>
            <a:spLocks noGrp="1"/>
          </p:cNvSpPr>
          <p:nvPr>
            <p:ph type="sldNum" sz="quarter" idx="5"/>
          </p:nvPr>
        </p:nvSpPr>
        <p:spPr bwMode="auto">
          <a:noFill/>
          <a:ln>
            <a:miter lim="800000"/>
            <a:headEnd/>
            <a:tailEnd/>
          </a:ln>
        </p:spPr>
        <p:txBody>
          <a:bodyPr/>
          <a:lstStyle/>
          <a:p>
            <a:fld id="{F41EBCA2-8C45-4558-A737-E323ED98BBF9}" type="slidenum">
              <a:rPr lang="en-AU" smtClean="0"/>
              <a:pPr/>
              <a:t>20</a:t>
            </a:fld>
            <a:endParaRPr lang="en-A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AU" dirty="0" smtClean="0"/>
              <a:t>Demonstrate HTML editor in </a:t>
            </a:r>
            <a:r>
              <a:rPr lang="en-AU" dirty="0" err="1" smtClean="0"/>
              <a:t>Tookit</a:t>
            </a:r>
            <a:r>
              <a:rPr lang="en-AU" dirty="0" smtClean="0"/>
              <a:t>, </a:t>
            </a:r>
            <a:r>
              <a:rPr lang="en-AU" baseline="0" dirty="0" smtClean="0"/>
              <a:t>in </a:t>
            </a:r>
            <a:r>
              <a:rPr lang="en-AU" baseline="0" dirty="0" smtClean="0"/>
              <a:t>particular:</a:t>
            </a:r>
          </a:p>
          <a:p>
            <a:pPr>
              <a:buFont typeface="Arial" pitchFamily="34" charset="0"/>
              <a:buChar char="•"/>
            </a:pPr>
            <a:r>
              <a:rPr lang="en-AU" baseline="0" dirty="0" smtClean="0"/>
              <a:t>Menu bar</a:t>
            </a:r>
          </a:p>
          <a:p>
            <a:pPr>
              <a:buFont typeface="Arial" pitchFamily="34" charset="0"/>
              <a:buChar char="•"/>
            </a:pPr>
            <a:r>
              <a:rPr lang="en-AU" baseline="0" dirty="0" smtClean="0"/>
              <a:t>Special characters icon</a:t>
            </a:r>
          </a:p>
          <a:p>
            <a:pPr>
              <a:buFont typeface="Arial" pitchFamily="34" charset="0"/>
              <a:buChar char="•"/>
            </a:pPr>
            <a:r>
              <a:rPr lang="en-AU" baseline="0" dirty="0" smtClean="0"/>
              <a:t>Paste from Word</a:t>
            </a:r>
          </a:p>
          <a:p>
            <a:pPr>
              <a:buFont typeface="Arial" pitchFamily="34" charset="0"/>
              <a:buChar char="•"/>
            </a:pPr>
            <a:r>
              <a:rPr lang="en-AU" baseline="0" dirty="0" smtClean="0"/>
              <a:t>Linking tools (RDA text, elsewhere in Toolkit, external links)</a:t>
            </a:r>
          </a:p>
          <a:p>
            <a:pPr>
              <a:buFont typeface="Arial" pitchFamily="34" charset="0"/>
              <a:buChar char="•"/>
            </a:pPr>
            <a:r>
              <a:rPr lang="en-AU" baseline="0" dirty="0" smtClean="0"/>
              <a:t>Selecting the share mode.</a:t>
            </a:r>
          </a:p>
          <a:p>
            <a:pPr>
              <a:buFont typeface="Arial" pitchFamily="34" charset="0"/>
              <a:buChar char="•"/>
            </a:pPr>
            <a:endParaRPr lang="en-AU"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99ADEFE-4072-4BC1-A164-C1F418741260}" type="slidenum">
              <a:rPr lang="en-AU" smtClean="0"/>
              <a:pPr/>
              <a:t>21</a:t>
            </a:fld>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AU" dirty="0" smtClean="0"/>
              <a:t>[Best to demonstrate</a:t>
            </a:r>
            <a:r>
              <a:rPr lang="en-AU" baseline="0" dirty="0" smtClean="0"/>
              <a:t> live.  This slide just a reminder of what to demonstrate and where to find it]</a:t>
            </a:r>
            <a:endParaRPr lang="en-AU" dirty="0" smtClean="0"/>
          </a:p>
          <a:p>
            <a:pPr>
              <a:buFont typeface="Arial" pitchFamily="34" charset="0"/>
              <a:buChar char="•"/>
            </a:pPr>
            <a:r>
              <a:rPr lang="en-AU" baseline="0" dirty="0" smtClean="0"/>
              <a:t>Menu </a:t>
            </a:r>
            <a:r>
              <a:rPr lang="en-AU" baseline="0" dirty="0" smtClean="0"/>
              <a:t>bar</a:t>
            </a:r>
          </a:p>
          <a:p>
            <a:pPr>
              <a:buFont typeface="Arial" pitchFamily="34" charset="0"/>
              <a:buChar char="•"/>
            </a:pPr>
            <a:r>
              <a:rPr lang="en-AU" baseline="0" dirty="0" smtClean="0"/>
              <a:t>Special characters icon</a:t>
            </a:r>
          </a:p>
          <a:p>
            <a:pPr>
              <a:buFont typeface="Arial" pitchFamily="34" charset="0"/>
              <a:buChar char="•"/>
            </a:pPr>
            <a:r>
              <a:rPr lang="en-AU" baseline="0" dirty="0" smtClean="0"/>
              <a:t>Paste from Word</a:t>
            </a:r>
          </a:p>
          <a:p>
            <a:pPr>
              <a:buFont typeface="Arial" pitchFamily="34" charset="0"/>
              <a:buChar char="•"/>
            </a:pPr>
            <a:r>
              <a:rPr lang="en-AU" baseline="0" dirty="0" smtClean="0"/>
              <a:t>Linking tools (RDA text, elsewhere in Toolkit, external links)</a:t>
            </a:r>
          </a:p>
          <a:p>
            <a:pPr>
              <a:buFont typeface="Arial" pitchFamily="34" charset="0"/>
              <a:buChar char="•"/>
            </a:pPr>
            <a:r>
              <a:rPr lang="en-AU" baseline="0" dirty="0" smtClean="0"/>
              <a:t>Selecting the share mode.</a:t>
            </a:r>
          </a:p>
          <a:p>
            <a:pPr>
              <a:buFont typeface="Arial" pitchFamily="34" charset="0"/>
              <a:buChar char="•"/>
            </a:pPr>
            <a:endParaRPr lang="en-AU"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99ADEFE-4072-4BC1-A164-C1F418741260}" type="slidenum">
              <a:rPr lang="en-AU" smtClean="0"/>
              <a:pPr/>
              <a:t>22</a:t>
            </a:fld>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r>
              <a:rPr lang="en-AU" sz="1200" b="1" kern="1200" dirty="0" smtClean="0">
                <a:solidFill>
                  <a:schemeClr val="tx1"/>
                </a:solidFill>
                <a:latin typeface="+mn-lt"/>
                <a:ea typeface="+mn-ea"/>
                <a:cs typeface="+mn-cs"/>
              </a:rPr>
              <a:t>My Profile – Manage </a:t>
            </a:r>
            <a:r>
              <a:rPr lang="en-AU" sz="1200" b="1" kern="1200" dirty="0" err="1" smtClean="0">
                <a:solidFill>
                  <a:schemeClr val="tx1"/>
                </a:solidFill>
                <a:latin typeface="+mn-lt"/>
                <a:ea typeface="+mn-ea"/>
                <a:cs typeface="+mn-cs"/>
              </a:rPr>
              <a:t>Personalisations</a:t>
            </a:r>
            <a:r>
              <a:rPr lang="en-AU" sz="1200" b="1" kern="1200" dirty="0" smtClean="0">
                <a:solidFill>
                  <a:schemeClr val="tx1"/>
                </a:solidFill>
                <a:latin typeface="+mn-lt"/>
                <a:ea typeface="+mn-ea"/>
                <a:cs typeface="+mn-cs"/>
              </a:rPr>
              <a:t> – Workflows – Metadata [Next to the document title]</a:t>
            </a:r>
            <a:endParaRPr lang="en-US"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You can also go to the “Manage Profile” window</a:t>
            </a:r>
            <a:r>
              <a:rPr lang="en-AU" sz="1200" kern="1200" baseline="0" dirty="0" smtClean="0">
                <a:solidFill>
                  <a:schemeClr val="tx1"/>
                </a:solidFill>
                <a:latin typeface="+mn-lt"/>
                <a:ea typeface="+mn-ea"/>
                <a:cs typeface="+mn-cs"/>
              </a:rPr>
              <a:t> in the Toolkit </a:t>
            </a:r>
            <a:r>
              <a:rPr lang="en-AU" sz="1200" kern="1200" dirty="0" smtClean="0">
                <a:solidFill>
                  <a:schemeClr val="tx1"/>
                </a:solidFill>
                <a:latin typeface="+mn-lt"/>
                <a:ea typeface="+mn-ea"/>
                <a:cs typeface="+mn-cs"/>
              </a:rPr>
              <a:t>to delete, edit and change the sharing mode of your workflow.  Here you can also</a:t>
            </a:r>
            <a:r>
              <a:rPr lang="en-AU" sz="1200" kern="1200" baseline="0" dirty="0" smtClean="0">
                <a:solidFill>
                  <a:schemeClr val="tx1"/>
                </a:solidFill>
                <a:latin typeface="+mn-lt"/>
                <a:ea typeface="+mn-ea"/>
                <a:cs typeface="+mn-cs"/>
              </a:rPr>
              <a:t> make changes to the blue Metadata screen we saw when creating the workflow.  This is the only place you can do this.</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Only the creator of the workflow can do these things. </a:t>
            </a:r>
            <a:endParaRPr lang="en-US" sz="1200" kern="1200" dirty="0" smtClean="0">
              <a:solidFill>
                <a:schemeClr val="tx1"/>
              </a:solidFill>
              <a:latin typeface="+mn-lt"/>
              <a:ea typeface="+mn-ea"/>
              <a:cs typeface="+mn-cs"/>
            </a:endParaRPr>
          </a:p>
          <a:p>
            <a:pPr>
              <a:buFont typeface="Arial" pitchFamily="34" charset="0"/>
              <a:buNone/>
            </a:pPr>
            <a:endParaRPr lang="en-AU"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99ADEFE-4072-4BC1-A164-C1F418741260}" type="slidenum">
              <a:rPr lang="en-AU" smtClean="0"/>
              <a:pPr/>
              <a:t>23</a:t>
            </a:fld>
            <a:endParaRPr lang="en-A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AU" smtClean="0"/>
              <a:t>Workflows exercise</a:t>
            </a:r>
          </a:p>
        </p:txBody>
      </p:sp>
      <p:sp>
        <p:nvSpPr>
          <p:cNvPr id="23556" name="Slide Number Placeholder 3"/>
          <p:cNvSpPr>
            <a:spLocks noGrp="1"/>
          </p:cNvSpPr>
          <p:nvPr>
            <p:ph type="sldNum" sz="quarter" idx="5"/>
          </p:nvPr>
        </p:nvSpPr>
        <p:spPr bwMode="auto">
          <a:noFill/>
          <a:ln>
            <a:miter lim="800000"/>
            <a:headEnd/>
            <a:tailEnd/>
          </a:ln>
        </p:spPr>
        <p:txBody>
          <a:bodyPr/>
          <a:lstStyle/>
          <a:p>
            <a:fld id="{FFD04F86-393D-4B24-A61F-1C2CE4040CC1}" type="slidenum">
              <a:rPr lang="en-AU" smtClean="0"/>
              <a:pPr/>
              <a:t>24</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AU" dirty="0" smtClean="0"/>
              <a:t>In this module we will look at some of the user created content in the RDA Toolkit</a:t>
            </a:r>
          </a:p>
          <a:p>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mn-lt"/>
                <a:ea typeface="+mn-ea"/>
                <a:cs typeface="+mn-cs"/>
              </a:rPr>
              <a:t>You will need a personal profile to make use of these advanced features, so you will also learn about creating personal profiles.</a:t>
            </a:r>
            <a:endParaRPr lang="en-US" sz="1200" kern="1200" dirty="0" smtClean="0">
              <a:solidFill>
                <a:schemeClr val="tx1"/>
              </a:solidFill>
              <a:latin typeface="+mn-lt"/>
              <a:ea typeface="+mn-ea"/>
              <a:cs typeface="+mn-cs"/>
            </a:endParaRPr>
          </a:p>
          <a:p>
            <a:endParaRPr lang="en-AU" dirty="0" smtClean="0"/>
          </a:p>
          <a:p>
            <a:endParaRPr lang="en-AU" dirty="0" smtClean="0"/>
          </a:p>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245E9C7D-0A89-48E1-980A-3A9C3261E9B9}" type="slidenum">
              <a:rPr lang="en-AU" smtClean="0"/>
              <a:pPr/>
              <a:t>3</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It is not necessary have a personal profile to search, navigate and view the documents loaded to the toolkit. However, to make use of the features we are about to demonstrate, y</a:t>
            </a:r>
            <a:r>
              <a:rPr lang="en-AU" sz="1200" kern="1200" dirty="0" err="1" smtClean="0">
                <a:solidFill>
                  <a:schemeClr val="tx1"/>
                </a:solidFill>
                <a:latin typeface="+mn-lt"/>
                <a:ea typeface="+mn-ea"/>
                <a:cs typeface="+mn-cs"/>
              </a:rPr>
              <a:t>ou</a:t>
            </a:r>
            <a:r>
              <a:rPr lang="en-AU" sz="1200" kern="1200" dirty="0" smtClean="0">
                <a:solidFill>
                  <a:schemeClr val="tx1"/>
                </a:solidFill>
                <a:latin typeface="+mn-lt"/>
                <a:ea typeface="+mn-ea"/>
                <a:cs typeface="+mn-cs"/>
              </a:rPr>
              <a:t> will need a personal profile.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t>
            </a:r>
            <a:r>
              <a:rPr lang="en-US" sz="1200" kern="1200" dirty="0" smtClean="0">
                <a:solidFill>
                  <a:schemeClr val="tx1"/>
                </a:solidFill>
                <a:latin typeface="+mn-lt"/>
                <a:ea typeface="+mn-ea"/>
                <a:cs typeface="+mn-cs"/>
              </a:rPr>
              <a:t>you first open up the Toolkit, you would first sign into your institution’s subscription. (If you have IP authentication you will not need to do this, you will already be in your institution’s subscription)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also create your own personal profile.  It is very easy to do; just click on the “person icon” with the blue plus symbol. The </a:t>
            </a:r>
            <a:r>
              <a:rPr lang="en-AU" sz="1200" kern="1200" dirty="0" smtClean="0">
                <a:solidFill>
                  <a:schemeClr val="tx1"/>
                </a:solidFill>
                <a:latin typeface="+mn-lt"/>
                <a:ea typeface="+mn-ea"/>
                <a:cs typeface="+mn-cs"/>
              </a:rPr>
              <a:t>Login/create profile box</a:t>
            </a:r>
            <a:r>
              <a:rPr lang="en-US" sz="1200" kern="1200" dirty="0" smtClean="0">
                <a:solidFill>
                  <a:schemeClr val="tx1"/>
                </a:solidFill>
                <a:latin typeface="+mn-lt"/>
                <a:ea typeface="+mn-ea"/>
                <a:cs typeface="+mn-cs"/>
              </a:rPr>
              <a:t> is displayed.</a:t>
            </a:r>
          </a:p>
          <a:p>
            <a:endParaRPr lang="en-AU" dirty="0" smtClean="0"/>
          </a:p>
          <a:p>
            <a:r>
              <a:rPr lang="en-AU" dirty="0" smtClean="0"/>
              <a:t>The “profile name” is effectively your “user name” and is what you will use to login to your profile later, so make sure it’s one you can remember easily. The reason you are asked for your email address is so that if you later forget your password, you can ask the Toolkit to email it to you.</a:t>
            </a:r>
            <a:endParaRPr lang="en-US" dirty="0" smtClean="0"/>
          </a:p>
          <a:p>
            <a:pPr>
              <a:lnSpc>
                <a:spcPct val="70000"/>
              </a:lnSpc>
            </a:pPr>
            <a:endParaRPr lang="en-AU" sz="1100" dirty="0" smtClean="0"/>
          </a:p>
          <a:p>
            <a:pPr>
              <a:lnSpc>
                <a:spcPct val="70000"/>
              </a:lnSpc>
            </a:pPr>
            <a:r>
              <a:rPr lang="en-AU" dirty="0" smtClean="0"/>
              <a:t>Once you have a profile set up, you can simply log in to it anytime by typing </a:t>
            </a:r>
            <a:r>
              <a:rPr lang="en-AU" dirty="0" smtClean="0"/>
              <a:t>the “Profile</a:t>
            </a:r>
            <a:r>
              <a:rPr lang="en-AU" baseline="0" dirty="0" smtClean="0"/>
              <a:t> name” </a:t>
            </a:r>
            <a:r>
              <a:rPr lang="en-AU" dirty="0" smtClean="0"/>
              <a:t>and </a:t>
            </a:r>
            <a:r>
              <a:rPr lang="en-AU" dirty="0" smtClean="0"/>
              <a:t>password in the boxes provided on the User </a:t>
            </a:r>
            <a:r>
              <a:rPr lang="en-AU" dirty="0" smtClean="0"/>
              <a:t>menu</a:t>
            </a:r>
            <a:r>
              <a:rPr lang="en-AU" sz="1100" dirty="0" smtClean="0"/>
              <a:t>.  </a:t>
            </a:r>
            <a:endParaRPr lang="en-AU" sz="1100" dirty="0" smtClean="0"/>
          </a:p>
          <a:p>
            <a:pPr>
              <a:lnSpc>
                <a:spcPct val="70000"/>
              </a:lnSpc>
            </a:pPr>
            <a:endParaRPr lang="en-AU" sz="1100" dirty="0" smtClean="0"/>
          </a:p>
          <a:p>
            <a:pPr>
              <a:lnSpc>
                <a:spcPct val="70000"/>
              </a:lnSpc>
            </a:pPr>
            <a:r>
              <a:rPr lang="en-AU" sz="1100" b="1" dirty="0" smtClean="0"/>
              <a:t>Note: </a:t>
            </a:r>
            <a:r>
              <a:rPr lang="en-AU" sz="1100" dirty="0" smtClean="0"/>
              <a:t>This box will also come up if at any time you try to use advanced functions that require a log-in, and you haven’t logged in.  That’s why you are given the option of simply logging in as if you already have a profile.</a:t>
            </a:r>
          </a:p>
          <a:p>
            <a:pPr>
              <a:lnSpc>
                <a:spcPct val="70000"/>
              </a:lnSpc>
            </a:pPr>
            <a:endParaRPr lang="en-AU" sz="1100" dirty="0" smtClean="0"/>
          </a:p>
          <a:p>
            <a:pPr>
              <a:lnSpc>
                <a:spcPct val="70000"/>
              </a:lnSpc>
            </a:pPr>
            <a:endParaRPr lang="en-AU" sz="1100" dirty="0" smtClean="0"/>
          </a:p>
        </p:txBody>
      </p:sp>
      <p:sp>
        <p:nvSpPr>
          <p:cNvPr id="150532" name="Slide Number Placeholder 3"/>
          <p:cNvSpPr>
            <a:spLocks noGrp="1"/>
          </p:cNvSpPr>
          <p:nvPr>
            <p:ph type="sldNum" sz="quarter" idx="5"/>
          </p:nvPr>
        </p:nvSpPr>
        <p:spPr bwMode="auto">
          <a:noFill/>
          <a:ln>
            <a:miter lim="800000"/>
            <a:headEnd/>
            <a:tailEnd/>
          </a:ln>
        </p:spPr>
        <p:txBody>
          <a:bodyPr/>
          <a:lstStyle/>
          <a:p>
            <a:fld id="{D35BBDCE-1F0D-4E30-BB59-E709A18D83E0}" type="slidenum">
              <a:rPr lang="en-AU" smtClean="0"/>
              <a:pPr/>
              <a:t>4</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pPr>
              <a:lnSpc>
                <a:spcPct val="70000"/>
              </a:lnSpc>
            </a:pPr>
            <a:r>
              <a:rPr lang="en-AU" dirty="0" smtClean="0"/>
              <a:t>Once you’re logged in, the </a:t>
            </a:r>
            <a:r>
              <a:rPr lang="en-AU" b="1" dirty="0" smtClean="0"/>
              <a:t>Full name </a:t>
            </a:r>
            <a:r>
              <a:rPr lang="en-AU" b="0" dirty="0" smtClean="0"/>
              <a:t>(Note:</a:t>
            </a:r>
            <a:r>
              <a:rPr lang="en-AU" b="0" baseline="0" dirty="0" smtClean="0"/>
              <a:t> </a:t>
            </a:r>
            <a:r>
              <a:rPr lang="en-AU" b="1" baseline="0" dirty="0" smtClean="0"/>
              <a:t>not </a:t>
            </a:r>
            <a:r>
              <a:rPr lang="en-AU" b="0" baseline="0" dirty="0" smtClean="0"/>
              <a:t>the user name) </a:t>
            </a:r>
            <a:r>
              <a:rPr lang="en-AU" dirty="0" smtClean="0"/>
              <a:t>you specified should be appearing in the blue section at the top of the screen, above the institutional name. </a:t>
            </a:r>
            <a:r>
              <a:rPr lang="en-AU" sz="1400" dirty="0" smtClean="0"/>
              <a:t>So now let’s look at the key advanced features we can now access.</a:t>
            </a:r>
          </a:p>
          <a:p>
            <a:pPr>
              <a:lnSpc>
                <a:spcPct val="70000"/>
              </a:lnSpc>
            </a:pPr>
            <a:endParaRPr lang="en-AU" sz="1400" b="1" dirty="0" smtClean="0"/>
          </a:p>
          <a:p>
            <a:pPr>
              <a:lnSpc>
                <a:spcPct val="70000"/>
              </a:lnSpc>
            </a:pPr>
            <a:endParaRPr lang="en-AU" sz="1400" dirty="0" smtClean="0"/>
          </a:p>
          <a:p>
            <a:pPr>
              <a:lnSpc>
                <a:spcPct val="70000"/>
              </a:lnSpc>
            </a:pPr>
            <a:endParaRPr lang="en-AU" sz="1100" dirty="0" smtClean="0"/>
          </a:p>
          <a:p>
            <a:pPr>
              <a:lnSpc>
                <a:spcPct val="70000"/>
              </a:lnSpc>
            </a:pPr>
            <a:endParaRPr lang="en-AU" sz="1100" dirty="0" smtClean="0"/>
          </a:p>
        </p:txBody>
      </p:sp>
      <p:sp>
        <p:nvSpPr>
          <p:cNvPr id="151556" name="Slide Number Placeholder 3"/>
          <p:cNvSpPr>
            <a:spLocks noGrp="1"/>
          </p:cNvSpPr>
          <p:nvPr>
            <p:ph type="sldNum" sz="quarter" idx="5"/>
          </p:nvPr>
        </p:nvSpPr>
        <p:spPr bwMode="auto">
          <a:noFill/>
          <a:ln>
            <a:miter lim="800000"/>
            <a:headEnd/>
            <a:tailEnd/>
          </a:ln>
        </p:spPr>
        <p:txBody>
          <a:bodyPr/>
          <a:lstStyle/>
          <a:p>
            <a:fld id="{BE2320EA-CCDE-4FA8-8358-157A35DC9AEF}" type="slidenum">
              <a:rPr lang="en-AU" smtClean="0"/>
              <a:pPr/>
              <a:t>5</a:t>
            </a:fld>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a:lstStyle/>
          <a:p>
            <a:r>
              <a:rPr lang="en-AU" sz="1200" kern="1200" dirty="0" smtClean="0">
                <a:solidFill>
                  <a:schemeClr val="tx1"/>
                </a:solidFill>
                <a:latin typeface="+mn-lt"/>
                <a:ea typeface="+mn-ea"/>
                <a:cs typeface="+mn-cs"/>
              </a:rPr>
              <a:t>Firstly, now that you have a personal profile, you can save searches.  You do this in the “Advanced search” screen, by entering a name for your search in the “Save search as...” box at the bottom of the screen, </a:t>
            </a:r>
            <a:r>
              <a:rPr lang="en-AU" sz="1200" b="1" kern="1200" dirty="0" smtClean="0">
                <a:solidFill>
                  <a:schemeClr val="tx1"/>
                </a:solidFill>
                <a:latin typeface="+mn-lt"/>
                <a:ea typeface="+mn-ea"/>
                <a:cs typeface="+mn-cs"/>
              </a:rPr>
              <a:t>before </a:t>
            </a:r>
            <a:r>
              <a:rPr lang="en-AU" sz="1200" kern="1200" dirty="0" smtClean="0">
                <a:solidFill>
                  <a:schemeClr val="tx1"/>
                </a:solidFill>
                <a:latin typeface="+mn-lt"/>
                <a:ea typeface="+mn-ea"/>
                <a:cs typeface="+mn-cs"/>
              </a:rPr>
              <a:t>you execute your search.  I will show you in a minute how you get back to these saved searches.</a:t>
            </a:r>
            <a:endParaRPr lang="en-US" sz="1200" kern="1200" dirty="0" smtClean="0">
              <a:solidFill>
                <a:schemeClr val="tx1"/>
              </a:solidFill>
              <a:latin typeface="+mn-lt"/>
              <a:ea typeface="+mn-ea"/>
              <a:cs typeface="+mn-cs"/>
            </a:endParaRPr>
          </a:p>
          <a:p>
            <a:pPr>
              <a:lnSpc>
                <a:spcPct val="70000"/>
              </a:lnSpc>
            </a:pPr>
            <a:endParaRPr lang="en-AU" sz="1400" b="1" dirty="0" smtClean="0"/>
          </a:p>
          <a:p>
            <a:pPr>
              <a:lnSpc>
                <a:spcPct val="70000"/>
              </a:lnSpc>
            </a:pPr>
            <a:endParaRPr lang="en-AU" sz="1400" dirty="0" smtClean="0"/>
          </a:p>
          <a:p>
            <a:pPr>
              <a:lnSpc>
                <a:spcPct val="70000"/>
              </a:lnSpc>
            </a:pPr>
            <a:endParaRPr lang="en-AU" sz="1100" dirty="0" smtClean="0"/>
          </a:p>
          <a:p>
            <a:pPr>
              <a:lnSpc>
                <a:spcPct val="70000"/>
              </a:lnSpc>
            </a:pPr>
            <a:endParaRPr lang="en-AU" sz="1100" dirty="0" smtClean="0"/>
          </a:p>
        </p:txBody>
      </p:sp>
      <p:sp>
        <p:nvSpPr>
          <p:cNvPr id="152580" name="Slide Number Placeholder 3"/>
          <p:cNvSpPr>
            <a:spLocks noGrp="1"/>
          </p:cNvSpPr>
          <p:nvPr>
            <p:ph type="sldNum" sz="quarter" idx="5"/>
          </p:nvPr>
        </p:nvSpPr>
        <p:spPr bwMode="auto">
          <a:noFill/>
          <a:ln>
            <a:miter lim="800000"/>
            <a:headEnd/>
            <a:tailEnd/>
          </a:ln>
        </p:spPr>
        <p:txBody>
          <a:bodyPr/>
          <a:lstStyle/>
          <a:p>
            <a:fld id="{D00238F5-D5DF-4E31-A1BF-DAC706E12C2A}" type="slidenum">
              <a:rPr lang="en-AU" smtClean="0"/>
              <a:pPr/>
              <a:t>6</a:t>
            </a:fld>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a:lstStyle/>
          <a:p>
            <a:pPr>
              <a:lnSpc>
                <a:spcPct val="70000"/>
              </a:lnSpc>
            </a:pPr>
            <a:endParaRPr lang="en-AU" sz="1400" b="1" dirty="0" smtClean="0"/>
          </a:p>
          <a:p>
            <a:pPr>
              <a:lnSpc>
                <a:spcPct val="70000"/>
              </a:lnSpc>
            </a:pPr>
            <a:r>
              <a:rPr lang="en-AU" sz="1400" b="1" dirty="0" smtClean="0"/>
              <a:t>Bookmarks</a:t>
            </a:r>
            <a:endParaRPr lang="en-AU" sz="1400" dirty="0" smtClean="0"/>
          </a:p>
          <a:p>
            <a:r>
              <a:rPr lang="en-AU" sz="1400" dirty="0" smtClean="0"/>
              <a:t>Another advanced feature is bookmarks.  On this page, you can see some little symbols that look like a piece of paper.  These are “Bookmarks”.  When logged in to your personal profile, if you find a section you want to be able to get back to later, you can bookmark it, using the “bookmark” link in the </a:t>
            </a:r>
            <a:r>
              <a:rPr lang="en-AU" sz="1400" b="1" dirty="0" smtClean="0"/>
              <a:t>Document menu</a:t>
            </a:r>
            <a:r>
              <a:rPr lang="en-AU" sz="1400" dirty="0" smtClean="0"/>
              <a:t>.   You’ll notice one of them has a pencil, and the other has a little ribbon. </a:t>
            </a:r>
          </a:p>
          <a:p>
            <a:endParaRPr lang="en-AU" sz="1400" dirty="0" smtClean="0"/>
          </a:p>
          <a:p>
            <a:r>
              <a:rPr lang="en-AU" dirty="0" smtClean="0"/>
              <a:t>You can either use bookmarks as just a place-marker, to make it easy to find this spot later on.   These are the “ribbon” bookmarks</a:t>
            </a:r>
            <a:endParaRPr lang="en-US" dirty="0" smtClean="0"/>
          </a:p>
          <a:p>
            <a:r>
              <a:rPr lang="en-AU" dirty="0" smtClean="0"/>
              <a:t>Or you can use bookmarks to write “margin notes” for yourself.  These bookmarks have a pencil on them, to indicate that there is text associated with this bookmark. If you hover your mouse over this type of bookmark, the textual note will appear.</a:t>
            </a:r>
            <a:endParaRPr lang="en-US" dirty="0" smtClean="0"/>
          </a:p>
          <a:p>
            <a:r>
              <a:rPr lang="en-AU" dirty="0" smtClean="0"/>
              <a:t> </a:t>
            </a:r>
            <a:endParaRPr lang="en-US" dirty="0" smtClean="0"/>
          </a:p>
          <a:p>
            <a:pPr>
              <a:lnSpc>
                <a:spcPct val="70000"/>
              </a:lnSpc>
            </a:pPr>
            <a:r>
              <a:rPr lang="en-AU" sz="1400" dirty="0" smtClean="0"/>
              <a:t>So let’s look at how to create and use these bookmarks.   First, you need to find the section of RDA you want to bookmark.  For the purposes of this exercise, let’s go to </a:t>
            </a:r>
            <a:r>
              <a:rPr lang="en-AU" sz="1400" b="1" dirty="0" smtClean="0"/>
              <a:t>2.12 Series Statement... </a:t>
            </a:r>
            <a:endParaRPr lang="en-AU" sz="1400" dirty="0" smtClean="0"/>
          </a:p>
          <a:p>
            <a:pPr>
              <a:lnSpc>
                <a:spcPct val="70000"/>
              </a:lnSpc>
            </a:pPr>
            <a:endParaRPr lang="en-AU" sz="1100" dirty="0" smtClean="0"/>
          </a:p>
          <a:p>
            <a:pPr>
              <a:lnSpc>
                <a:spcPct val="70000"/>
              </a:lnSpc>
            </a:pPr>
            <a:endParaRPr lang="en-AU" sz="1100" dirty="0" smtClean="0"/>
          </a:p>
        </p:txBody>
      </p:sp>
      <p:sp>
        <p:nvSpPr>
          <p:cNvPr id="153604" name="Slide Number Placeholder 3"/>
          <p:cNvSpPr>
            <a:spLocks noGrp="1"/>
          </p:cNvSpPr>
          <p:nvPr>
            <p:ph type="sldNum" sz="quarter" idx="5"/>
          </p:nvPr>
        </p:nvSpPr>
        <p:spPr bwMode="auto">
          <a:noFill/>
          <a:ln>
            <a:miter lim="800000"/>
            <a:headEnd/>
            <a:tailEnd/>
          </a:ln>
        </p:spPr>
        <p:txBody>
          <a:bodyPr/>
          <a:lstStyle/>
          <a:p>
            <a:fld id="{3E0C1FF2-CF26-4510-BD28-7F0BB9AA5C06}" type="slidenum">
              <a:rPr lang="en-AU" smtClean="0"/>
              <a:pPr/>
              <a:t>7</a:t>
            </a:fld>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pPr>
              <a:lnSpc>
                <a:spcPct val="70000"/>
              </a:lnSpc>
            </a:pPr>
            <a:endParaRPr lang="en-AU" sz="1400" b="1" smtClean="0"/>
          </a:p>
          <a:p>
            <a:pPr>
              <a:lnSpc>
                <a:spcPct val="70000"/>
              </a:lnSpc>
            </a:pPr>
            <a:r>
              <a:rPr lang="en-AU" sz="1400" smtClean="0"/>
              <a:t>Click on the “Bookmark” icon in the </a:t>
            </a:r>
            <a:r>
              <a:rPr lang="en-AU" sz="1400" b="1" smtClean="0"/>
              <a:t>Document menu</a:t>
            </a:r>
            <a:endParaRPr lang="en-AU" sz="1400" smtClean="0"/>
          </a:p>
          <a:p>
            <a:pPr>
              <a:lnSpc>
                <a:spcPct val="70000"/>
              </a:lnSpc>
            </a:pPr>
            <a:endParaRPr lang="en-AU" sz="1100" smtClean="0"/>
          </a:p>
          <a:p>
            <a:pPr>
              <a:lnSpc>
                <a:spcPct val="70000"/>
              </a:lnSpc>
            </a:pPr>
            <a:endParaRPr lang="en-AU" sz="1100" smtClean="0"/>
          </a:p>
        </p:txBody>
      </p:sp>
      <p:sp>
        <p:nvSpPr>
          <p:cNvPr id="154628" name="Slide Number Placeholder 3"/>
          <p:cNvSpPr>
            <a:spLocks noGrp="1"/>
          </p:cNvSpPr>
          <p:nvPr>
            <p:ph type="sldNum" sz="quarter" idx="5"/>
          </p:nvPr>
        </p:nvSpPr>
        <p:spPr bwMode="auto">
          <a:noFill/>
          <a:ln>
            <a:miter lim="800000"/>
            <a:headEnd/>
            <a:tailEnd/>
          </a:ln>
        </p:spPr>
        <p:txBody>
          <a:bodyPr/>
          <a:lstStyle/>
          <a:p>
            <a:fld id="{FB6AC164-EA75-4AAB-A3D0-3AD018B884A7}" type="slidenum">
              <a:rPr lang="en-AU" smtClean="0"/>
              <a:pPr/>
              <a:t>8</a:t>
            </a:fld>
            <a:endParaRPr lang="en-A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a:lnSpc>
                <a:spcPct val="70000"/>
              </a:lnSpc>
            </a:pPr>
            <a:r>
              <a:rPr lang="en-AU" sz="1400" smtClean="0"/>
              <a:t>You’ll get a “Manage bookmarks” window, which allows you to either add a new bookmark, go to an existing bookmark, or select a bookmark to edit.  </a:t>
            </a:r>
          </a:p>
          <a:p>
            <a:pPr>
              <a:lnSpc>
                <a:spcPct val="70000"/>
              </a:lnSpc>
            </a:pPr>
            <a:endParaRPr lang="en-AU" sz="1400" smtClean="0"/>
          </a:p>
          <a:p>
            <a:pPr>
              <a:lnSpc>
                <a:spcPct val="70000"/>
              </a:lnSpc>
            </a:pPr>
            <a:r>
              <a:rPr lang="en-AU" sz="1400" smtClean="0"/>
              <a:t>Firstly, to create the bookmark, click on the “Add” button</a:t>
            </a:r>
          </a:p>
          <a:p>
            <a:pPr>
              <a:lnSpc>
                <a:spcPct val="70000"/>
              </a:lnSpc>
            </a:pPr>
            <a:endParaRPr lang="en-AU" sz="1100" smtClean="0"/>
          </a:p>
          <a:p>
            <a:pPr>
              <a:lnSpc>
                <a:spcPct val="70000"/>
              </a:lnSpc>
            </a:pPr>
            <a:endParaRPr lang="en-AU" sz="1100" smtClean="0"/>
          </a:p>
        </p:txBody>
      </p:sp>
      <p:sp>
        <p:nvSpPr>
          <p:cNvPr id="155652" name="Slide Number Placeholder 3"/>
          <p:cNvSpPr>
            <a:spLocks noGrp="1"/>
          </p:cNvSpPr>
          <p:nvPr>
            <p:ph type="sldNum" sz="quarter" idx="5"/>
          </p:nvPr>
        </p:nvSpPr>
        <p:spPr bwMode="auto">
          <a:noFill/>
          <a:ln>
            <a:miter lim="800000"/>
            <a:headEnd/>
            <a:tailEnd/>
          </a:ln>
        </p:spPr>
        <p:txBody>
          <a:bodyPr/>
          <a:lstStyle/>
          <a:p>
            <a:fld id="{D7E7AAA4-18A9-4D11-8A0E-36E91063D251}" type="slidenum">
              <a:rPr lang="en-AU" smtClean="0"/>
              <a:pPr/>
              <a:t>9</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66A258A0-B3C9-4FFF-840A-65BBF7D2BD32}"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D01A5DA-2407-4242-930D-52FEFBCD0502}"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8E7DBFD-237B-4143-BF6A-DC5224A811DA}"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C6F36B7-91F1-43BE-89A8-CEF9EA7BF583}"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58AB2301-C6DB-456C-ADE1-C418B32EC8F2}"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35EAE25-97A6-4043-8060-62C89D572AD9}"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75D6A05-66F2-4457-B25D-4CA6AD342E97}"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ACB191E-BEF4-4179-AD88-627CC75D09E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474674E-5AB2-47DA-8026-4EE21EEDFC32}"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3A86EE3-2055-4C38-91A1-ABDC86C03389}"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88C6AB-AF23-41C9-95C5-D93420921236}" type="datetimeFigureOut">
              <a:rPr lang="en-US"/>
              <a:pPr>
                <a:defRPr/>
              </a:pPr>
              <a:t>1/15/2013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1463A33-A93D-4B74-BB87-F18C5407F0AB}"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0DA4670F-1A9E-4D06-8146-EA0341E50A01}" type="datetimeFigureOut">
              <a:rPr lang="en-US"/>
              <a:pPr>
                <a:defRPr/>
              </a:pPr>
              <a:t>1/15/2013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FE859E16-B5F7-4958-8F5E-F77EF92E6F9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B5937462-CCAF-40E5-874C-B9165618165E}" type="datetimeFigureOut">
              <a:rPr lang="en-US"/>
              <a:pPr>
                <a:defRPr/>
              </a:pPr>
              <a:t>1/15/2013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1F7DECA8-923B-41CC-B8C9-5D729BE1091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70823D4-0DE0-4279-911E-3710F7589030}" type="datetimeFigureOut">
              <a:rPr lang="en-US"/>
              <a:pPr>
                <a:defRPr/>
              </a:pPr>
              <a:t>1/15/2013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C5E5D510-600F-4E38-BE1F-7D84DE94554C}"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4856F1-F4C6-4563-A6CC-0FED91C7574E}" type="datetimeFigureOut">
              <a:rPr lang="en-US"/>
              <a:pPr>
                <a:defRPr/>
              </a:pPr>
              <a:t>1/15/2013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1724C022-A041-4D61-97FD-2F3215E334FC}"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D63853-5C1F-410F-BC7A-9B5CFFFAAC19}" type="datetimeFigureOut">
              <a:rPr lang="en-US"/>
              <a:pPr>
                <a:defRPr/>
              </a:pPr>
              <a:t>1/15/2013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B3EFAF3-32A6-4FB6-A39C-F6D9BB6CBAB2}"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6C5E99-5837-44E1-8213-8323DC58D974}" type="datetimeFigureOut">
              <a:rPr lang="en-US"/>
              <a:pPr>
                <a:defRPr/>
              </a:pPr>
              <a:t>1/15/2013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14E0D82-13E7-4D8D-BE6E-81293B95DE6F}"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6" name="Picture 6" descr="RDAlogo_rgb.gif"/>
          <p:cNvPicPr>
            <a:picLocks noChangeAspect="1"/>
          </p:cNvPicPr>
          <p:nvPr/>
        </p:nvPicPr>
        <p:blipFill>
          <a:blip r:embed="rId14" cstate="print"/>
          <a:srcRect/>
          <a:stretch>
            <a:fillRect/>
          </a:stretch>
        </p:blipFill>
        <p:spPr bwMode="auto">
          <a:xfrm>
            <a:off x="142875" y="142875"/>
            <a:ext cx="3817938" cy="1058863"/>
          </a:xfrm>
          <a:prstGeom prst="rect">
            <a:avLst/>
          </a:prstGeom>
          <a:noFill/>
          <a:ln w="9525">
            <a:noFill/>
            <a:miter lim="800000"/>
            <a:headEnd/>
            <a:tailEnd/>
          </a:ln>
        </p:spPr>
      </p:pic>
      <p:sp>
        <p:nvSpPr>
          <p:cNvPr id="1027" name="Title Placeholder 1"/>
          <p:cNvSpPr>
            <a:spLocks noGrp="1"/>
          </p:cNvSpPr>
          <p:nvPr>
            <p:ph type="title"/>
          </p:nvPr>
        </p:nvSpPr>
        <p:spPr bwMode="auto">
          <a:xfrm>
            <a:off x="4071938" y="274638"/>
            <a:ext cx="46148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0664B193-563E-4544-AD06-E5DBE9617883}" type="datetimeFigureOut">
              <a:rPr lang="en-US"/>
              <a:pPr>
                <a:defRPr/>
              </a:pPr>
              <a:t>1/15/2013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BD2CBF9A-1E73-43BA-8088-38BE0A80D04A}"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AU" sz="6600" b="1" smtClean="0"/>
              <a:t>Teaching RDA</a:t>
            </a:r>
          </a:p>
        </p:txBody>
      </p:sp>
      <p:sp>
        <p:nvSpPr>
          <p:cNvPr id="3" name="Subtitle 2"/>
          <p:cNvSpPr>
            <a:spLocks noGrp="1"/>
          </p:cNvSpPr>
          <p:nvPr>
            <p:ph type="subTitle" idx="1"/>
          </p:nvPr>
        </p:nvSpPr>
        <p:spPr/>
        <p:txBody>
          <a:bodyPr rtlCol="0">
            <a:normAutofit fontScale="92500" lnSpcReduction="20000"/>
          </a:bodyPr>
          <a:lstStyle/>
          <a:p>
            <a:pPr eaLnBrk="1" fontAlgn="auto" hangingPunct="1">
              <a:spcAft>
                <a:spcPts val="0"/>
              </a:spcAft>
              <a:buFont typeface="Arial" pitchFamily="34" charset="0"/>
              <a:buNone/>
              <a:defRPr/>
            </a:pPr>
            <a:r>
              <a:rPr lang="en-AU" dirty="0" smtClean="0"/>
              <a:t>Train-the-trainer course for </a:t>
            </a:r>
          </a:p>
          <a:p>
            <a:pPr eaLnBrk="1" fontAlgn="auto" hangingPunct="1">
              <a:spcAft>
                <a:spcPts val="0"/>
              </a:spcAft>
              <a:buFont typeface="Arial" pitchFamily="34" charset="0"/>
              <a:buNone/>
              <a:defRPr/>
            </a:pPr>
            <a:r>
              <a:rPr lang="en-AU" i="1" dirty="0" smtClean="0"/>
              <a:t>RDA: Resource Description and Access</a:t>
            </a:r>
          </a:p>
          <a:p>
            <a:pPr eaLnBrk="1" fontAlgn="auto" hangingPunct="1">
              <a:spcAft>
                <a:spcPts val="0"/>
              </a:spcAft>
              <a:buFont typeface="Arial" pitchFamily="34" charset="0"/>
              <a:buNone/>
              <a:defRPr/>
            </a:pPr>
            <a:r>
              <a:rPr lang="en-AU" sz="2800" dirty="0" smtClean="0"/>
              <a:t>Presented by the National Library of Australia</a:t>
            </a:r>
          </a:p>
          <a:p>
            <a:pPr eaLnBrk="1" fontAlgn="auto" hangingPunct="1">
              <a:spcAft>
                <a:spcPts val="0"/>
              </a:spcAft>
              <a:buFont typeface="Arial" pitchFamily="34" charset="0"/>
              <a:buNone/>
              <a:defRPr/>
            </a:pPr>
            <a:r>
              <a:rPr lang="en-AU" sz="2800" dirty="0" smtClean="0"/>
              <a:t>September – November 2012</a:t>
            </a:r>
            <a:endParaRPr lang="en-AU" sz="2800" dirty="0"/>
          </a:p>
        </p:txBody>
      </p:sp>
      <p:sp>
        <p:nvSpPr>
          <p:cNvPr id="4" name="Footer Placeholder 3"/>
          <p:cNvSpPr>
            <a:spLocks noGrp="1"/>
          </p:cNvSpPr>
          <p:nvPr>
            <p:ph type="ftr" sz="quarter" idx="11"/>
          </p:nvPr>
        </p:nvSpPr>
        <p:spPr>
          <a:xfrm>
            <a:off x="3124200" y="6215063"/>
            <a:ext cx="4376738" cy="506412"/>
          </a:xfrm>
        </p:spPr>
        <p:txBody>
          <a:bodyPr rtlCol="0"/>
          <a:lstStyle/>
          <a:p>
            <a:pPr fontAlgn="auto">
              <a:spcBef>
                <a:spcPts val="0"/>
              </a:spcBef>
              <a:spcAft>
                <a:spcPts val="0"/>
              </a:spcAft>
              <a:defRPr/>
            </a:pPr>
            <a:r>
              <a:rPr lang="en-AU" dirty="0">
                <a:solidFill>
                  <a:schemeClr val="tx1">
                    <a:tint val="75000"/>
                  </a:schemeClr>
                </a:solidFill>
                <a:latin typeface="+mn-lt"/>
                <a:cs typeface="+mn-cs"/>
              </a:rPr>
              <a:t>This work is licensed under the Creative Commons Attribution 3.0 Australia License http://creativecommons.org/licenses/by/3.0/au/</a:t>
            </a:r>
          </a:p>
        </p:txBody>
      </p:sp>
      <p:pic>
        <p:nvPicPr>
          <p:cNvPr id="2053" name="Picture 4" descr="CC by logo"/>
          <p:cNvPicPr>
            <a:picLocks noChangeAspect="1" noChangeArrowheads="1"/>
          </p:cNvPicPr>
          <p:nvPr/>
        </p:nvPicPr>
        <p:blipFill>
          <a:blip r:embed="rId3" cstate="print"/>
          <a:srcRect/>
          <a:stretch>
            <a:fillRect/>
          </a:stretch>
        </p:blipFill>
        <p:spPr bwMode="auto">
          <a:xfrm>
            <a:off x="2071688" y="6286500"/>
            <a:ext cx="1114425" cy="390525"/>
          </a:xfrm>
          <a:prstGeom prst="rect">
            <a:avLst/>
          </a:prstGeom>
          <a:noFill/>
          <a:ln w="9525">
            <a:noFill/>
            <a:miter lim="800000"/>
            <a:headEnd/>
            <a:tailEnd/>
          </a:ln>
        </p:spPr>
      </p:pic>
      <p:pic>
        <p:nvPicPr>
          <p:cNvPr id="6" name="Picture 5" descr="NLA_Black_P.png"/>
          <p:cNvPicPr>
            <a:picLocks noChangeAspect="1"/>
          </p:cNvPicPr>
          <p:nvPr/>
        </p:nvPicPr>
        <p:blipFill>
          <a:blip r:embed="rId4" cstate="print"/>
          <a:stretch>
            <a:fillRect/>
          </a:stretch>
        </p:blipFill>
        <p:spPr>
          <a:xfrm>
            <a:off x="285720" y="5643578"/>
            <a:ext cx="1008890" cy="10393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pic>
        <p:nvPicPr>
          <p:cNvPr id="68611" name="Picture 4"/>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pic>
        <p:nvPicPr>
          <p:cNvPr id="69635" name="Picture 4"/>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3" cstate="print"/>
          <a:srcRect/>
          <a:stretch>
            <a:fillRect/>
          </a:stretch>
        </p:blipFill>
        <p:spPr bwMode="auto">
          <a:xfrm>
            <a:off x="0" y="0"/>
            <a:ext cx="9144000" cy="6572250"/>
          </a:xfrm>
          <a:prstGeom prst="rect">
            <a:avLst/>
          </a:prstGeom>
          <a:noFill/>
          <a:ln w="9525">
            <a:noFill/>
            <a:miter lim="800000"/>
            <a:headEnd/>
            <a:tailEnd/>
          </a:ln>
        </p:spPr>
      </p:pic>
      <p:sp>
        <p:nvSpPr>
          <p:cNvPr id="5" name="Oval 4"/>
          <p:cNvSpPr/>
          <p:nvPr/>
        </p:nvSpPr>
        <p:spPr>
          <a:xfrm>
            <a:off x="1785938" y="1000125"/>
            <a:ext cx="1143000" cy="7858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 name="TextBox 3"/>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6"/>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5" name="Oval 4"/>
          <p:cNvSpPr/>
          <p:nvPr/>
        </p:nvSpPr>
        <p:spPr>
          <a:xfrm>
            <a:off x="3143250" y="1785938"/>
            <a:ext cx="1143000" cy="7858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 name="Oval 5"/>
          <p:cNvSpPr/>
          <p:nvPr/>
        </p:nvSpPr>
        <p:spPr>
          <a:xfrm>
            <a:off x="6858000" y="3286125"/>
            <a:ext cx="1143000" cy="7858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 name="TextBox 6"/>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cxnSp>
        <p:nvCxnSpPr>
          <p:cNvPr id="9" name="Straight Arrow Connector 8"/>
          <p:cNvCxnSpPr/>
          <p:nvPr/>
        </p:nvCxnSpPr>
        <p:spPr>
          <a:xfrm rot="5400000" flipH="1" flipV="1">
            <a:off x="7287419" y="1999456"/>
            <a:ext cx="257175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p:cNvPicPr>
            <a:picLocks noChangeAspect="1" noChangeArrowheads="1"/>
          </p:cNvPicPr>
          <p:nvPr/>
        </p:nvPicPr>
        <p:blipFill>
          <a:blip r:embed="rId3" cstate="print"/>
          <a:srcRect/>
          <a:stretch>
            <a:fillRect/>
          </a:stretch>
        </p:blipFill>
        <p:spPr bwMode="auto">
          <a:xfrm>
            <a:off x="0" y="0"/>
            <a:ext cx="9144000" cy="6572250"/>
          </a:xfrm>
          <a:prstGeom prst="rect">
            <a:avLst/>
          </a:prstGeom>
          <a:noFill/>
          <a:ln w="9525">
            <a:noFill/>
            <a:miter lim="800000"/>
            <a:headEnd/>
            <a:tailEnd/>
          </a:ln>
        </p:spPr>
      </p:pic>
      <p:sp>
        <p:nvSpPr>
          <p:cNvPr id="6" name="Oval 5"/>
          <p:cNvSpPr/>
          <p:nvPr/>
        </p:nvSpPr>
        <p:spPr>
          <a:xfrm>
            <a:off x="2071688" y="5786438"/>
            <a:ext cx="1143000" cy="7858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 name="TextBox 6"/>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
        <p:nvSpPr>
          <p:cNvPr id="5" name="Oval 4"/>
          <p:cNvSpPr/>
          <p:nvPr/>
        </p:nvSpPr>
        <p:spPr>
          <a:xfrm>
            <a:off x="8358214" y="571480"/>
            <a:ext cx="357188"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smtClean="0"/>
              <a:t>Exercise</a:t>
            </a:r>
          </a:p>
        </p:txBody>
      </p:sp>
      <p:pic>
        <p:nvPicPr>
          <p:cNvPr id="11267" name="Picture 2"/>
          <p:cNvPicPr>
            <a:picLocks noGrp="1" noChangeAspect="1" noChangeArrowheads="1"/>
          </p:cNvPicPr>
          <p:nvPr>
            <p:ph idx="1"/>
          </p:nvPr>
        </p:nvPicPr>
        <p:blipFill>
          <a:blip r:embed="rId3" cstate="print"/>
          <a:srcRect/>
          <a:stretch>
            <a:fillRect/>
          </a:stretch>
        </p:blipFill>
        <p:spPr>
          <a:xfrm>
            <a:off x="2195513" y="1628775"/>
            <a:ext cx="4392612" cy="4679950"/>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p:txBody>
          <a:bodyPr/>
          <a:lstStyle/>
          <a:p>
            <a:pPr algn="l"/>
            <a:r>
              <a:rPr lang="en-AU" smtClean="0"/>
              <a:t/>
            </a:r>
            <a:br>
              <a:rPr lang="en-AU" smtClean="0"/>
            </a:br>
            <a:r>
              <a:rPr lang="en-AU" smtClean="0"/>
              <a:t>Workflows</a:t>
            </a:r>
            <a:br>
              <a:rPr lang="en-AU" smtClean="0"/>
            </a:br>
            <a:endParaRPr lang="en-AU" smtClean="0"/>
          </a:p>
        </p:txBody>
      </p:sp>
      <p:sp>
        <p:nvSpPr>
          <p:cNvPr id="8" name="Footer Placeholder 7"/>
          <p:cNvSpPr>
            <a:spLocks noGrp="1"/>
          </p:cNvSpPr>
          <p:nvPr>
            <p:ph type="ftr" sz="quarter" idx="11"/>
          </p:nvPr>
        </p:nvSpPr>
        <p:spPr>
          <a:xfrm>
            <a:off x="714375" y="6356350"/>
            <a:ext cx="8001000" cy="365125"/>
          </a:xfrm>
        </p:spPr>
        <p:txBody>
          <a:bodyPr rtlCol="0"/>
          <a:lstStyle/>
          <a:p>
            <a:pPr fontAlgn="auto">
              <a:spcBef>
                <a:spcPts val="0"/>
              </a:spcBef>
              <a:spcAft>
                <a:spcPts val="0"/>
              </a:spcAft>
              <a:defRPr/>
            </a:pPr>
            <a:r>
              <a:rPr lang="en-AU" dirty="0" smtClean="0"/>
              <a:t>Screen image from the RDA Toolkit (www.rdatoolkit.org) used by permission of the Co-Publishers for RDA (American Library Association, Canadian Library Association, and CILIP: Chartered Institute of Library and Information Professionals)</a:t>
            </a:r>
            <a:endParaRPr lang="en-US" dirty="0" smtClean="0"/>
          </a:p>
          <a:p>
            <a:pPr fontAlgn="auto">
              <a:spcBef>
                <a:spcPts val="0"/>
              </a:spcBef>
              <a:spcAft>
                <a:spcPts val="0"/>
              </a:spcAft>
              <a:defRPr/>
            </a:pPr>
            <a:endParaRPr lang="en-AU" dirty="0">
              <a:solidFill>
                <a:schemeClr val="tx1">
                  <a:tint val="75000"/>
                </a:schemeClr>
              </a:solidFill>
              <a:latin typeface="+mn-lt"/>
              <a:cs typeface="+mn-cs"/>
            </a:endParaRPr>
          </a:p>
        </p:txBody>
      </p:sp>
      <p:sp>
        <p:nvSpPr>
          <p:cNvPr id="5124" name="Content Placeholder 4"/>
          <p:cNvSpPr>
            <a:spLocks noGrp="1"/>
          </p:cNvSpPr>
          <p:nvPr>
            <p:ph idx="1"/>
          </p:nvPr>
        </p:nvSpPr>
        <p:spPr>
          <a:xfrm>
            <a:off x="357188" y="1643063"/>
            <a:ext cx="8229600" cy="4525962"/>
          </a:xfrm>
        </p:spPr>
        <p:txBody>
          <a:bodyPr/>
          <a:lstStyle/>
          <a:p>
            <a:pPr>
              <a:buFont typeface="Arial" charset="0"/>
              <a:buNone/>
            </a:pPr>
            <a:endParaRPr lang="en-AU" sz="2800" dirty="0" smtClean="0"/>
          </a:p>
          <a:p>
            <a:r>
              <a:rPr lang="en-AU" sz="2800" dirty="0" smtClean="0"/>
              <a:t>Like cataloguing procedures, cheat </a:t>
            </a:r>
            <a:r>
              <a:rPr lang="en-AU" sz="2800" dirty="0" smtClean="0"/>
              <a:t>sheets</a:t>
            </a:r>
            <a:endParaRPr lang="en-AU" sz="2800" dirty="0" smtClean="0"/>
          </a:p>
          <a:p>
            <a:r>
              <a:rPr lang="en-AU" sz="2800" dirty="0" smtClean="0"/>
              <a:t>Found in “Tools” in the Toolkit </a:t>
            </a:r>
          </a:p>
          <a:p>
            <a:r>
              <a:rPr lang="en-AU" sz="2800" dirty="0" smtClean="0"/>
              <a:t>Store workflows, documentation for personal, institutional or global use without having to leave the Toolkit</a:t>
            </a:r>
          </a:p>
          <a:p>
            <a:r>
              <a:rPr lang="en-AU" sz="2800" dirty="0" smtClean="0"/>
              <a:t>Useful for transition to RDA and navigation to correct instructions, guidance on NLA policies</a:t>
            </a:r>
          </a:p>
          <a:p>
            <a:r>
              <a:rPr lang="en-AU" sz="2800" dirty="0" smtClean="0"/>
              <a:t>Shared as global, local my workflows</a:t>
            </a:r>
            <a:endParaRPr lang="en-US" sz="2800" dirty="0" smtClean="0"/>
          </a:p>
        </p:txBody>
      </p:sp>
      <p:pic>
        <p:nvPicPr>
          <p:cNvPr id="5125" name="Picture 6"/>
          <p:cNvPicPr>
            <a:picLocks noChangeAspect="1" noChangeArrowheads="1"/>
          </p:cNvPicPr>
          <p:nvPr/>
        </p:nvPicPr>
        <p:blipFill>
          <a:blip r:embed="rId3" cstate="print"/>
          <a:srcRect/>
          <a:stretch>
            <a:fillRect/>
          </a:stretch>
        </p:blipFill>
        <p:spPr bwMode="auto">
          <a:xfrm>
            <a:off x="7000875" y="0"/>
            <a:ext cx="2143125" cy="2593975"/>
          </a:xfrm>
          <a:prstGeom prst="rect">
            <a:avLst/>
          </a:prstGeom>
          <a:noFill/>
          <a:ln w="9525">
            <a:noFill/>
            <a:miter lim="800000"/>
            <a:headEnd/>
            <a:tailEnd/>
          </a:ln>
        </p:spPr>
      </p:pic>
      <p:sp>
        <p:nvSpPr>
          <p:cNvPr id="6" name="Oval 5"/>
          <p:cNvSpPr/>
          <p:nvPr/>
        </p:nvSpPr>
        <p:spPr>
          <a:xfrm>
            <a:off x="6858016" y="2071678"/>
            <a:ext cx="1143000" cy="7143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AU" smtClean="0"/>
              <a:t>Maps	</a:t>
            </a:r>
            <a:endParaRPr lang="en-US" smtClean="0"/>
          </a:p>
        </p:txBody>
      </p:sp>
      <p:sp>
        <p:nvSpPr>
          <p:cNvPr id="6147" name="Text Placeholder 2"/>
          <p:cNvSpPr>
            <a:spLocks noGrp="1"/>
          </p:cNvSpPr>
          <p:nvPr>
            <p:ph type="body" idx="1"/>
          </p:nvPr>
        </p:nvSpPr>
        <p:spPr>
          <a:xfrm>
            <a:off x="457200" y="1600200"/>
            <a:ext cx="5829300" cy="4525963"/>
          </a:xfrm>
        </p:spPr>
        <p:txBody>
          <a:bodyPr/>
          <a:lstStyle/>
          <a:p>
            <a:r>
              <a:rPr lang="en-AU" smtClean="0"/>
              <a:t>Show correlation between data sets e.g. Toolkit mappings between RDA instructions &amp; MARC encoding</a:t>
            </a:r>
          </a:p>
          <a:p>
            <a:r>
              <a:rPr lang="en-AU" smtClean="0"/>
              <a:t>Users can create own</a:t>
            </a:r>
          </a:p>
          <a:p>
            <a:r>
              <a:rPr lang="en-AU" smtClean="0"/>
              <a:t>Useful in navigating RDA in relation to standards we are familiar with e.g. MARC</a:t>
            </a:r>
          </a:p>
        </p:txBody>
      </p:sp>
      <p:sp>
        <p:nvSpPr>
          <p:cNvPr id="5" name="Footer Placeholder 7"/>
          <p:cNvSpPr>
            <a:spLocks noGrp="1"/>
          </p:cNvSpPr>
          <p:nvPr>
            <p:ph type="ftr" sz="quarter" idx="11"/>
          </p:nvPr>
        </p:nvSpPr>
        <p:spPr>
          <a:xfrm>
            <a:off x="357188" y="6356350"/>
            <a:ext cx="8358187" cy="365125"/>
          </a:xfrm>
        </p:spPr>
        <p:txBody>
          <a:bodyPr rtlCol="0"/>
          <a:lstStyle/>
          <a:p>
            <a:pPr fontAlgn="auto">
              <a:spcBef>
                <a:spcPts val="0"/>
              </a:spcBef>
              <a:spcAft>
                <a:spcPts val="0"/>
              </a:spcAft>
              <a:defRPr/>
            </a:pPr>
            <a:r>
              <a:rPr lang="en-AU" dirty="0" smtClean="0"/>
              <a:t>Screen image from the RDA Toolkit (www.rdatoolkit.org) used by permission of the Co-Publishers for RDA (American Library Association, Canadian Library Association, and CILIP: Chartered Institute of Library and Information Professionals)</a:t>
            </a:r>
            <a:endParaRPr lang="en-US" dirty="0" smtClean="0"/>
          </a:p>
          <a:p>
            <a:pPr fontAlgn="auto">
              <a:spcBef>
                <a:spcPts val="0"/>
              </a:spcBef>
              <a:spcAft>
                <a:spcPts val="0"/>
              </a:spcAft>
              <a:defRPr/>
            </a:pPr>
            <a:endParaRPr lang="en-AU" dirty="0">
              <a:solidFill>
                <a:schemeClr val="tx1">
                  <a:tint val="75000"/>
                </a:schemeClr>
              </a:solidFill>
              <a:latin typeface="+mn-lt"/>
              <a:cs typeface="+mn-cs"/>
            </a:endParaRPr>
          </a:p>
        </p:txBody>
      </p:sp>
      <p:pic>
        <p:nvPicPr>
          <p:cNvPr id="6149" name="Picture 6"/>
          <p:cNvPicPr>
            <a:picLocks noChangeAspect="1" noChangeArrowheads="1"/>
          </p:cNvPicPr>
          <p:nvPr/>
        </p:nvPicPr>
        <p:blipFill>
          <a:blip r:embed="rId3" cstate="print"/>
          <a:srcRect/>
          <a:stretch>
            <a:fillRect/>
          </a:stretch>
        </p:blipFill>
        <p:spPr bwMode="auto">
          <a:xfrm>
            <a:off x="6143625" y="714375"/>
            <a:ext cx="2386013" cy="2543175"/>
          </a:xfrm>
          <a:prstGeom prst="rect">
            <a:avLst/>
          </a:prstGeom>
          <a:noFill/>
          <a:ln w="9525">
            <a:solidFill>
              <a:schemeClr val="tx1"/>
            </a:solidFill>
            <a:miter lim="800000"/>
            <a:headEnd/>
            <a:tailEnd/>
          </a:ln>
        </p:spPr>
      </p:pic>
      <p:sp>
        <p:nvSpPr>
          <p:cNvPr id="8" name="Right Arrow 7"/>
          <p:cNvSpPr/>
          <p:nvPr/>
        </p:nvSpPr>
        <p:spPr>
          <a:xfrm>
            <a:off x="5214938" y="2286000"/>
            <a:ext cx="571500"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5143500" y="3643313"/>
            <a:ext cx="642938"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2" name="Picture 8"/>
          <p:cNvPicPr>
            <a:picLocks noChangeAspect="1" noChangeArrowheads="1"/>
          </p:cNvPicPr>
          <p:nvPr/>
        </p:nvPicPr>
        <p:blipFill>
          <a:blip r:embed="rId4" cstate="print"/>
          <a:srcRect/>
          <a:stretch>
            <a:fillRect/>
          </a:stretch>
        </p:blipFill>
        <p:spPr bwMode="auto">
          <a:xfrm>
            <a:off x="6143625" y="3500438"/>
            <a:ext cx="2357438" cy="2495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29138" y="642938"/>
            <a:ext cx="4614862" cy="1143000"/>
          </a:xfrm>
        </p:spPr>
        <p:txBody>
          <a:bodyPr/>
          <a:lstStyle/>
          <a:p>
            <a:r>
              <a:rPr lang="en-AU" smtClean="0"/>
              <a:t>Examples</a:t>
            </a:r>
            <a:endParaRPr lang="en-US" smtClean="0"/>
          </a:p>
        </p:txBody>
      </p:sp>
      <p:sp>
        <p:nvSpPr>
          <p:cNvPr id="7171" name="Text Placeholder 2"/>
          <p:cNvSpPr>
            <a:spLocks noGrp="1"/>
          </p:cNvSpPr>
          <p:nvPr>
            <p:ph type="body" idx="1"/>
          </p:nvPr>
        </p:nvSpPr>
        <p:spPr>
          <a:xfrm>
            <a:off x="428625" y="1785938"/>
            <a:ext cx="8229600" cy="4525962"/>
          </a:xfrm>
        </p:spPr>
        <p:txBody>
          <a:bodyPr/>
          <a:lstStyle/>
          <a:p>
            <a:pPr>
              <a:buFont typeface="Arial" charset="0"/>
              <a:buNone/>
            </a:pPr>
            <a:r>
              <a:rPr lang="en-AU" dirty="0" smtClean="0"/>
              <a:t>Workflows</a:t>
            </a:r>
          </a:p>
          <a:p>
            <a:r>
              <a:rPr lang="en-AU" dirty="0" smtClean="0"/>
              <a:t>LC staff: Adding attributes for persons with surnames and given names. (Simple)</a:t>
            </a:r>
          </a:p>
          <a:p>
            <a:r>
              <a:rPr lang="en-AU" dirty="0" smtClean="0"/>
              <a:t>LC Staff: Simple book workflow (Complex)</a:t>
            </a:r>
          </a:p>
          <a:p>
            <a:pPr>
              <a:buFont typeface="Arial" charset="0"/>
              <a:buNone/>
            </a:pPr>
            <a:r>
              <a:rPr lang="en-AU" dirty="0" smtClean="0"/>
              <a:t>Maps</a:t>
            </a:r>
          </a:p>
          <a:p>
            <a:r>
              <a:rPr lang="en-AU" dirty="0" smtClean="0"/>
              <a:t>Draft CONSER RDA Core</a:t>
            </a:r>
          </a:p>
          <a:p>
            <a:r>
              <a:rPr lang="en-AU" dirty="0" smtClean="0"/>
              <a:t>Stanford MTS Score</a:t>
            </a:r>
          </a:p>
          <a:p>
            <a:pPr>
              <a:buFont typeface="Arial" charset="0"/>
              <a:buNone/>
            </a:pPr>
            <a:endParaRPr lang="en-AU" dirty="0" smtClean="0"/>
          </a:p>
          <a:p>
            <a:endParaRPr lang="en-AU" dirty="0" smtClean="0"/>
          </a:p>
          <a:p>
            <a:pPr>
              <a:buFont typeface="Arial" charset="0"/>
              <a:buNone/>
            </a:pPr>
            <a:endParaRPr lang="en-A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AU" smtClean="0"/>
              <a:t>Creating a workflow/map</a:t>
            </a:r>
          </a:p>
        </p:txBody>
      </p:sp>
      <p:pic>
        <p:nvPicPr>
          <p:cNvPr id="8195" name="Picture 5"/>
          <p:cNvPicPr>
            <a:picLocks noGrp="1" noChangeAspect="1" noChangeArrowheads="1"/>
          </p:cNvPicPr>
          <p:nvPr>
            <p:ph idx="1"/>
          </p:nvPr>
        </p:nvPicPr>
        <p:blipFill>
          <a:blip r:embed="rId3" cstate="print"/>
          <a:srcRect/>
          <a:stretch>
            <a:fillRect/>
          </a:stretch>
        </p:blipFill>
        <p:spPr>
          <a:xfrm>
            <a:off x="1571625" y="1643063"/>
            <a:ext cx="5791200" cy="44577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AU" smtClean="0"/>
              <a:t>NLA Workflows in the RDA Toolkit</a:t>
            </a:r>
          </a:p>
        </p:txBody>
      </p:sp>
      <p:sp>
        <p:nvSpPr>
          <p:cNvPr id="2051" name="Subtitle 2"/>
          <p:cNvSpPr>
            <a:spLocks noGrp="1"/>
          </p:cNvSpPr>
          <p:nvPr>
            <p:ph type="subTitle" idx="1"/>
          </p:nvPr>
        </p:nvSpPr>
        <p:spPr/>
        <p:txBody>
          <a:bodyPr/>
          <a:lstStyle/>
          <a:p>
            <a:pPr eaLnBrk="1" hangingPunct="1"/>
            <a:endParaRPr lang="en-AU" sz="400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29138" y="642938"/>
            <a:ext cx="4614862" cy="1143000"/>
          </a:xfrm>
        </p:spPr>
        <p:txBody>
          <a:bodyPr/>
          <a:lstStyle/>
          <a:p>
            <a:r>
              <a:rPr lang="en-AU" dirty="0" smtClean="0"/>
              <a:t>Metadata Examples</a:t>
            </a:r>
            <a:endParaRPr lang="en-US" dirty="0" smtClean="0"/>
          </a:p>
        </p:txBody>
      </p:sp>
      <p:sp>
        <p:nvSpPr>
          <p:cNvPr id="7171" name="Text Placeholder 2"/>
          <p:cNvSpPr>
            <a:spLocks noGrp="1"/>
          </p:cNvSpPr>
          <p:nvPr>
            <p:ph type="body" idx="1"/>
          </p:nvPr>
        </p:nvSpPr>
        <p:spPr>
          <a:xfrm>
            <a:off x="428625" y="1785938"/>
            <a:ext cx="8229600" cy="4525962"/>
          </a:xfrm>
        </p:spPr>
        <p:txBody>
          <a:bodyPr/>
          <a:lstStyle/>
          <a:p>
            <a:pPr>
              <a:buFont typeface="Arial" charset="0"/>
              <a:buNone/>
            </a:pPr>
            <a:endParaRPr lang="en-AU" dirty="0" smtClean="0"/>
          </a:p>
          <a:p>
            <a:pPr>
              <a:buFont typeface="Arial" charset="0"/>
              <a:buNone/>
            </a:pPr>
            <a:endParaRPr lang="en-AU" dirty="0" smtClean="0"/>
          </a:p>
          <a:p>
            <a:r>
              <a:rPr lang="en-AU" dirty="0" smtClean="0"/>
              <a:t>Archival collections</a:t>
            </a:r>
          </a:p>
          <a:p>
            <a:pPr lvl="1"/>
            <a:r>
              <a:rPr lang="en-AU" dirty="0" smtClean="0"/>
              <a:t>Poor metadata</a:t>
            </a:r>
          </a:p>
          <a:p>
            <a:r>
              <a:rPr lang="en-AU" dirty="0" smtClean="0"/>
              <a:t>Pan-Canadian Working Group</a:t>
            </a:r>
          </a:p>
          <a:p>
            <a:pPr lvl="1"/>
            <a:r>
              <a:rPr lang="en-AU" dirty="0" err="1" smtClean="0"/>
              <a:t>Eg</a:t>
            </a:r>
            <a:r>
              <a:rPr lang="en-AU" dirty="0" smtClean="0"/>
              <a:t> of best practice</a:t>
            </a:r>
          </a:p>
          <a:p>
            <a:endParaRPr lang="en-AU" dirty="0" smtClean="0"/>
          </a:p>
          <a:p>
            <a:pPr>
              <a:buFont typeface="Arial" charset="0"/>
              <a:buNone/>
            </a:pPr>
            <a:endParaRPr lang="en-A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smtClean="0"/>
              <a:t>Demonstration</a:t>
            </a:r>
          </a:p>
        </p:txBody>
      </p:sp>
      <p:pic>
        <p:nvPicPr>
          <p:cNvPr id="10243" name="Picture 4" descr="P:\TEMP\jstephen\science_demonstration3a.gif"/>
          <p:cNvPicPr>
            <a:picLocks noGrp="1" noChangeAspect="1" noChangeArrowheads="1"/>
          </p:cNvPicPr>
          <p:nvPr>
            <p:ph idx="1"/>
          </p:nvPr>
        </p:nvPicPr>
        <p:blipFill>
          <a:blip r:embed="rId3" cstate="print"/>
          <a:srcRect/>
          <a:stretch>
            <a:fillRect/>
          </a:stretch>
        </p:blipFill>
        <p:spPr>
          <a:xfrm>
            <a:off x="2025650" y="1600200"/>
            <a:ext cx="5092700" cy="452596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12652" t="29535" r="6555" b="16766"/>
          <a:stretch>
            <a:fillRect/>
          </a:stretch>
        </p:blipFill>
        <p:spPr bwMode="auto">
          <a:xfrm>
            <a:off x="1643042" y="3571852"/>
            <a:ext cx="5300658" cy="3286148"/>
          </a:xfrm>
          <a:prstGeom prst="rect">
            <a:avLst/>
          </a:prstGeom>
          <a:noFill/>
          <a:ln w="9525">
            <a:noFill/>
            <a:miter lim="800000"/>
            <a:headEnd/>
            <a:tailEnd/>
          </a:ln>
          <a:effectLst/>
        </p:spPr>
      </p:pic>
      <p:sp>
        <p:nvSpPr>
          <p:cNvPr id="10242" name="Title 1"/>
          <p:cNvSpPr>
            <a:spLocks noGrp="1"/>
          </p:cNvSpPr>
          <p:nvPr>
            <p:ph type="title"/>
          </p:nvPr>
        </p:nvSpPr>
        <p:spPr/>
        <p:txBody>
          <a:bodyPr/>
          <a:lstStyle/>
          <a:p>
            <a:r>
              <a:rPr lang="en-AU" smtClean="0"/>
              <a:t>Demonstration</a:t>
            </a:r>
          </a:p>
        </p:txBody>
      </p:sp>
      <p:pic>
        <p:nvPicPr>
          <p:cNvPr id="1026" name="Picture 2"/>
          <p:cNvPicPr>
            <a:picLocks noChangeAspect="1" noChangeArrowheads="1"/>
          </p:cNvPicPr>
          <p:nvPr/>
        </p:nvPicPr>
        <p:blipFill>
          <a:blip r:embed="rId4" cstate="print"/>
          <a:srcRect/>
          <a:stretch>
            <a:fillRect/>
          </a:stretch>
        </p:blipFill>
        <p:spPr bwMode="auto">
          <a:xfrm>
            <a:off x="285720" y="1357298"/>
            <a:ext cx="7858180" cy="1248781"/>
          </a:xfrm>
          <a:prstGeom prst="rect">
            <a:avLst/>
          </a:prstGeom>
          <a:noFill/>
          <a:ln w="9525">
            <a:solidFill>
              <a:schemeClr val="tx1"/>
            </a:solidFill>
            <a:miter lim="800000"/>
            <a:headEnd/>
            <a:tailEnd/>
          </a:ln>
          <a:effectLst/>
        </p:spPr>
      </p:pic>
      <p:cxnSp>
        <p:nvCxnSpPr>
          <p:cNvPr id="7" name="Straight Arrow Connector 6"/>
          <p:cNvCxnSpPr>
            <a:stCxn id="19" idx="0"/>
          </p:cNvCxnSpPr>
          <p:nvPr/>
        </p:nvCxnSpPr>
        <p:spPr>
          <a:xfrm rot="5400000" flipH="1" flipV="1">
            <a:off x="1000100" y="1785926"/>
            <a:ext cx="1285884" cy="8572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1" idx="0"/>
          </p:cNvCxnSpPr>
          <p:nvPr/>
        </p:nvCxnSpPr>
        <p:spPr>
          <a:xfrm rot="16200000" flipV="1">
            <a:off x="6661562" y="2196694"/>
            <a:ext cx="857256" cy="46434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 idx="2"/>
          </p:cNvCxnSpPr>
          <p:nvPr/>
        </p:nvCxnSpPr>
        <p:spPr>
          <a:xfrm rot="5400000">
            <a:off x="4578071" y="3577947"/>
            <a:ext cx="702238" cy="14287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8" idx="0"/>
          </p:cNvCxnSpPr>
          <p:nvPr/>
        </p:nvCxnSpPr>
        <p:spPr>
          <a:xfrm rot="5400000" flipH="1" flipV="1">
            <a:off x="4608513" y="2321711"/>
            <a:ext cx="999338" cy="2151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 idx="0"/>
          </p:cNvCxnSpPr>
          <p:nvPr/>
        </p:nvCxnSpPr>
        <p:spPr>
          <a:xfrm rot="5400000" flipH="1" flipV="1">
            <a:off x="3339695" y="1553754"/>
            <a:ext cx="1214444" cy="153591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720" y="2857496"/>
            <a:ext cx="1857388" cy="369332"/>
          </a:xfrm>
          <a:prstGeom prst="rect">
            <a:avLst/>
          </a:prstGeom>
          <a:noFill/>
          <a:ln>
            <a:solidFill>
              <a:schemeClr val="tx1"/>
            </a:solidFill>
          </a:ln>
        </p:spPr>
        <p:txBody>
          <a:bodyPr wrap="square" rtlCol="0">
            <a:spAutoFit/>
          </a:bodyPr>
          <a:lstStyle/>
          <a:p>
            <a:r>
              <a:rPr lang="en-AU" dirty="0" smtClean="0">
                <a:latin typeface="+mn-lt"/>
              </a:rPr>
              <a:t>Share Mode</a:t>
            </a:r>
            <a:endParaRPr lang="en-US" dirty="0" smtClean="0">
              <a:latin typeface="+mn-lt"/>
            </a:endParaRPr>
          </a:p>
        </p:txBody>
      </p:sp>
      <p:sp>
        <p:nvSpPr>
          <p:cNvPr id="20" name="TextBox 19"/>
          <p:cNvSpPr txBox="1"/>
          <p:nvPr/>
        </p:nvSpPr>
        <p:spPr>
          <a:xfrm>
            <a:off x="2357422" y="2928934"/>
            <a:ext cx="1643074" cy="369332"/>
          </a:xfrm>
          <a:prstGeom prst="rect">
            <a:avLst/>
          </a:prstGeom>
          <a:noFill/>
          <a:ln>
            <a:solidFill>
              <a:schemeClr val="tx1"/>
            </a:solidFill>
          </a:ln>
        </p:spPr>
        <p:txBody>
          <a:bodyPr wrap="square" rtlCol="0">
            <a:spAutoFit/>
          </a:bodyPr>
          <a:lstStyle/>
          <a:p>
            <a:r>
              <a:rPr lang="en-AU" dirty="0" smtClean="0">
                <a:latin typeface="+mn-lt"/>
              </a:rPr>
              <a:t>Past from Word</a:t>
            </a:r>
            <a:endParaRPr lang="en-US" dirty="0" smtClean="0">
              <a:latin typeface="+mn-lt"/>
            </a:endParaRPr>
          </a:p>
        </p:txBody>
      </p:sp>
      <p:sp>
        <p:nvSpPr>
          <p:cNvPr id="21" name="TextBox 20"/>
          <p:cNvSpPr txBox="1"/>
          <p:nvPr/>
        </p:nvSpPr>
        <p:spPr>
          <a:xfrm>
            <a:off x="6000760" y="2857496"/>
            <a:ext cx="2643206" cy="646331"/>
          </a:xfrm>
          <a:prstGeom prst="rect">
            <a:avLst/>
          </a:prstGeom>
          <a:noFill/>
          <a:ln>
            <a:solidFill>
              <a:schemeClr val="tx1"/>
            </a:solidFill>
          </a:ln>
        </p:spPr>
        <p:txBody>
          <a:bodyPr wrap="square" rtlCol="0">
            <a:spAutoFit/>
          </a:bodyPr>
          <a:lstStyle/>
          <a:p>
            <a:r>
              <a:rPr lang="en-AU" dirty="0" smtClean="0">
                <a:latin typeface="+mn-lt"/>
              </a:rPr>
              <a:t>Insert Special characters (for diacritics) </a:t>
            </a:r>
            <a:endParaRPr lang="en-US" dirty="0" smtClean="0">
              <a:latin typeface="+mn-lt"/>
            </a:endParaRPr>
          </a:p>
        </p:txBody>
      </p:sp>
      <p:sp>
        <p:nvSpPr>
          <p:cNvPr id="28" name="TextBox 27"/>
          <p:cNvSpPr txBox="1"/>
          <p:nvPr/>
        </p:nvSpPr>
        <p:spPr>
          <a:xfrm>
            <a:off x="4071934" y="2928934"/>
            <a:ext cx="1857388" cy="369332"/>
          </a:xfrm>
          <a:prstGeom prst="rect">
            <a:avLst/>
          </a:prstGeom>
          <a:noFill/>
          <a:ln>
            <a:solidFill>
              <a:schemeClr val="tx1"/>
            </a:solidFill>
          </a:ln>
        </p:spPr>
        <p:txBody>
          <a:bodyPr wrap="square" rtlCol="0">
            <a:spAutoFit/>
          </a:bodyPr>
          <a:lstStyle/>
          <a:p>
            <a:r>
              <a:rPr lang="en-AU" dirty="0" smtClean="0">
                <a:latin typeface="+mn-lt"/>
              </a:rPr>
              <a:t>Linking tool</a:t>
            </a:r>
            <a:endParaRPr lang="en-US" dirty="0" smtClean="0">
              <a:latin typeface="+mn-lt"/>
            </a:endParaRPr>
          </a:p>
        </p:txBody>
      </p:sp>
      <p:pic>
        <p:nvPicPr>
          <p:cNvPr id="1027" name="Picture 3"/>
          <p:cNvPicPr>
            <a:picLocks noChangeAspect="1" noChangeArrowheads="1"/>
          </p:cNvPicPr>
          <p:nvPr/>
        </p:nvPicPr>
        <p:blipFill>
          <a:blip r:embed="rId5" cstate="print"/>
          <a:srcRect l="19512" t="9845" r="66768" b="78520"/>
          <a:stretch>
            <a:fillRect/>
          </a:stretch>
        </p:blipFill>
        <p:spPr bwMode="auto">
          <a:xfrm>
            <a:off x="2071670" y="1714488"/>
            <a:ext cx="1285884" cy="857256"/>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l="13720" t="39380" r="70579" b="52565"/>
          <a:stretch>
            <a:fillRect/>
          </a:stretch>
        </p:blipFill>
        <p:spPr bwMode="auto">
          <a:xfrm>
            <a:off x="0" y="4214818"/>
            <a:ext cx="1471590" cy="642942"/>
          </a:xfrm>
          <a:prstGeom prst="rect">
            <a:avLst/>
          </a:prstGeom>
          <a:noFill/>
          <a:ln w="9525">
            <a:noFill/>
            <a:miter lim="800000"/>
            <a:headEnd/>
            <a:tailEnd/>
          </a:ln>
          <a:effectLst/>
        </p:spPr>
      </p:pic>
      <p:cxnSp>
        <p:nvCxnSpPr>
          <p:cNvPr id="37" name="Straight Arrow Connector 36"/>
          <p:cNvCxnSpPr/>
          <p:nvPr/>
        </p:nvCxnSpPr>
        <p:spPr>
          <a:xfrm rot="10800000" flipV="1">
            <a:off x="1500166" y="4214819"/>
            <a:ext cx="428628" cy="32146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dirty="0" smtClean="0"/>
              <a:t>Demonstration</a:t>
            </a:r>
          </a:p>
        </p:txBody>
      </p:sp>
      <p:pic>
        <p:nvPicPr>
          <p:cNvPr id="5" name="Picture 4" descr="C:\Users\rgibbs\AppData\Local\Microsoft\Windows\Temporary Internet Files\Content.Word\~MyBitmap.bmp"/>
          <p:cNvPicPr/>
          <p:nvPr/>
        </p:nvPicPr>
        <p:blipFill>
          <a:blip r:embed="rId3" cstate="print"/>
          <a:srcRect l="1871"/>
          <a:stretch>
            <a:fillRect/>
          </a:stretch>
        </p:blipFill>
        <p:spPr bwMode="auto">
          <a:xfrm>
            <a:off x="1071538" y="2500306"/>
            <a:ext cx="6357981" cy="3357586"/>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AU" smtClean="0"/>
              <a:t>Exercise</a:t>
            </a:r>
          </a:p>
        </p:txBody>
      </p:sp>
      <p:pic>
        <p:nvPicPr>
          <p:cNvPr id="11267" name="Picture 2"/>
          <p:cNvPicPr>
            <a:picLocks noGrp="1" noChangeAspect="1" noChangeArrowheads="1"/>
          </p:cNvPicPr>
          <p:nvPr>
            <p:ph idx="1"/>
          </p:nvPr>
        </p:nvPicPr>
        <p:blipFill>
          <a:blip r:embed="rId3" cstate="print"/>
          <a:srcRect/>
          <a:stretch>
            <a:fillRect/>
          </a:stretch>
        </p:blipFill>
        <p:spPr>
          <a:xfrm>
            <a:off x="2195513" y="1628775"/>
            <a:ext cx="4392612" cy="467995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AU" dirty="0" smtClean="0"/>
              <a:t>Learning Outcomes</a:t>
            </a:r>
            <a:endParaRPr lang="en-US" dirty="0" smtClean="0"/>
          </a:p>
        </p:txBody>
      </p:sp>
      <p:sp>
        <p:nvSpPr>
          <p:cNvPr id="3075" name="Content Placeholder 2"/>
          <p:cNvSpPr>
            <a:spLocks noGrp="1"/>
          </p:cNvSpPr>
          <p:nvPr>
            <p:ph idx="1"/>
          </p:nvPr>
        </p:nvSpPr>
        <p:spPr/>
        <p:txBody>
          <a:bodyPr/>
          <a:lstStyle/>
          <a:p>
            <a:pPr>
              <a:buFont typeface="Arial" charset="0"/>
              <a:buNone/>
            </a:pPr>
            <a:endParaRPr lang="en-AU" dirty="0" smtClean="0"/>
          </a:p>
          <a:p>
            <a:r>
              <a:rPr lang="en-AU" dirty="0" smtClean="0"/>
              <a:t>Create a personal profile</a:t>
            </a:r>
          </a:p>
          <a:p>
            <a:r>
              <a:rPr lang="en-AU" dirty="0" smtClean="0"/>
              <a:t>Become familiar with the RDA Toolkit interactive tools</a:t>
            </a:r>
          </a:p>
          <a:p>
            <a:r>
              <a:rPr lang="en-AU" dirty="0" smtClean="0"/>
              <a:t>Create saved searches and bookmarks</a:t>
            </a:r>
          </a:p>
          <a:p>
            <a:r>
              <a:rPr lang="en-AU" dirty="0" smtClean="0"/>
              <a:t>Create workflows and maps</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8"/>
          <p:cNvPicPr>
            <a:picLocks noChangeAspect="1" noChangeArrowheads="1"/>
          </p:cNvPicPr>
          <p:nvPr/>
        </p:nvPicPr>
        <p:blipFill>
          <a:blip r:embed="rId3" cstate="print"/>
          <a:srcRect/>
          <a:stretch>
            <a:fillRect/>
          </a:stretch>
        </p:blipFill>
        <p:spPr bwMode="auto">
          <a:xfrm>
            <a:off x="0" y="1357298"/>
            <a:ext cx="9166225" cy="5143515"/>
          </a:xfrm>
          <a:prstGeom prst="rect">
            <a:avLst/>
          </a:prstGeom>
          <a:noFill/>
          <a:ln w="9525">
            <a:noFill/>
            <a:miter lim="800000"/>
            <a:headEnd/>
            <a:tailEnd/>
          </a:ln>
        </p:spPr>
      </p:pic>
      <p:sp>
        <p:nvSpPr>
          <p:cNvPr id="12" name="Oval 11"/>
          <p:cNvSpPr/>
          <p:nvPr/>
        </p:nvSpPr>
        <p:spPr>
          <a:xfrm>
            <a:off x="8429652" y="1714488"/>
            <a:ext cx="357188" cy="357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cxnSp>
        <p:nvCxnSpPr>
          <p:cNvPr id="8" name="Straight Arrow Connector 7"/>
          <p:cNvCxnSpPr/>
          <p:nvPr/>
        </p:nvCxnSpPr>
        <p:spPr>
          <a:xfrm rot="10800000">
            <a:off x="6643702" y="4000504"/>
            <a:ext cx="857250" cy="71437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
        <p:nvSpPr>
          <p:cNvPr id="6" name="Title 1"/>
          <p:cNvSpPr txBox="1">
            <a:spLocks/>
          </p:cNvSpPr>
          <p:nvPr/>
        </p:nvSpPr>
        <p:spPr>
          <a:xfrm>
            <a:off x="4071938" y="274638"/>
            <a:ext cx="4614862"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j-ea"/>
                <a:cs typeface="+mj-cs"/>
              </a:rPr>
              <a:t>Creating a profile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6" name="TextBox 5"/>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cxnSp>
        <p:nvCxnSpPr>
          <p:cNvPr id="10" name="Straight Arrow Connector 9"/>
          <p:cNvCxnSpPr/>
          <p:nvPr/>
        </p:nvCxnSpPr>
        <p:spPr>
          <a:xfrm flipV="1">
            <a:off x="5715000" y="142875"/>
            <a:ext cx="1785938" cy="9286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6" name="TextBox 5"/>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cxnSp>
        <p:nvCxnSpPr>
          <p:cNvPr id="10" name="Straight Arrow Connector 9"/>
          <p:cNvCxnSpPr/>
          <p:nvPr/>
        </p:nvCxnSpPr>
        <p:spPr>
          <a:xfrm rot="10800000">
            <a:off x="3071813" y="5000625"/>
            <a:ext cx="2143125" cy="100012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3" name="Oval 2"/>
          <p:cNvSpPr/>
          <p:nvPr/>
        </p:nvSpPr>
        <p:spPr>
          <a:xfrm>
            <a:off x="2286000" y="1500188"/>
            <a:ext cx="1500188" cy="1000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 name="Oval 3"/>
          <p:cNvSpPr/>
          <p:nvPr/>
        </p:nvSpPr>
        <p:spPr>
          <a:xfrm>
            <a:off x="8429625" y="692150"/>
            <a:ext cx="382588" cy="52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7" name="Oval 6"/>
          <p:cNvSpPr/>
          <p:nvPr/>
        </p:nvSpPr>
        <p:spPr>
          <a:xfrm>
            <a:off x="2357438" y="3857625"/>
            <a:ext cx="1500187" cy="1000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 name="TextBox 5"/>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4" name="Oval 3"/>
          <p:cNvSpPr/>
          <p:nvPr/>
        </p:nvSpPr>
        <p:spPr>
          <a:xfrm>
            <a:off x="8429625" y="692150"/>
            <a:ext cx="382588" cy="522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6" name="TextBox 5"/>
          <p:cNvSpPr txBox="1"/>
          <p:nvPr/>
        </p:nvSpPr>
        <p:spPr>
          <a:xfrm>
            <a:off x="1258888" y="6519863"/>
            <a:ext cx="7885112"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p:cNvPicPr>
            <a:picLocks noChangeAspect="1" noChangeArrowheads="1"/>
          </p:cNvPicPr>
          <p:nvPr/>
        </p:nvPicPr>
        <p:blipFill>
          <a:blip r:embed="rId3" cstate="print"/>
          <a:srcRect/>
          <a:stretch>
            <a:fillRect/>
          </a:stretch>
        </p:blipFill>
        <p:spPr bwMode="auto">
          <a:xfrm>
            <a:off x="0" y="0"/>
            <a:ext cx="9144000" cy="6500813"/>
          </a:xfrm>
          <a:prstGeom prst="rect">
            <a:avLst/>
          </a:prstGeom>
          <a:noFill/>
          <a:ln w="9525">
            <a:noFill/>
            <a:miter lim="800000"/>
            <a:headEnd/>
            <a:tailEnd/>
          </a:ln>
        </p:spPr>
      </p:pic>
      <p:sp>
        <p:nvSpPr>
          <p:cNvPr id="6" name="Oval 5"/>
          <p:cNvSpPr/>
          <p:nvPr/>
        </p:nvSpPr>
        <p:spPr>
          <a:xfrm>
            <a:off x="3000375" y="1428750"/>
            <a:ext cx="1428750" cy="571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cs typeface="Arial" charset="0"/>
            </a:endParaRPr>
          </a:p>
        </p:txBody>
      </p:sp>
      <p:sp>
        <p:nvSpPr>
          <p:cNvPr id="4" name="TextBox 3"/>
          <p:cNvSpPr txBox="1"/>
          <p:nvPr/>
        </p:nvSpPr>
        <p:spPr>
          <a:xfrm>
            <a:off x="755650" y="6519863"/>
            <a:ext cx="8388350" cy="338137"/>
          </a:xfrm>
          <a:prstGeom prst="rect">
            <a:avLst/>
          </a:prstGeom>
          <a:noFill/>
        </p:spPr>
        <p:txBody>
          <a:bodyPr>
            <a:spAutoFit/>
          </a:bodyPr>
          <a:lstStyle/>
          <a:p>
            <a:pPr>
              <a:defRPr/>
            </a:pPr>
            <a:r>
              <a:rPr lang="en-AU" sz="800" dirty="0">
                <a:solidFill>
                  <a:schemeClr val="bg1">
                    <a:lumMod val="50000"/>
                  </a:schemeClr>
                </a:solidFill>
              </a:rPr>
              <a:t>Screen image from the RDA Toolkit (www.rdatoolkit.org) used by permission of the Co-Publishers for RDA (American Library Association, Canadian Library Association, and CILIP: Chartered Institute of Library and Information Professionals)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DA 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5237</TotalTime>
  <Words>2534</Words>
  <Application>Microsoft Office PowerPoint</Application>
  <PresentationFormat>On-screen Show (4:3)</PresentationFormat>
  <Paragraphs>197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RDA Presentation1</vt:lpstr>
      <vt:lpstr>Teaching RDA</vt:lpstr>
      <vt:lpstr>NLA Workflows in the RDA Toolkit</vt:lpstr>
      <vt:lpstr>Learning Outcomes</vt:lpstr>
      <vt:lpstr>Slide 4</vt:lpstr>
      <vt:lpstr>Slide 5</vt:lpstr>
      <vt:lpstr>Slide 6</vt:lpstr>
      <vt:lpstr>Slide 7</vt:lpstr>
      <vt:lpstr>Slide 8</vt:lpstr>
      <vt:lpstr>Slide 9</vt:lpstr>
      <vt:lpstr>Slide 10</vt:lpstr>
      <vt:lpstr>Slide 11</vt:lpstr>
      <vt:lpstr>Slide 12</vt:lpstr>
      <vt:lpstr>Slide 13</vt:lpstr>
      <vt:lpstr>Slide 14</vt:lpstr>
      <vt:lpstr>Exercise</vt:lpstr>
      <vt:lpstr> Workflows </vt:lpstr>
      <vt:lpstr>Maps </vt:lpstr>
      <vt:lpstr>Examples</vt:lpstr>
      <vt:lpstr>Creating a workflow/map</vt:lpstr>
      <vt:lpstr>Metadata Examples</vt:lpstr>
      <vt:lpstr>Demonstration</vt:lpstr>
      <vt:lpstr>Demonstration</vt:lpstr>
      <vt:lpstr>Demonstration</vt:lpstr>
      <vt:lpstr>Exercise</vt:lpstr>
    </vt:vector>
  </TitlesOfParts>
  <Company>National Library of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cargus</dc:creator>
  <cp:lastModifiedBy>jstephen</cp:lastModifiedBy>
  <cp:revision>469</cp:revision>
  <dcterms:created xsi:type="dcterms:W3CDTF">2010-08-18T01:06:41Z</dcterms:created>
  <dcterms:modified xsi:type="dcterms:W3CDTF">2013-01-15T03:35:53Z</dcterms:modified>
</cp:coreProperties>
</file>