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2" r:id="rId3"/>
    <p:sldId id="261" r:id="rId4"/>
    <p:sldId id="257" r:id="rId5"/>
    <p:sldId id="263" r:id="rId6"/>
    <p:sldId id="272" r:id="rId7"/>
    <p:sldId id="264" r:id="rId8"/>
    <p:sldId id="265" r:id="rId9"/>
    <p:sldId id="266" r:id="rId10"/>
    <p:sldId id="267" r:id="rId11"/>
    <p:sldId id="268" r:id="rId12"/>
    <p:sldId id="270" r:id="rId13"/>
    <p:sldId id="274" r:id="rId14"/>
    <p:sldId id="271" r:id="rId15"/>
    <p:sldId id="273" r:id="rId1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6529" autoAdjust="0"/>
  </p:normalViewPr>
  <p:slideViewPr>
    <p:cSldViewPr>
      <p:cViewPr>
        <p:scale>
          <a:sx n="100" d="100"/>
          <a:sy n="100" d="100"/>
        </p:scale>
        <p:origin x="-300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75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C2FCE09-DAEF-4B70-A2E9-D872BD04A72A}" type="datetimeFigureOut">
              <a:rPr lang="en-US"/>
              <a:pPr>
                <a:defRPr/>
              </a:pPr>
              <a:t>10/21/2010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7F5B837-444D-4CD6-B2C7-F40DA1490BE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154652-CB04-4C5E-9654-691F08152CE3}" type="slidenum">
              <a:rPr lang="en-AU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05253BB1-D94F-406B-8D5D-C3392C0A3175}" type="slidenum">
              <a:rPr lang="en-AU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786E83A-ED74-45E1-8DCA-6A040AE30289}" type="slidenum">
              <a:rPr lang="en-AU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EA4E9FBD-0251-4130-883E-FF2C2B23AD33}" type="slidenum">
              <a:rPr lang="en-AU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5B837-444D-4CD6-B2C7-F40DA1490BE5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17854-26ED-48AA-BC39-8D7E93EB5F3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CCD238-AA2F-4F49-8B62-62CBF13B4529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32D77-530F-4395-A76B-1D9D90E5C5A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065F0-5DF2-49C9-B503-0D139CF37BC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C56BF-7D1F-4B3D-BAC7-919E4C003E2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EC1EF-CC7A-47A0-8542-810CFB8F15C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347A4-CA0D-4CAF-9F57-2108FEBBABF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BE2A7-CFCD-4B51-AB0C-B97B9D70FDE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0AB6F-153E-47E2-8A56-EBED00BDA56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148F1-16FB-40D7-95AB-B3A920883815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C5887-E439-4C2C-942B-035B88EA5B8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BDAF6EFD-5115-4A6A-88CB-1F19530E5A7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63" y="1571625"/>
            <a:ext cx="6929437" cy="3000375"/>
          </a:xfrm>
        </p:spPr>
        <p:txBody>
          <a:bodyPr/>
          <a:lstStyle/>
          <a:p>
            <a:pPr eaLnBrk="1" hangingPunct="1">
              <a:defRPr/>
            </a:pPr>
            <a:r>
              <a:rPr lang="en-AU" sz="4000" dirty="0" smtClean="0">
                <a:latin typeface="DejaVu Serif Condensed" pitchFamily="18" charset="0"/>
                <a:ea typeface="DejaVu Serif Condensed" pitchFamily="18" charset="0"/>
              </a:rPr>
              <a:t>Web transaction </a:t>
            </a:r>
            <a:r>
              <a:rPr lang="en-AU" sz="4000" dirty="0" smtClean="0">
                <a:latin typeface="DejaVu Serif Condensed" pitchFamily="18" charset="0"/>
                <a:ea typeface="DejaVu Serif Condensed" pitchFamily="18" charset="0"/>
              </a:rPr>
              <a:t>log analysis</a:t>
            </a:r>
          </a:p>
          <a:p>
            <a:pPr eaLnBrk="1" hangingPunct="1">
              <a:defRPr/>
            </a:pPr>
            <a:r>
              <a:rPr lang="en-AU" sz="1050" dirty="0" smtClean="0">
                <a:latin typeface="DejaVu Serif Condensed" pitchFamily="18" charset="0"/>
                <a:ea typeface="DejaVu Serif Condensed" pitchFamily="18" charset="0"/>
              </a:rPr>
              <a:t> </a:t>
            </a:r>
          </a:p>
          <a:p>
            <a:pPr eaLnBrk="1" hangingPunct="1">
              <a:defRPr/>
            </a:pPr>
            <a:r>
              <a:rPr lang="en-AU" dirty="0" smtClean="0">
                <a:latin typeface="DejaVu Serif Condensed" pitchFamily="18" charset="0"/>
                <a:ea typeface="DejaVu Serif Condensed" pitchFamily="18" charset="0"/>
              </a:rPr>
              <a:t>and its role in understanding catalogue use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14813" y="6000750"/>
            <a:ext cx="35718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AU" dirty="0">
                <a:solidFill>
                  <a:schemeClr val="bg1">
                    <a:lumMod val="75000"/>
                  </a:schemeClr>
                </a:solidFill>
              </a:rPr>
              <a:t>Bradley Cummings</a:t>
            </a:r>
          </a:p>
          <a:p>
            <a:pPr algn="r">
              <a:defRPr/>
            </a:pPr>
            <a:r>
              <a:rPr lang="en-AU" dirty="0">
                <a:solidFill>
                  <a:schemeClr val="bg1">
                    <a:lumMod val="75000"/>
                  </a:schemeClr>
                </a:solidFill>
              </a:rPr>
              <a:t>National Library of Australia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642910" y="642918"/>
            <a:ext cx="82296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+mj-cs"/>
              </a:rPr>
              <a:t>Not just one log </a:t>
            </a:r>
            <a:r>
              <a:rPr lang="en-AU" sz="4000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+mj-cs"/>
              </a:rPr>
              <a:t>file</a:t>
            </a:r>
            <a:endParaRPr kumimoji="0" lang="en-AU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2071678"/>
            <a:ext cx="164307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Catalogue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2303" y="207167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NLA web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5878" y="207167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Content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9454" y="207167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User data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7377" y="4786322"/>
            <a:ext cx="364207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Combined data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cxnSp>
        <p:nvCxnSpPr>
          <p:cNvPr id="47" name="Straight Connector 46"/>
          <p:cNvCxnSpPr>
            <a:stCxn id="7" idx="2"/>
            <a:endCxn id="58" idx="0"/>
          </p:cNvCxnSpPr>
          <p:nvPr/>
        </p:nvCxnSpPr>
        <p:spPr>
          <a:xfrm rot="5400000">
            <a:off x="2016751" y="283829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86314" y="4500570"/>
            <a:ext cx="571504" cy="0"/>
          </a:xfrm>
          <a:prstGeom prst="line">
            <a:avLst/>
          </a:prstGeom>
          <a:ln w="9525">
            <a:solidFill>
              <a:schemeClr val="bg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00166" y="3143248"/>
            <a:ext cx="164307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Clean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62303" y="314324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Clean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95878" y="314324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Clean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29454" y="314324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Clean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cxnSp>
        <p:nvCxnSpPr>
          <p:cNvPr id="65" name="Straight Connector 64"/>
          <p:cNvCxnSpPr>
            <a:stCxn id="8" idx="2"/>
            <a:endCxn id="59" idx="0"/>
          </p:cNvCxnSpPr>
          <p:nvPr/>
        </p:nvCxnSpPr>
        <p:spPr>
          <a:xfrm rot="5400000">
            <a:off x="3814607" y="283829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9" idx="2"/>
            <a:endCxn id="60" idx="0"/>
          </p:cNvCxnSpPr>
          <p:nvPr/>
        </p:nvCxnSpPr>
        <p:spPr>
          <a:xfrm rot="5400000">
            <a:off x="5648182" y="283829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0" idx="2"/>
            <a:endCxn id="61" idx="0"/>
          </p:cNvCxnSpPr>
          <p:nvPr/>
        </p:nvCxnSpPr>
        <p:spPr>
          <a:xfrm rot="5400000">
            <a:off x="7481758" y="2838295"/>
            <a:ext cx="609905" cy="0"/>
          </a:xfrm>
          <a:prstGeom prst="line">
            <a:avLst/>
          </a:prstGeom>
          <a:ln>
            <a:solidFill>
              <a:schemeClr val="bg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2016751" y="390986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3814607" y="390986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5648182" y="390986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7481758" y="3909865"/>
            <a:ext cx="609905" cy="0"/>
          </a:xfrm>
          <a:prstGeom prst="line">
            <a:avLst/>
          </a:prstGeom>
          <a:ln>
            <a:solidFill>
              <a:schemeClr val="bg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324797" y="4214818"/>
            <a:ext cx="3614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929322" y="4214818"/>
            <a:ext cx="18281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642910" y="642918"/>
            <a:ext cx="82296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+mj-cs"/>
              </a:rPr>
              <a:t>Not just one log </a:t>
            </a:r>
            <a:r>
              <a:rPr lang="en-AU" sz="4000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+mj-cs"/>
              </a:rPr>
              <a:t>file</a:t>
            </a:r>
            <a:endParaRPr kumimoji="0" lang="en-AU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2071678"/>
            <a:ext cx="164307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Catalogue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2303" y="207167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NLA web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5878" y="207167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Content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9454" y="207167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User data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87377" y="4786322"/>
            <a:ext cx="364207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Combined data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cxnSp>
        <p:nvCxnSpPr>
          <p:cNvPr id="47" name="Straight Connector 46"/>
          <p:cNvCxnSpPr>
            <a:stCxn id="7" idx="2"/>
            <a:endCxn id="58" idx="0"/>
          </p:cNvCxnSpPr>
          <p:nvPr/>
        </p:nvCxnSpPr>
        <p:spPr>
          <a:xfrm rot="5400000">
            <a:off x="2016751" y="283829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5400000">
            <a:off x="4786314" y="4500570"/>
            <a:ext cx="571504" cy="0"/>
          </a:xfrm>
          <a:prstGeom prst="line">
            <a:avLst/>
          </a:prstGeom>
          <a:ln w="9525">
            <a:solidFill>
              <a:schemeClr val="bg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00166" y="3143248"/>
            <a:ext cx="164307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Clean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62303" y="314324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Clean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95878" y="314324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Clean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29454" y="314324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Clean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cxnSp>
        <p:nvCxnSpPr>
          <p:cNvPr id="65" name="Straight Connector 64"/>
          <p:cNvCxnSpPr>
            <a:stCxn id="8" idx="2"/>
            <a:endCxn id="59" idx="0"/>
          </p:cNvCxnSpPr>
          <p:nvPr/>
        </p:nvCxnSpPr>
        <p:spPr>
          <a:xfrm rot="5400000">
            <a:off x="3814607" y="283829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9" idx="2"/>
            <a:endCxn id="60" idx="0"/>
          </p:cNvCxnSpPr>
          <p:nvPr/>
        </p:nvCxnSpPr>
        <p:spPr>
          <a:xfrm rot="5400000">
            <a:off x="5648182" y="283829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0" idx="2"/>
            <a:endCxn id="61" idx="0"/>
          </p:cNvCxnSpPr>
          <p:nvPr/>
        </p:nvCxnSpPr>
        <p:spPr>
          <a:xfrm rot="5400000">
            <a:off x="7481758" y="2838295"/>
            <a:ext cx="609905" cy="0"/>
          </a:xfrm>
          <a:prstGeom prst="line">
            <a:avLst/>
          </a:prstGeom>
          <a:ln>
            <a:solidFill>
              <a:schemeClr val="bg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2016751" y="390986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3814607" y="390986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5648182" y="390986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7481758" y="3909865"/>
            <a:ext cx="609905" cy="0"/>
          </a:xfrm>
          <a:prstGeom prst="line">
            <a:avLst/>
          </a:prstGeom>
          <a:ln>
            <a:solidFill>
              <a:schemeClr val="bg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2324797" y="4214818"/>
            <a:ext cx="361405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3287377" y="5572140"/>
            <a:ext cx="3642077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Combined sorted data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cxnSp>
        <p:nvCxnSpPr>
          <p:cNvPr id="94" name="Straight Connector 93"/>
          <p:cNvCxnSpPr>
            <a:stCxn id="11" idx="2"/>
            <a:endCxn id="93" idx="0"/>
          </p:cNvCxnSpPr>
          <p:nvPr/>
        </p:nvCxnSpPr>
        <p:spPr>
          <a:xfrm rot="5400000">
            <a:off x="4946340" y="5410063"/>
            <a:ext cx="324153" cy="0"/>
          </a:xfrm>
          <a:prstGeom prst="line">
            <a:avLst/>
          </a:prstGeom>
          <a:ln w="9525">
            <a:solidFill>
              <a:schemeClr val="bg1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29322" y="4214818"/>
            <a:ext cx="1828100" cy="0"/>
          </a:xfrm>
          <a:prstGeom prst="line">
            <a:avLst/>
          </a:prstGeom>
          <a:ln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928694"/>
          </a:xfrm>
        </p:spPr>
        <p:txBody>
          <a:bodyPr anchor="t"/>
          <a:lstStyle/>
          <a:p>
            <a:r>
              <a:rPr lang="en-AU" sz="4000" dirty="0" smtClean="0">
                <a:latin typeface="DejaVu Serif Condensed" pitchFamily="18" charset="0"/>
                <a:ea typeface="DejaVu Serif Condensed" pitchFamily="18" charset="0"/>
              </a:rPr>
              <a:t>Analysis</a:t>
            </a:r>
            <a:endParaRPr lang="en-AU" sz="4000" dirty="0"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571604" y="1714488"/>
            <a:ext cx="64008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AU" sz="2400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Determine sessions by IP address and the time between transactions</a:t>
            </a: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514350" marR="0" lvl="0" indent="-51435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AU" sz="2400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Tag specific events</a:t>
            </a: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514350" marR="0" lvl="0" indent="-51435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Scale session events with duration percentiles</a:t>
            </a:r>
          </a:p>
          <a:p>
            <a:pPr marL="514350" marR="0" lvl="0" indent="-51435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Store</a:t>
            </a:r>
            <a:r>
              <a:rPr kumimoji="0" lang="en-AU" sz="2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 in a database for re-use</a:t>
            </a:r>
          </a:p>
          <a:p>
            <a:pPr marL="514350" marR="0" lvl="0" indent="-51435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Write</a:t>
            </a:r>
            <a:r>
              <a:rPr kumimoji="0" lang="en-AU" sz="2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 scripts for specific queries</a:t>
            </a: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8794" y="1523607"/>
            <a:ext cx="664373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How many unique sessions?</a:t>
            </a: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Result: 61999</a:t>
            </a:r>
          </a:p>
          <a:p>
            <a:endParaRPr lang="en-AU" sz="14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How many single line sessions were referred from Google?</a:t>
            </a: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Result: 26519</a:t>
            </a:r>
          </a:p>
          <a:p>
            <a:endParaRPr lang="en-AU" sz="14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How many sessions lasted longer than 30 minutes?</a:t>
            </a: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Result: 1184</a:t>
            </a:r>
          </a:p>
          <a:p>
            <a:endParaRPr lang="en-AU" sz="14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Of those, how many were referred from Google?</a:t>
            </a: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Result: 11</a:t>
            </a:r>
          </a:p>
          <a:p>
            <a:endParaRPr lang="en-AU" sz="14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Of the sessions longer than 30 minutes, how many included more than 20 Google referrals?</a:t>
            </a: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Result: 30</a:t>
            </a:r>
          </a:p>
          <a:p>
            <a:endParaRPr lang="en-AU" sz="14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And, of those, how many viewed a digitized item?</a:t>
            </a: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Result: 28</a:t>
            </a:r>
          </a:p>
          <a:p>
            <a:endParaRPr lang="en-AU" sz="14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... or </a:t>
            </a:r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clicked on a subject heading?</a:t>
            </a:r>
            <a:endParaRPr lang="en-AU" sz="14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Result: 14</a:t>
            </a:r>
          </a:p>
          <a:p>
            <a:endParaRPr lang="en-AU" sz="1400" dirty="0" smtClean="0">
              <a:solidFill>
                <a:schemeClr val="bg1"/>
              </a:solidFill>
              <a:latin typeface="Lucida Console" pitchFamily="49" charset="0"/>
            </a:endParaRP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... or </a:t>
            </a:r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generated a </a:t>
            </a:r>
            <a:r>
              <a:rPr lang="en-AU" sz="1400" dirty="0" err="1" smtClean="0">
                <a:solidFill>
                  <a:schemeClr val="bg1"/>
                </a:solidFill>
                <a:latin typeface="Lucida Console" pitchFamily="49" charset="0"/>
              </a:rPr>
              <a:t>callslip</a:t>
            </a:r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?</a:t>
            </a:r>
          </a:p>
          <a:p>
            <a:r>
              <a:rPr lang="en-AU" sz="1400" dirty="0" smtClean="0">
                <a:solidFill>
                  <a:schemeClr val="bg1"/>
                </a:solidFill>
                <a:latin typeface="Lucida Console" pitchFamily="49" charset="0"/>
              </a:rPr>
              <a:t>Result: 0</a:t>
            </a:r>
            <a:endParaRPr lang="en-AU" sz="1400" dirty="0">
              <a:solidFill>
                <a:schemeClr val="bg1"/>
              </a:solidFill>
              <a:latin typeface="Lucida Console" pitchFamily="49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928694"/>
          </a:xfrm>
        </p:spPr>
        <p:txBody>
          <a:bodyPr anchor="t"/>
          <a:lstStyle/>
          <a:p>
            <a:r>
              <a:rPr lang="en-AU" sz="4000" dirty="0" smtClean="0">
                <a:latin typeface="DejaVu Serif Condensed" pitchFamily="18" charset="0"/>
                <a:ea typeface="DejaVu Serif Condensed" pitchFamily="18" charset="0"/>
              </a:rPr>
              <a:t>Query examples</a:t>
            </a:r>
            <a:endParaRPr lang="en-AU" sz="4000" dirty="0"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62649" y="3531102"/>
            <a:ext cx="4042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400" dirty="0" smtClean="0">
                <a:solidFill>
                  <a:srgbClr val="FF0000"/>
                </a:solidFill>
              </a:rPr>
              <a:t>*</a:t>
            </a:r>
            <a:endParaRPr lang="en-A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928694"/>
          </a:xfrm>
        </p:spPr>
        <p:txBody>
          <a:bodyPr anchor="t"/>
          <a:lstStyle/>
          <a:p>
            <a:r>
              <a:rPr lang="en-AU" sz="4000" dirty="0" smtClean="0">
                <a:latin typeface="DejaVu Serif Condensed" pitchFamily="18" charset="0"/>
                <a:ea typeface="DejaVu Serif Condensed" pitchFamily="18" charset="0"/>
              </a:rPr>
              <a:t>Pros and Cons</a:t>
            </a:r>
            <a:endParaRPr lang="en-AU" sz="4000" dirty="0"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571604" y="1714488"/>
            <a:ext cx="6400800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/>
          <a:p>
            <a:pPr marL="216000" marR="0" lvl="0" indent="-18000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Can include activity beyond the scope of the catalogue alone.</a:t>
            </a:r>
          </a:p>
          <a:p>
            <a:pPr marL="216000" marR="0" lvl="0" indent="-18000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Data</a:t>
            </a:r>
            <a:r>
              <a:rPr kumimoji="0" lang="en-AU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 can be queried for specific information.</a:t>
            </a:r>
            <a:endParaRPr kumimoji="0" lang="en-AU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216000" marR="0" lvl="0" indent="-18000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Level of analytical detail far exceeds previous options or “canned” results.</a:t>
            </a:r>
            <a:endParaRPr lang="en-AU" kern="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216000" marR="0" lvl="0" indent="-18000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Possible to include location specific data and limited user profiles.</a:t>
            </a:r>
          </a:p>
          <a:p>
            <a:pPr marL="216000" marR="0" lvl="0" indent="-18000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216000" marR="0" lvl="0" indent="-18000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AU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360000" marR="0" lvl="0" indent="-18000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Very large amount of data to process.</a:t>
            </a:r>
          </a:p>
          <a:p>
            <a:pPr marL="360000" marR="0" lvl="0" indent="-18000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Data filtering and cleaning needs care.</a:t>
            </a:r>
          </a:p>
          <a:p>
            <a:pPr marL="360000" marR="0" lvl="0" indent="-18000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AU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Log</a:t>
            </a:r>
            <a:r>
              <a:rPr kumimoji="0" lang="en-AU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 data may be incomplete.</a:t>
            </a:r>
          </a:p>
          <a:p>
            <a:pPr marL="360000" marR="0" lvl="0" indent="-18000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AU" kern="0" baseline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Requires</a:t>
            </a:r>
            <a:r>
              <a:rPr lang="en-AU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 PERL and SQL knowledge.</a:t>
            </a:r>
            <a:endParaRPr kumimoji="0" lang="en-AU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928694"/>
          </a:xfrm>
        </p:spPr>
        <p:txBody>
          <a:bodyPr anchor="t"/>
          <a:lstStyle/>
          <a:p>
            <a:r>
              <a:rPr lang="en-AU" sz="4000" dirty="0" smtClean="0">
                <a:latin typeface="DejaVu Serif Condensed" pitchFamily="18" charset="0"/>
                <a:ea typeface="DejaVu Serif Condensed" pitchFamily="18" charset="0"/>
              </a:rPr>
              <a:t>Next steps</a:t>
            </a:r>
            <a:endParaRPr lang="en-AU" sz="4000" dirty="0"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571604" y="1714488"/>
            <a:ext cx="64008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AU" sz="2400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Improve the ability to cope with larger data sets.</a:t>
            </a: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514350" marR="0" lvl="0" indent="-51435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AU" sz="2400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Improve and stabilize the scripts.</a:t>
            </a: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514350" marR="0" lvl="0" indent="-51435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Prepare a suite</a:t>
            </a:r>
            <a:r>
              <a:rPr kumimoji="0" lang="en-AU" sz="2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 of standard queries.</a:t>
            </a: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514350" marR="0" lvl="0" indent="-51435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Develop an interface to ingest files (?)</a:t>
            </a:r>
            <a:endParaRPr kumimoji="0" lang="en-AU" sz="2400" b="0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514350" marR="0" lvl="0" indent="-514350" algn="l" defTabSz="914400" rtl="0" eaLnBrk="1" fontAlgn="base" latinLnBrk="0" hangingPunct="1">
              <a:spcBef>
                <a:spcPts val="9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Improve the threading/tracking</a:t>
            </a:r>
            <a:r>
              <a:rPr kumimoji="0" lang="en-AU" sz="2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 of users within sessions.</a:t>
            </a: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itle 2"/>
          <p:cNvSpPr>
            <a:spLocks noGrp="1"/>
          </p:cNvSpPr>
          <p:nvPr>
            <p:ph type="subTitle" idx="1"/>
          </p:nvPr>
        </p:nvSpPr>
        <p:spPr>
          <a:xfrm>
            <a:off x="1928813" y="714375"/>
            <a:ext cx="6400800" cy="5429250"/>
          </a:xfrm>
        </p:spPr>
        <p:txBody>
          <a:bodyPr/>
          <a:lstStyle/>
          <a:p>
            <a:pPr marL="514350" indent="-514350" algn="l" eaLnBrk="1" hangingPunct="1">
              <a:lnSpc>
                <a:spcPct val="150000"/>
              </a:lnSpc>
              <a:buFontTx/>
              <a:buAutoNum type="arabicPeriod"/>
            </a:pPr>
            <a:r>
              <a:rPr lang="en-AU" sz="2400" dirty="0" smtClean="0"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About the project</a:t>
            </a:r>
          </a:p>
          <a:p>
            <a:pPr marL="514350" indent="-514350" algn="l" eaLnBrk="1" hangingPunct="1">
              <a:lnSpc>
                <a:spcPct val="150000"/>
              </a:lnSpc>
              <a:buFontTx/>
              <a:buAutoNum type="arabicPeriod"/>
            </a:pPr>
            <a:r>
              <a:rPr lang="en-AU" sz="2400" dirty="0" smtClean="0"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The options</a:t>
            </a:r>
          </a:p>
          <a:p>
            <a:pPr marL="514350" indent="-514350" algn="l" eaLnBrk="1" hangingPunct="1">
              <a:lnSpc>
                <a:spcPct val="150000"/>
              </a:lnSpc>
              <a:buFontTx/>
              <a:buAutoNum type="arabicPeriod"/>
            </a:pPr>
            <a:r>
              <a:rPr lang="en-AU" sz="2400" dirty="0" smtClean="0"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About website transaction logs</a:t>
            </a:r>
          </a:p>
          <a:p>
            <a:pPr marL="514350" indent="-514350" algn="l" eaLnBrk="1" hangingPunct="1">
              <a:lnSpc>
                <a:spcPct val="150000"/>
              </a:lnSpc>
              <a:buFontTx/>
              <a:buAutoNum type="arabicPeriod"/>
            </a:pPr>
            <a:r>
              <a:rPr lang="en-AU" sz="2400" dirty="0" smtClean="0"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Implementing transaction log analysis at the NLA</a:t>
            </a:r>
          </a:p>
          <a:p>
            <a:pPr marL="514350" indent="-514350" algn="l" eaLnBrk="1" hangingPunct="1">
              <a:lnSpc>
                <a:spcPct val="150000"/>
              </a:lnSpc>
              <a:buFontTx/>
              <a:buAutoNum type="arabicPeriod"/>
            </a:pPr>
            <a:r>
              <a:rPr lang="en-AU" sz="2400" dirty="0" smtClean="0"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Examples of results</a:t>
            </a:r>
          </a:p>
          <a:p>
            <a:pPr marL="514350" indent="-514350" algn="l" eaLnBrk="1" hangingPunct="1">
              <a:lnSpc>
                <a:spcPct val="150000"/>
              </a:lnSpc>
              <a:buFontTx/>
              <a:buAutoNum type="arabicPeriod"/>
            </a:pPr>
            <a:r>
              <a:rPr lang="en-AU" sz="2400" dirty="0" smtClean="0"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Pros and cons</a:t>
            </a:r>
          </a:p>
          <a:p>
            <a:pPr marL="514350" indent="-514350" algn="l" eaLnBrk="1" hangingPunct="1">
              <a:lnSpc>
                <a:spcPct val="150000"/>
              </a:lnSpc>
              <a:buFontTx/>
              <a:buAutoNum type="arabicPeriod"/>
            </a:pPr>
            <a:r>
              <a:rPr lang="en-AU" sz="2400" dirty="0" smtClean="0"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What next?</a:t>
            </a:r>
          </a:p>
          <a:p>
            <a:pPr marL="514350" indent="-514350" algn="l" eaLnBrk="1" hangingPunct="1">
              <a:lnSpc>
                <a:spcPct val="150000"/>
              </a:lnSpc>
              <a:buFontTx/>
              <a:buAutoNum type="arabicPeriod"/>
            </a:pPr>
            <a:endParaRPr lang="en-AU" sz="2400" dirty="0" smtClean="0"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25" y="1357313"/>
            <a:ext cx="6858000" cy="4143375"/>
          </a:xfrm>
        </p:spPr>
        <p:txBody>
          <a:bodyPr/>
          <a:lstStyle/>
          <a:p>
            <a:pPr algn="l" eaLnBrk="1" hangingPunct="1"/>
            <a:r>
              <a:rPr lang="en-AU" sz="1000" smtClean="0"/>
              <a:t>static-71-162-11-23.pitbpa.fios.verizon.net - - [07/Sep/2010:09:59:59 +1000] "GET /Record/305182/Details? HTTP/1.0" 200 22049 "-" "Lynx/2.8.7rel.1 libwww-FM/2.14FM SSL-MM/1.4.1 OpenSSL/0.9.8k” 219-89-123-138.adsl.xtra.co.nz - - [07/Sep/2010:09:59:59 +1000] "GET /fcgi-bin/nlathumb.fcgi?id=1889025&amp;mode=thumb HTTP/1.1" 200 6132  http://catalogue.nla.gov.au/Search/Home?filter%5B%5D=pi%3Anla.pic*&amp;type=all&amp;lookfor=taranaki&amp;x=21&amp;y=7" Mozilla/4.0 (compatible; MSIE 8.0; Windows NT 5.1; Trident/4.0; GTB6.5; .NET CLR 2.0.50727; .NET CLR 3.0.04506.30; .NET CLR 1.1.4322; .NET CLR 3.0.4506.2152; .NET CLR 3.5.30729)“ wsce2.curtin.edu.au - - [07/Sep/2010:10:00:00 +1000] "GET /images/NLA_ts.gif HTTP/1.1" 304 - http://catalogue.nla.gov.au/Record/3533807 "Mozilla/4.0 (compatible; MSIE 7.0; Windows NT 5.1; .NET CLR 2.0.50727; .NET CLR 1.1.4322)“ host-41.239.141.43.tedata.net - - [07/Sep/2010:10:00:00 +1000] "GET /images/tabs_hover_bg.jpg HTTP/1.1" 200 328 "http://translate.googleusercontent.com/translate_c?hl=ar&amp;langpair=en%7Car&amp;u=http://catalogue.nla.gov.au/Record/1 04145%3Flookfor%3Dsubject:%2522Economics%2520%2520Textbooks.%2522%26offset%3D16%26max%3D69&amp;rurl=translate.google.com.eg&amp;usg=ALkJrhh4ADGqTzp9NXu3W5jzNHQOtIsUcg" "Mozilla/4.0 (compatible; MSIE 8.0; Windows NT 6.1; WOW64; Trident/4.0; GTB6.5; SLCC2; .NET CLR 2.0.50727; .NET CLR 3.5.30729; .NET CLR 3.0.30729; Media Center PC 6.0)“ 219-89-123-138.adsl.xtra.co.nz - - [07/Sep/2010:09:59:59 +1000] "GET /fcgi-bin/requestable.fcgi?callback=showAvailability&amp;bibids=896755,2884555,1689004,891094,2415663,1320231,440269,747394,1362112,2413409,2379460,1313803,2412983,2398516,1204483,2319971,2407821,1889025,2412944,896449 HTTP/1.1" 200 295 http://catalogue.nla.gov.au/Search/Home?filter%5B%5D=pi%3Anla.pic*&amp;type=all&amp;lookfor=taranaki&amp;x=21&amp;y=7 "Mozilla/4.0 (compatible; MSIE 8.0; Windows NT 5.1; Trident/4.0; GTB6.5; .NET CLR 2.0.50727; .NET CLR 3.0.04506.30; .NET CLR 1.1.4322; .NET CLR 3.0.4506.2152; .NET CLR 3.5.30729)“ wsce2.curtin.edu.au - - [07/Sep/2010:10:00:00 +1000] "GET /images/body_header_bg.png HTTP/1.1" 304 - "http://catalogue.nla.gov.au/Record/3533807" "Mozilla/4.0 (compatible; MSIE 7.0; Windows NT 5.1; .NET CLR 2.0.50727; .NET CLR 1.1.4322)“ crawl-66-249-67-59.googlebot.com - - [07/Sep/2010:09:59:59 +1000] "GET /Record/4222548?lookfor=subject:%22Material%20culture.%22&amp;offset=67&amp;max=507 HTTP/1.1" 200 24771 "-" "Mozilla/5.0 (compatible; Googlebot/2.1; +http://www.google.com/bot.html)“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5"/>
          <p:cNvSpPr txBox="1">
            <a:spLocks noChangeArrowheads="1"/>
          </p:cNvSpPr>
          <p:nvPr/>
        </p:nvSpPr>
        <p:spPr bwMode="auto">
          <a:xfrm>
            <a:off x="1357313" y="785813"/>
            <a:ext cx="750093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AU" dirty="0">
                <a:solidFill>
                  <a:schemeClr val="bg1"/>
                </a:solidFill>
              </a:rPr>
              <a:t>User address:	pulteney-pix.border.net.adelaide.edu.au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Time stamp:	[07/Sep/2010:10:00:00 +1000]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Request:	"GET /Record/1159621 HTTP/1.0”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Result code:	200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Result size:	24374 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Referring URL: 	"http://www.google.com.au/search?hl=en&amp;</a:t>
            </a:r>
          </a:p>
          <a:p>
            <a:r>
              <a:rPr lang="en-AU" dirty="0">
                <a:solidFill>
                  <a:schemeClr val="bg1"/>
                </a:solidFill>
              </a:rPr>
              <a:t>		q=</a:t>
            </a:r>
            <a:r>
              <a:rPr lang="en-AU" dirty="0" err="1">
                <a:solidFill>
                  <a:schemeClr val="bg1"/>
                </a:solidFill>
              </a:rPr>
              <a:t>kangaroo+island+soil+conservation+board&amp;meta</a:t>
            </a:r>
            <a:r>
              <a:rPr lang="en-AU" dirty="0">
                <a:solidFill>
                  <a:schemeClr val="bg1"/>
                </a:solidFill>
              </a:rPr>
              <a:t>="</a:t>
            </a:r>
          </a:p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User </a:t>
            </a:r>
            <a:r>
              <a:rPr lang="en-AU" dirty="0" smtClean="0">
                <a:solidFill>
                  <a:schemeClr val="bg1"/>
                </a:solidFill>
              </a:rPr>
              <a:t>agent:</a:t>
            </a:r>
            <a:r>
              <a:rPr lang="en-AU" dirty="0">
                <a:solidFill>
                  <a:schemeClr val="bg1"/>
                </a:solidFill>
              </a:rPr>
              <a:t>	"Mozilla/4.0 (compatible; MSIE 7.0; Windows NT 5.1;</a:t>
            </a:r>
          </a:p>
          <a:p>
            <a:r>
              <a:rPr lang="en-AU" dirty="0">
                <a:solidFill>
                  <a:schemeClr val="bg1"/>
                </a:solidFill>
              </a:rPr>
              <a:t>		SV1; .NET CLR 2.0.50727; InfoPath.2; .NET CLR 			1.1.4322; .NET CLR 3.0.4506.2152; .NET CLR 			3.5.30729)"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1357298"/>
            <a:ext cx="621982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41" name="Picture 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428604"/>
            <a:ext cx="6819900" cy="613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928694"/>
          </a:xfrm>
        </p:spPr>
        <p:txBody>
          <a:bodyPr anchor="t"/>
          <a:lstStyle/>
          <a:p>
            <a:r>
              <a:rPr lang="en-AU" sz="4000" dirty="0" smtClean="0">
                <a:latin typeface="DejaVu Serif Condensed" pitchFamily="18" charset="0"/>
                <a:ea typeface="DejaVu Serif Condensed" pitchFamily="18" charset="0"/>
              </a:rPr>
              <a:t>Problems analysing log data</a:t>
            </a:r>
            <a:endParaRPr lang="en-AU" sz="4000" dirty="0"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1571604" y="1714488"/>
            <a:ext cx="640080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AU" sz="2400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Each transaction is logged (images, </a:t>
            </a:r>
            <a:r>
              <a:rPr lang="en-AU" sz="2400" kern="0" dirty="0" err="1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javascript</a:t>
            </a:r>
            <a:r>
              <a:rPr lang="en-AU" sz="2400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, etc.)</a:t>
            </a: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AU" sz="2400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IP addresses do not equate to people</a:t>
            </a: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A lot of activity is created by ‘robots’</a:t>
            </a:r>
          </a:p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No threading or continuity information</a:t>
            </a:r>
          </a:p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AU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DejaVu Serif Condensed" pitchFamily="18" charset="0"/>
              </a:rPr>
              <a:t>Durations are not logged</a:t>
            </a:r>
          </a:p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n-AU" sz="24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DejaVu Serif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642910" y="642918"/>
            <a:ext cx="82296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+mj-cs"/>
              </a:rPr>
              <a:t>Not just one log </a:t>
            </a:r>
            <a:r>
              <a:rPr lang="en-AU" sz="4000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+mj-cs"/>
              </a:rPr>
              <a:t>file</a:t>
            </a:r>
            <a:endParaRPr kumimoji="0" lang="en-AU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2071678"/>
            <a:ext cx="164307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Catalogue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2303" y="207167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NLA web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5878" y="207167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Content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9454" y="207167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User data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642910" y="642918"/>
            <a:ext cx="822960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ejaVu Serif Condensed" pitchFamily="18" charset="0"/>
                <a:ea typeface="DejaVu Serif Condensed" pitchFamily="18" charset="0"/>
                <a:cs typeface="+mj-cs"/>
              </a:rPr>
              <a:t>Not just one log </a:t>
            </a:r>
            <a:r>
              <a:rPr lang="en-AU" sz="4000" kern="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  <a:cs typeface="+mj-cs"/>
              </a:rPr>
              <a:t>file</a:t>
            </a:r>
            <a:endParaRPr kumimoji="0" lang="en-AU" sz="4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ejaVu Serif Condensed" pitchFamily="18" charset="0"/>
              <a:ea typeface="DejaVu Serif Condensed" pitchFamily="18" charset="0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2071678"/>
            <a:ext cx="164307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Catalogue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2303" y="207167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NLA web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5878" y="207167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Content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29454" y="207167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User data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cxnSp>
        <p:nvCxnSpPr>
          <p:cNvPr id="47" name="Straight Connector 46"/>
          <p:cNvCxnSpPr>
            <a:stCxn id="7" idx="2"/>
            <a:endCxn id="58" idx="0"/>
          </p:cNvCxnSpPr>
          <p:nvPr/>
        </p:nvCxnSpPr>
        <p:spPr>
          <a:xfrm rot="5400000">
            <a:off x="2016751" y="283829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500166" y="3143248"/>
            <a:ext cx="164307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Clean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62303" y="314324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Clean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095878" y="314324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Clean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29454" y="3143248"/>
            <a:ext cx="1714512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>
                <a:solidFill>
                  <a:schemeClr val="bg1"/>
                </a:solidFill>
                <a:latin typeface="DejaVu Serif Condensed" pitchFamily="18" charset="0"/>
                <a:ea typeface="DejaVu Serif Condensed" pitchFamily="18" charset="0"/>
              </a:rPr>
              <a:t>Clean</a:t>
            </a:r>
            <a:endParaRPr lang="en-AU" sz="2400" dirty="0">
              <a:solidFill>
                <a:schemeClr val="bg1"/>
              </a:solidFill>
              <a:latin typeface="DejaVu Serif Condensed" pitchFamily="18" charset="0"/>
              <a:ea typeface="DejaVu Serif Condensed" pitchFamily="18" charset="0"/>
            </a:endParaRPr>
          </a:p>
        </p:txBody>
      </p:sp>
      <p:cxnSp>
        <p:nvCxnSpPr>
          <p:cNvPr id="65" name="Straight Connector 64"/>
          <p:cNvCxnSpPr>
            <a:stCxn id="8" idx="2"/>
            <a:endCxn id="59" idx="0"/>
          </p:cNvCxnSpPr>
          <p:nvPr/>
        </p:nvCxnSpPr>
        <p:spPr>
          <a:xfrm rot="5400000">
            <a:off x="3814607" y="283829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9" idx="2"/>
            <a:endCxn id="60" idx="0"/>
          </p:cNvCxnSpPr>
          <p:nvPr/>
        </p:nvCxnSpPr>
        <p:spPr>
          <a:xfrm rot="5400000">
            <a:off x="5648182" y="2838295"/>
            <a:ext cx="609905" cy="0"/>
          </a:xfrm>
          <a:prstGeom prst="line">
            <a:avLst/>
          </a:prstGeom>
          <a:ln>
            <a:solidFill>
              <a:schemeClr val="bg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0" idx="2"/>
            <a:endCxn id="61" idx="0"/>
          </p:cNvCxnSpPr>
          <p:nvPr/>
        </p:nvCxnSpPr>
        <p:spPr>
          <a:xfrm rot="5400000">
            <a:off x="7481758" y="2838295"/>
            <a:ext cx="609905" cy="0"/>
          </a:xfrm>
          <a:prstGeom prst="line">
            <a:avLst/>
          </a:prstGeom>
          <a:ln>
            <a:solidFill>
              <a:schemeClr val="bg1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ined glas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stained glass</Template>
  <TotalTime>589</TotalTime>
  <Words>737</Words>
  <Application>Microsoft Office PowerPoint</Application>
  <PresentationFormat>On-screen Show (4:3)</PresentationFormat>
  <Paragraphs>122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stained glass</vt:lpstr>
      <vt:lpstr>Slide 1</vt:lpstr>
      <vt:lpstr>Slide 2</vt:lpstr>
      <vt:lpstr>Slide 3</vt:lpstr>
      <vt:lpstr>Slide 4</vt:lpstr>
      <vt:lpstr>Slide 5</vt:lpstr>
      <vt:lpstr>Slide 6</vt:lpstr>
      <vt:lpstr>Problems analysing log data</vt:lpstr>
      <vt:lpstr>Slide 8</vt:lpstr>
      <vt:lpstr>Slide 9</vt:lpstr>
      <vt:lpstr>Slide 10</vt:lpstr>
      <vt:lpstr>Slide 11</vt:lpstr>
      <vt:lpstr>Analysis</vt:lpstr>
      <vt:lpstr>Query examples</vt:lpstr>
      <vt:lpstr>Pros and Cons</vt:lpstr>
      <vt:lpstr>Next steps</vt:lpstr>
    </vt:vector>
  </TitlesOfParts>
  <Company>National Library of Australia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NLA experience with conversion of lists</dc:title>
  <dc:creator>wwong</dc:creator>
  <cp:lastModifiedBy>Bradley Cummings</cp:lastModifiedBy>
  <cp:revision>66</cp:revision>
  <dcterms:created xsi:type="dcterms:W3CDTF">2010-08-16T01:44:48Z</dcterms:created>
  <dcterms:modified xsi:type="dcterms:W3CDTF">2010-10-20T21:40:39Z</dcterms:modified>
</cp:coreProperties>
</file>