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3"/>
  </p:notesMasterIdLst>
  <p:sldIdLst>
    <p:sldId id="256" r:id="rId2"/>
    <p:sldId id="277" r:id="rId3"/>
    <p:sldId id="295" r:id="rId4"/>
    <p:sldId id="301" r:id="rId5"/>
    <p:sldId id="333" r:id="rId6"/>
    <p:sldId id="297" r:id="rId7"/>
    <p:sldId id="299" r:id="rId8"/>
    <p:sldId id="300" r:id="rId9"/>
    <p:sldId id="334" r:id="rId10"/>
    <p:sldId id="298" r:id="rId11"/>
    <p:sldId id="335" r:id="rId12"/>
    <p:sldId id="336" r:id="rId13"/>
    <p:sldId id="292" r:id="rId14"/>
    <p:sldId id="264" r:id="rId15"/>
    <p:sldId id="324" r:id="rId16"/>
    <p:sldId id="285" r:id="rId17"/>
    <p:sldId id="304" r:id="rId18"/>
    <p:sldId id="286" r:id="rId19"/>
    <p:sldId id="316" r:id="rId20"/>
    <p:sldId id="289" r:id="rId21"/>
    <p:sldId id="288" r:id="rId22"/>
    <p:sldId id="314" r:id="rId23"/>
    <p:sldId id="330" r:id="rId24"/>
    <p:sldId id="331" r:id="rId25"/>
    <p:sldId id="338" r:id="rId26"/>
    <p:sldId id="339" r:id="rId27"/>
    <p:sldId id="320" r:id="rId28"/>
    <p:sldId id="318" r:id="rId29"/>
    <p:sldId id="294" r:id="rId30"/>
    <p:sldId id="332" r:id="rId31"/>
    <p:sldId id="323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Myriad Pro Light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Myriad Pro Light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Myriad Pro Light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Myriad Pro Light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Myriad Pro Light" pitchFamily="34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Myriad Pro Light" pitchFamily="34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Myriad Pro Light" pitchFamily="34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Myriad Pro Light" pitchFamily="34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Myriad Pro Light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95" autoAdjust="0"/>
    <p:restoredTop sz="40467" autoAdjust="0"/>
  </p:normalViewPr>
  <p:slideViewPr>
    <p:cSldViewPr>
      <p:cViewPr>
        <p:scale>
          <a:sx n="70" d="100"/>
          <a:sy n="70" d="100"/>
        </p:scale>
        <p:origin x="-1272" y="8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286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BD8AAD4-30EA-4CB6-9C4B-31934EEB1D0F}" type="datetimeFigureOut">
              <a:rPr lang="en-US"/>
              <a:pPr>
                <a:defRPr/>
              </a:pPr>
              <a:t>10/27/2011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A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A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98EBEAD-BF08-405B-A5F4-9C4DBB633A36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351894B-43A5-4BE2-916E-2645ED5882AB}" type="slidenum">
              <a:rPr lang="en-AU" smtClean="0"/>
              <a:pPr/>
              <a:t>1</a:t>
            </a:fld>
            <a:endParaRPr lang="en-A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D189D58-D8B7-4BAF-92A6-1E5D3B3BE6D3}" type="slidenum">
              <a:rPr lang="en-AU" smtClean="0"/>
              <a:pPr/>
              <a:t>13</a:t>
            </a:fld>
            <a:endParaRPr lang="en-A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dirty="0" smtClean="0"/>
              <a:t>So what does all this mean for the Library in terms of the type of search interface we want to offer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dirty="0" smtClean="0"/>
              <a:t>Common to pigeon hole students and say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dirty="0" smtClean="0"/>
              <a:t>“undergraduates need an easy tool, and postgraduate users can cope with something more sophisticated”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dirty="0" smtClean="0"/>
              <a:t>There’s a big difference in skill levels between a first year undergrad and a third year undergrad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dirty="0" smtClean="0"/>
              <a:t>You might also have a new post grad student who hasn’t studied for years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dirty="0" smtClean="0"/>
              <a:t>The one thing they all have in common is they are all time pressured - they want simple, intuitive and they want it fast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dirty="0" smtClean="0"/>
              <a:t>Researchers</a:t>
            </a:r>
            <a:r>
              <a:rPr lang="en-AU" baseline="0" dirty="0" smtClean="0"/>
              <a:t> also want comprehensive!</a:t>
            </a:r>
            <a:endParaRPr lang="en-AU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dirty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49F6FE0-3F44-4D83-9514-B66BBEBB0CF0}" type="slidenum">
              <a:rPr lang="en-AU" smtClean="0"/>
              <a:pPr/>
              <a:t>14</a:t>
            </a:fld>
            <a:endParaRPr lang="en-A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AU" dirty="0" smtClean="0"/>
              <a:t> As part of our aim to provide an easy to use interface, we introduced Encore in 2009.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AU" dirty="0" smtClean="0"/>
              <a:t> We called it</a:t>
            </a:r>
            <a:r>
              <a:rPr lang="en-AU" baseline="0" dirty="0" smtClean="0"/>
              <a:t> ‘Quick search’</a:t>
            </a:r>
            <a:endParaRPr lang="en-AU" dirty="0" smtClean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AU" dirty="0" smtClean="0"/>
              <a:t> Features include:</a:t>
            </a:r>
          </a:p>
          <a:p>
            <a:pPr lvl="1" eaLnBrk="1" hangingPunct="1">
              <a:spcBef>
                <a:spcPct val="0"/>
              </a:spcBef>
              <a:buFontTx/>
              <a:buChar char="-"/>
            </a:pPr>
            <a:r>
              <a:rPr lang="en-AU" dirty="0" smtClean="0"/>
              <a:t> simple keyword search</a:t>
            </a:r>
          </a:p>
          <a:p>
            <a:pPr lvl="1" eaLnBrk="1" hangingPunct="1">
              <a:spcBef>
                <a:spcPct val="0"/>
              </a:spcBef>
              <a:buFontTx/>
              <a:buChar char="-"/>
            </a:pPr>
            <a:r>
              <a:rPr lang="en-AU" dirty="0" smtClean="0"/>
              <a:t> Usability testing indicated it was a simpler interface to use</a:t>
            </a:r>
          </a:p>
          <a:p>
            <a:pPr lvl="1" eaLnBrk="1" hangingPunct="1">
              <a:spcBef>
                <a:spcPct val="0"/>
              </a:spcBef>
              <a:buFontTx/>
              <a:buChar char="-"/>
            </a:pPr>
            <a:r>
              <a:rPr lang="en-AU" dirty="0" smtClean="0"/>
              <a:t> Faceted display – all marc data is open and accessible and easy to filter down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AU" dirty="0" smtClean="0"/>
              <a:t> Metadata – no big cleanups; </a:t>
            </a:r>
          </a:p>
          <a:p>
            <a:pPr lvl="1" eaLnBrk="1" hangingPunct="1">
              <a:spcBef>
                <a:spcPct val="0"/>
              </a:spcBef>
              <a:buFontTx/>
              <a:buChar char="-"/>
            </a:pPr>
            <a:r>
              <a:rPr lang="en-AU" dirty="0" smtClean="0"/>
              <a:t> We wanted to improve the granularity of the Format facet</a:t>
            </a:r>
          </a:p>
          <a:p>
            <a:pPr lvl="1" eaLnBrk="1" hangingPunct="1">
              <a:spcBef>
                <a:spcPct val="0"/>
              </a:spcBef>
              <a:buFontTx/>
              <a:buChar char="-"/>
            </a:pPr>
            <a:r>
              <a:rPr lang="en-AU" dirty="0" smtClean="0"/>
              <a:t>We have broken up the ‘a’ material type so it doesn’t just represent text material</a:t>
            </a:r>
          </a:p>
          <a:p>
            <a:pPr lvl="1" eaLnBrk="1" hangingPunct="1">
              <a:spcBef>
                <a:spcPct val="0"/>
              </a:spcBef>
              <a:buFontTx/>
              <a:buChar char="-"/>
            </a:pPr>
            <a:r>
              <a:rPr lang="en-AU" dirty="0" smtClean="0"/>
              <a:t> Have separate material types for printed journals, </a:t>
            </a:r>
            <a:r>
              <a:rPr lang="en-AU" dirty="0" err="1" smtClean="0"/>
              <a:t>e</a:t>
            </a:r>
            <a:r>
              <a:rPr lang="en-AU" dirty="0" smtClean="0"/>
              <a:t>-journals, microforms, websites, CD-ROMs etc.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AU" dirty="0" smtClean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AU" dirty="0" smtClean="0"/>
              <a:t>-----------------------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AU" dirty="0" smtClean="0"/>
              <a:t> We’re currently running version 4.1 of Encore Synergy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AU" dirty="0" smtClean="0"/>
              <a:t> Called Synergy because</a:t>
            </a:r>
            <a:r>
              <a:rPr lang="en-AU" baseline="0" dirty="0" smtClean="0"/>
              <a:t> it includes articles in </a:t>
            </a:r>
            <a:r>
              <a:rPr lang="en-AU" dirty="0" smtClean="0"/>
              <a:t>search results display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AU" dirty="0" smtClean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AU" dirty="0" smtClean="0"/>
              <a:t> [click]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AU" dirty="0" smtClean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AU" dirty="0" smtClean="0"/>
              <a:t> In Encore, Articles aren’t integrated into the search results – there is no single integrated index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AU" dirty="0" smtClean="0"/>
              <a:t> Catalogue data is separate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AU" dirty="0" smtClean="0"/>
              <a:t> Article results appear three records down from the top of the screen.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AU" dirty="0" smtClean="0"/>
              <a:t> The articles that appear are a </a:t>
            </a:r>
            <a:r>
              <a:rPr lang="en-AU" dirty="0" err="1" smtClean="0"/>
              <a:t>mashup</a:t>
            </a:r>
            <a:r>
              <a:rPr lang="en-AU" dirty="0" smtClean="0"/>
              <a:t> of EBSCO databases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AU" dirty="0" smtClean="0"/>
              <a:t> Quite an effective, neat search for an undergraduate who has been told to look for five articles on a topic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AU" dirty="0" smtClean="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AU" dirty="0" smtClean="0"/>
          </a:p>
          <a:p>
            <a:pPr eaLnBrk="1" hangingPunct="1"/>
            <a:endParaRPr lang="en-AU" dirty="0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AB07DF4-5A45-4C97-B206-E0BA989E1E9A}" type="slidenum">
              <a:rPr lang="en-AU" smtClean="0"/>
              <a:pPr/>
              <a:t>15</a:t>
            </a:fld>
            <a:endParaRPr lang="en-A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smtClean="0"/>
              <a:t>So, taking a closer look at the Articles display:</a:t>
            </a:r>
          </a:p>
          <a:p>
            <a:pPr eaLnBrk="1" hangingPunct="1">
              <a:spcBef>
                <a:spcPct val="0"/>
              </a:spcBef>
            </a:pPr>
            <a:endParaRPr lang="en-AU" smtClean="0"/>
          </a:p>
          <a:p>
            <a:pPr eaLnBrk="1" hangingPunct="1">
              <a:spcBef>
                <a:spcPct val="0"/>
              </a:spcBef>
            </a:pPr>
            <a:r>
              <a:rPr lang="en-AU" smtClean="0"/>
              <a:t>The latest version of Encore brought with it a number of enhancements:</a:t>
            </a:r>
          </a:p>
          <a:p>
            <a:pPr eaLnBrk="1" hangingPunct="1">
              <a:spcBef>
                <a:spcPct val="0"/>
              </a:spcBef>
            </a:pPr>
            <a:endParaRPr lang="en-AU" smtClean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AU" smtClean="0"/>
              <a:t> For EBSCO and HeinOnline, the ability to limit up front via facets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AU" smtClean="0"/>
              <a:t> Limits to the Full Text or Peer reviewed data is available up front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AU" smtClean="0"/>
              <a:t> the number of databases we can offer via Encore is now unlimited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AU" smtClean="0"/>
              <a:t> Databases are offered in Subject groupings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AU" smtClean="0"/>
              <a:t> There is no interfiling of results, they are all listed separately</a:t>
            </a:r>
          </a:p>
          <a:p>
            <a:pPr eaLnBrk="1" hangingPunct="1">
              <a:spcBef>
                <a:spcPct val="0"/>
              </a:spcBef>
            </a:pPr>
            <a:endParaRPr lang="en-AU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0B9DC82-FF2B-4828-B05B-BF9077A8F727}" type="slidenum">
              <a:rPr lang="en-AU" smtClean="0"/>
              <a:pPr/>
              <a:t>16</a:t>
            </a:fld>
            <a:endParaRPr lang="en-A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AU" dirty="0" smtClean="0"/>
              <a:t>- Here’s a visual representation of what you can get through Encore</a:t>
            </a:r>
          </a:p>
          <a:p>
            <a:pPr eaLnBrk="1" hangingPunct="1"/>
            <a:endParaRPr lang="en-AU" dirty="0" smtClean="0"/>
          </a:p>
          <a:p>
            <a:pPr eaLnBrk="1" hangingPunct="1"/>
            <a:endParaRPr lang="en-AU" dirty="0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684D39-35BF-4033-AA70-9581D6B91F02}" type="slidenum">
              <a:rPr lang="en-AU" smtClean="0"/>
              <a:pPr/>
              <a:t>17</a:t>
            </a:fld>
            <a:endParaRPr lang="en-A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dirty="0" smtClean="0"/>
              <a:t>Encore has copped a bit of flak from some librarians. One was quoted as saying “…”</a:t>
            </a:r>
          </a:p>
          <a:p>
            <a:pPr eaLnBrk="1" hangingPunct="1">
              <a:spcBef>
                <a:spcPct val="0"/>
              </a:spcBef>
            </a:pPr>
            <a:endParaRPr lang="en-AU" dirty="0" smtClean="0"/>
          </a:p>
          <a:p>
            <a:pPr eaLnBrk="1" hangingPunct="1">
              <a:spcBef>
                <a:spcPct val="0"/>
              </a:spcBef>
            </a:pPr>
            <a:r>
              <a:rPr lang="en-AU" dirty="0" smtClean="0"/>
              <a:t>Does this matter,</a:t>
            </a:r>
            <a:r>
              <a:rPr lang="en-AU" baseline="0" dirty="0" smtClean="0"/>
              <a:t> as long as it is usable?</a:t>
            </a:r>
          </a:p>
          <a:p>
            <a:pPr eaLnBrk="1" hangingPunct="1">
              <a:spcBef>
                <a:spcPct val="0"/>
              </a:spcBef>
            </a:pPr>
            <a:endParaRPr lang="en-AU" baseline="0" dirty="0" smtClean="0"/>
          </a:p>
          <a:p>
            <a:pPr eaLnBrk="1" hangingPunct="1">
              <a:spcBef>
                <a:spcPct val="0"/>
              </a:spcBef>
            </a:pPr>
            <a:r>
              <a:rPr lang="en-AU" baseline="0" dirty="0" smtClean="0"/>
              <a:t>It may not be a complete discovery tool, but so what?</a:t>
            </a:r>
            <a:endParaRPr lang="en-AU" dirty="0" smtClean="0"/>
          </a:p>
          <a:p>
            <a:pPr eaLnBrk="1" hangingPunct="1">
              <a:spcBef>
                <a:spcPct val="0"/>
              </a:spcBef>
            </a:pPr>
            <a:endParaRPr lang="en-AU" dirty="0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369DBF0-483B-4B91-A289-04226E1C9292}" type="slidenum">
              <a:rPr lang="en-AU" smtClean="0"/>
              <a:pPr/>
              <a:t>18</a:t>
            </a:fld>
            <a:endParaRPr lang="en-A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AU" dirty="0" smtClean="0"/>
              <a:t>The feedback we’re getting from Encore is that it’s easy to use</a:t>
            </a:r>
          </a:p>
          <a:p>
            <a:pPr lvl="1" eaLnBrk="1" hangingPunct="1"/>
            <a:endParaRPr lang="en-AU" dirty="0" smtClean="0"/>
          </a:p>
          <a:p>
            <a:pPr lvl="1" eaLnBrk="1" hangingPunct="1"/>
            <a:r>
              <a:rPr lang="en-AU" dirty="0" smtClean="0"/>
              <a:t>- It’s great for finding known book and journal titles</a:t>
            </a:r>
          </a:p>
          <a:p>
            <a:pPr lvl="1" eaLnBrk="1" hangingPunct="1"/>
            <a:r>
              <a:rPr lang="en-AU" dirty="0" smtClean="0"/>
              <a:t>- You can easily find at least get some unit material </a:t>
            </a:r>
          </a:p>
          <a:p>
            <a:pPr lvl="1" eaLnBrk="1" hangingPunct="1">
              <a:buFontTx/>
              <a:buChar char="-"/>
            </a:pPr>
            <a:r>
              <a:rPr lang="en-AU" dirty="0" smtClean="0"/>
              <a:t> 4.1 came with Advanced searching, so that’s a plus for those who want to do Boolean searching</a:t>
            </a:r>
          </a:p>
          <a:p>
            <a:pPr lvl="1" eaLnBrk="1" hangingPunct="1">
              <a:buFontTx/>
              <a:buChar char="-"/>
            </a:pPr>
            <a:r>
              <a:rPr lang="en-AU" dirty="0" smtClean="0"/>
              <a:t> Requesting is done entirely through Encore – so there’s no need to go to Classic catalogue to complete the request</a:t>
            </a:r>
          </a:p>
          <a:p>
            <a:pPr lvl="1" eaLnBrk="1" hangingPunct="1">
              <a:buFontTx/>
              <a:buChar char="-"/>
            </a:pPr>
            <a:r>
              <a:rPr lang="en-AU" dirty="0" smtClean="0"/>
              <a:t> Supports </a:t>
            </a:r>
            <a:r>
              <a:rPr lang="en-AU" dirty="0" err="1" smtClean="0"/>
              <a:t>Google</a:t>
            </a:r>
            <a:r>
              <a:rPr lang="en-AU" dirty="0" smtClean="0"/>
              <a:t> Book Search, </a:t>
            </a:r>
            <a:r>
              <a:rPr lang="en-AU" dirty="0" err="1" smtClean="0"/>
              <a:t>Meebo</a:t>
            </a:r>
            <a:r>
              <a:rPr lang="en-AU" dirty="0" smtClean="0"/>
              <a:t> widget, Bonus</a:t>
            </a:r>
          </a:p>
          <a:p>
            <a:pPr lvl="1" eaLnBrk="1" hangingPunct="1">
              <a:buFontTx/>
              <a:buChar char="-"/>
            </a:pPr>
            <a:r>
              <a:rPr lang="en-AU" dirty="0" smtClean="0"/>
              <a:t> If you’re a subscriber to Encore Harvester, then your Repository metadata can be accessed (e.g. see University of Nebraska at Lincoln)</a:t>
            </a:r>
          </a:p>
          <a:p>
            <a:pPr lvl="1" eaLnBrk="1" hangingPunct="1">
              <a:buFontTx/>
              <a:buChar char="-"/>
            </a:pPr>
            <a:r>
              <a:rPr lang="en-AU" dirty="0" smtClean="0"/>
              <a:t> It’s fast</a:t>
            </a:r>
          </a:p>
          <a:p>
            <a:pPr lvl="1" eaLnBrk="1" hangingPunct="1">
              <a:buFontTx/>
              <a:buChar char="-"/>
            </a:pPr>
            <a:r>
              <a:rPr lang="en-AU" dirty="0" smtClean="0"/>
              <a:t> It seems to suit our ‘beginner’ users</a:t>
            </a:r>
          </a:p>
          <a:p>
            <a:pPr eaLnBrk="1" hangingPunct="1"/>
            <a:endParaRPr lang="en-AU" dirty="0" smtClean="0"/>
          </a:p>
          <a:p>
            <a:pPr eaLnBrk="1" hangingPunct="1"/>
            <a:r>
              <a:rPr lang="en-AU" dirty="0" smtClean="0"/>
              <a:t>PAUSE</a:t>
            </a: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68FD9B4-D6DA-425B-8199-635EEE123042}" type="slidenum">
              <a:rPr lang="en-AU" smtClean="0"/>
              <a:pPr/>
              <a:t>19</a:t>
            </a:fld>
            <a:endParaRPr lang="en-A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dirty="0" smtClean="0"/>
              <a:t>We know the shortcomings of Encore</a:t>
            </a:r>
          </a:p>
          <a:p>
            <a:pPr eaLnBrk="1" hangingPunct="1">
              <a:spcBef>
                <a:spcPct val="0"/>
              </a:spcBef>
            </a:pPr>
            <a:r>
              <a:rPr lang="en-AU" dirty="0" smtClean="0"/>
              <a:t>It’s not a single integrated index</a:t>
            </a:r>
          </a:p>
          <a:p>
            <a:pPr eaLnBrk="1" hangingPunct="1">
              <a:spcBef>
                <a:spcPct val="0"/>
              </a:spcBef>
            </a:pPr>
            <a:r>
              <a:rPr lang="en-AU" dirty="0" smtClean="0"/>
              <a:t>It’s not web scale</a:t>
            </a:r>
          </a:p>
          <a:p>
            <a:pPr eaLnBrk="1" hangingPunct="1">
              <a:spcBef>
                <a:spcPct val="0"/>
              </a:spcBef>
            </a:pPr>
            <a:r>
              <a:rPr lang="en-AU" dirty="0" smtClean="0"/>
              <a:t>We wanted to explore this options</a:t>
            </a:r>
          </a:p>
          <a:p>
            <a:pPr eaLnBrk="1" hangingPunct="1">
              <a:spcBef>
                <a:spcPct val="0"/>
              </a:spcBef>
            </a:pPr>
            <a:r>
              <a:rPr lang="en-AU" dirty="0" smtClean="0"/>
              <a:t>So in January this year we introduced EBSCO Discovery Service to our users</a:t>
            </a:r>
          </a:p>
          <a:p>
            <a:pPr eaLnBrk="1" hangingPunct="1">
              <a:spcBef>
                <a:spcPct val="0"/>
              </a:spcBef>
            </a:pPr>
            <a:endParaRPr lang="en-AU" dirty="0" smtClean="0"/>
          </a:p>
          <a:p>
            <a:pPr eaLnBrk="1" hangingPunct="1">
              <a:spcBef>
                <a:spcPct val="0"/>
              </a:spcBef>
            </a:pPr>
            <a:r>
              <a:rPr lang="en-AU" dirty="0" smtClean="0"/>
              <a:t>[click]</a:t>
            </a:r>
          </a:p>
          <a:p>
            <a:pPr eaLnBrk="1" hangingPunct="1">
              <a:spcBef>
                <a:spcPct val="0"/>
              </a:spcBef>
            </a:pPr>
            <a:endParaRPr lang="en-AU" dirty="0" smtClean="0"/>
          </a:p>
          <a:p>
            <a:pPr eaLnBrk="1" hangingPunct="1">
              <a:spcBef>
                <a:spcPct val="0"/>
              </a:spcBef>
            </a:pPr>
            <a:r>
              <a:rPr lang="en-AU" dirty="0" smtClean="0"/>
              <a:t>EDS felt like a good fit for us on a number of levels</a:t>
            </a:r>
          </a:p>
          <a:p>
            <a:pPr eaLnBrk="1" hangingPunct="1">
              <a:spcBef>
                <a:spcPct val="0"/>
              </a:spcBef>
            </a:pPr>
            <a:r>
              <a:rPr lang="en-AU" dirty="0" smtClean="0"/>
              <a:t>We are also a big EBSCO subscriber</a:t>
            </a:r>
          </a:p>
          <a:p>
            <a:pPr eaLnBrk="1" hangingPunct="1">
              <a:spcBef>
                <a:spcPct val="0"/>
              </a:spcBef>
            </a:pPr>
            <a:r>
              <a:rPr lang="en-AU" dirty="0" smtClean="0"/>
              <a:t>Impressed with agreements they’ve made to obtain metadata and the ability to search the full text of key leading publishers</a:t>
            </a:r>
          </a:p>
          <a:p>
            <a:pPr eaLnBrk="1" hangingPunct="1">
              <a:spcBef>
                <a:spcPct val="0"/>
              </a:spcBef>
            </a:pPr>
            <a:endParaRPr lang="en-AU" dirty="0" smtClean="0"/>
          </a:p>
          <a:p>
            <a:pPr eaLnBrk="1" hangingPunct="1">
              <a:spcBef>
                <a:spcPct val="0"/>
              </a:spcBef>
            </a:pPr>
            <a:endParaRPr lang="en-AU" dirty="0" smtClean="0"/>
          </a:p>
          <a:p>
            <a:pPr eaLnBrk="1" hangingPunct="1">
              <a:spcBef>
                <a:spcPct val="0"/>
              </a:spcBef>
            </a:pPr>
            <a:endParaRPr lang="en-AU" dirty="0" smtClean="0"/>
          </a:p>
          <a:p>
            <a:pPr eaLnBrk="1" hangingPunct="1">
              <a:spcBef>
                <a:spcPct val="0"/>
              </a:spcBef>
            </a:pPr>
            <a:endParaRPr lang="en-AU" dirty="0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77B57A8-74A8-4529-B70B-0BF0D527398B}" type="slidenum">
              <a:rPr lang="en-AU" smtClean="0"/>
              <a:pPr/>
              <a:t>20</a:t>
            </a:fld>
            <a:endParaRPr lang="en-A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dirty="0" smtClean="0"/>
              <a:t>We were also impressed by the quality of the metadata offered by EBSCO</a:t>
            </a:r>
          </a:p>
          <a:p>
            <a:pPr eaLnBrk="1" hangingPunct="1">
              <a:spcBef>
                <a:spcPct val="0"/>
              </a:spcBef>
            </a:pPr>
            <a:endParaRPr lang="en-AU" dirty="0" smtClean="0"/>
          </a:p>
          <a:p>
            <a:pPr eaLnBrk="1" hangingPunct="1">
              <a:spcBef>
                <a:spcPct val="0"/>
              </a:spcBef>
            </a:pPr>
            <a:r>
              <a:rPr lang="en-AU" dirty="0" smtClean="0"/>
              <a:t>EBSCO talk quite a bit about the differences between thin and thick metadata</a:t>
            </a:r>
          </a:p>
          <a:p>
            <a:pPr eaLnBrk="1" hangingPunct="1">
              <a:spcBef>
                <a:spcPct val="0"/>
              </a:spcBef>
            </a:pPr>
            <a:endParaRPr lang="en-AU" dirty="0" smtClean="0"/>
          </a:p>
          <a:p>
            <a:pPr eaLnBrk="1" hangingPunct="1">
              <a:spcBef>
                <a:spcPct val="0"/>
              </a:spcBef>
            </a:pPr>
            <a:r>
              <a:rPr lang="en-AU" dirty="0" smtClean="0"/>
              <a:t>Thin metadata includes just the bare essentials needed to describe the resource – title, author, source information</a:t>
            </a:r>
          </a:p>
          <a:p>
            <a:pPr eaLnBrk="1" hangingPunct="1">
              <a:spcBef>
                <a:spcPct val="0"/>
              </a:spcBef>
            </a:pPr>
            <a:endParaRPr lang="en-AU" dirty="0" smtClean="0"/>
          </a:p>
          <a:p>
            <a:pPr eaLnBrk="1" hangingPunct="1">
              <a:spcBef>
                <a:spcPct val="0"/>
              </a:spcBef>
            </a:pPr>
            <a:r>
              <a:rPr lang="en-AU" dirty="0" smtClean="0"/>
              <a:t>Thick metadata which includes Subject information and Abstracts, allows better discovery from the user’s point of view</a:t>
            </a:r>
          </a:p>
          <a:p>
            <a:pPr eaLnBrk="1" hangingPunct="1">
              <a:spcBef>
                <a:spcPct val="0"/>
              </a:spcBef>
            </a:pPr>
            <a:endParaRPr lang="en-AU" dirty="0" smtClean="0"/>
          </a:p>
          <a:p>
            <a:pPr eaLnBrk="1" hangingPunct="1">
              <a:spcBef>
                <a:spcPct val="0"/>
              </a:spcBef>
            </a:pPr>
            <a:r>
              <a:rPr lang="en-AU" dirty="0" smtClean="0"/>
              <a:t>EBSCO actively work to improve the metadata quality of its owned resources by employing paraprofessionals to do hand coding  </a:t>
            </a:r>
          </a:p>
          <a:p>
            <a:pPr eaLnBrk="1" hangingPunct="1">
              <a:spcBef>
                <a:spcPct val="0"/>
              </a:spcBef>
            </a:pPr>
            <a:endParaRPr lang="en-AU" dirty="0" smtClean="0"/>
          </a:p>
          <a:p>
            <a:pPr eaLnBrk="1" hangingPunct="1">
              <a:spcBef>
                <a:spcPct val="0"/>
              </a:spcBef>
            </a:pPr>
            <a:r>
              <a:rPr lang="en-AU" dirty="0" smtClean="0"/>
              <a:t>This</a:t>
            </a:r>
            <a:r>
              <a:rPr lang="en-AU" baseline="0" dirty="0" smtClean="0"/>
              <a:t> has an impact on search results</a:t>
            </a:r>
            <a:endParaRPr lang="en-AU" dirty="0" smtClean="0"/>
          </a:p>
          <a:p>
            <a:pPr eaLnBrk="1" hangingPunct="1">
              <a:spcBef>
                <a:spcPct val="0"/>
              </a:spcBef>
            </a:pPr>
            <a:endParaRPr lang="en-AU" dirty="0" smtClean="0"/>
          </a:p>
          <a:p>
            <a:pPr eaLnBrk="1" hangingPunct="1">
              <a:spcBef>
                <a:spcPct val="0"/>
              </a:spcBef>
            </a:pPr>
            <a:endParaRPr lang="en-AU" dirty="0" smtClean="0"/>
          </a:p>
          <a:p>
            <a:pPr eaLnBrk="1" hangingPunct="1">
              <a:spcBef>
                <a:spcPct val="0"/>
              </a:spcBef>
            </a:pPr>
            <a:endParaRPr lang="en-AU" dirty="0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E0D4F10-E0BC-4C5C-B693-EF54302972BE}" type="slidenum">
              <a:rPr lang="en-AU" smtClean="0"/>
              <a:pPr/>
              <a:t>21</a:t>
            </a:fld>
            <a:endParaRPr lang="en-A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AU" dirty="0" smtClean="0"/>
              <a:t>This is an interesting graph depicting some sample searching that compared some searches across Primo, Summon and EDS</a:t>
            </a:r>
          </a:p>
          <a:p>
            <a:endParaRPr lang="en-AU" dirty="0" smtClean="0"/>
          </a:p>
          <a:p>
            <a:r>
              <a:rPr lang="en-AU" dirty="0" smtClean="0"/>
              <a:t>It’s meant to demonstrate the difference in the number of records returned as a result of the quality of the metadata of the records</a:t>
            </a:r>
          </a:p>
          <a:p>
            <a:endParaRPr lang="en-AU" dirty="0" smtClean="0"/>
          </a:p>
          <a:p>
            <a:r>
              <a:rPr lang="en-AU" dirty="0" smtClean="0"/>
              <a:t>I did do a similar search</a:t>
            </a:r>
            <a:r>
              <a:rPr lang="en-AU" baseline="0" dirty="0" smtClean="0"/>
              <a:t> here across Australian sites, and got similar results</a:t>
            </a:r>
            <a:endParaRPr lang="en-AU" dirty="0" smtClean="0"/>
          </a:p>
          <a:p>
            <a:endParaRPr lang="en-AU" dirty="0" smtClean="0"/>
          </a:p>
          <a:p>
            <a:r>
              <a:rPr lang="en-AU" dirty="0" smtClean="0"/>
              <a:t>So EDS demonstrates a better return because of the ability to mine the thick metadata </a:t>
            </a: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B29FF50-4CFB-4642-B085-4D69741BEE32}" type="slidenum">
              <a:rPr lang="en-AU" smtClean="0"/>
              <a:pPr/>
              <a:t>22</a:t>
            </a:fld>
            <a:endParaRPr lang="en-A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AU" sz="800" dirty="0" smtClean="0"/>
              <a:t> Background info: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AU" sz="800" dirty="0" smtClean="0"/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AU" sz="800" dirty="0" smtClean="0"/>
              <a:t> 4 campuses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AU" sz="800" dirty="0" smtClean="0"/>
              <a:t> Melbourne Burwood Campus is biggest – 70% of on campus students enrolled there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AU" sz="800" dirty="0" smtClean="0"/>
              <a:t> Three regional campuses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AU" sz="800" dirty="0" smtClean="0"/>
              <a:t> 29% of our students are off campus (never come into the library)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AU" sz="800" dirty="0" smtClean="0"/>
              <a:t>  7 % of our students are international students – of these, 39% are Chinese and 11 % are Indian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AU" sz="800" dirty="0" smtClean="0"/>
              <a:t> Most of our students and staff are female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AU" sz="800" dirty="0" smtClean="0"/>
              <a:t> The largest age group cohort are young adults aged 20-24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AU" sz="800" dirty="0" smtClean="0"/>
              <a:t> 11% are “mature age” – 40 +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AU" sz="800" dirty="0" smtClean="0"/>
              <a:t> The university is also focusing on research – so we are raising our research profile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AU" sz="800" dirty="0" smtClean="0"/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AU" sz="800" dirty="0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3BACEF9-6E88-49B9-995C-E12B365264B2}" type="slidenum">
              <a:rPr lang="en-AU" smtClean="0"/>
              <a:pPr/>
              <a:t>2</a:t>
            </a:fld>
            <a:endParaRPr lang="en-A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dirty="0" smtClean="0"/>
              <a:t> How have we presented these two interfaces?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dirty="0" smtClean="0"/>
              <a:t> Quick Search and Discover More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dirty="0" smtClean="0"/>
              <a:t> QS being Encore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dirty="0" smtClean="0"/>
              <a:t> DS more invites users to do more in depth research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AU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dirty="0" smtClean="0"/>
              <a:t> Problem = we still need to offer other choices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dirty="0" smtClean="0"/>
              <a:t> Most libraries have this problem where their discovery layer doesn’t actually discovery everything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AU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dirty="0" smtClean="0"/>
              <a:t> Rely on Classic catalogue for some functionality such as finding unit material and our A-Z journal and database listing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AU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dirty="0" smtClean="0"/>
              <a:t> Like most other libraries, the proportion of the budget spent on </a:t>
            </a:r>
            <a:r>
              <a:rPr lang="en-AU" dirty="0" err="1" smtClean="0"/>
              <a:t>e</a:t>
            </a:r>
            <a:r>
              <a:rPr lang="en-AU" dirty="0" smtClean="0"/>
              <a:t>-resources has increased spectacularly over recent years – in 2011 92% of our serials budget is spent on </a:t>
            </a:r>
            <a:r>
              <a:rPr lang="en-AU" dirty="0" err="1" smtClean="0"/>
              <a:t>e</a:t>
            </a:r>
            <a:r>
              <a:rPr lang="en-AU" dirty="0" smtClean="0"/>
              <a:t>-journals; 44% of our book budget is used to purchase e-books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AU" dirty="0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B08F78B-1122-4D17-A597-4B082100A09D}" type="slidenum">
              <a:rPr lang="en-AU" smtClean="0"/>
              <a:pPr/>
              <a:t>23</a:t>
            </a:fld>
            <a:endParaRPr lang="en-A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dirty="0" smtClean="0"/>
              <a:t> </a:t>
            </a:r>
            <a:endParaRPr lang="en-AU" dirty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F2C46D9-645B-4D7E-B092-358E2E6A57C0}" type="slidenum">
              <a:rPr lang="en-AU" smtClean="0"/>
              <a:pPr/>
              <a:t>24</a:t>
            </a:fld>
            <a:endParaRPr lang="en-A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dirty="0" smtClean="0"/>
              <a:t> </a:t>
            </a:r>
            <a:endParaRPr lang="en-AU" dirty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F2C46D9-645B-4D7E-B092-358E2E6A57C0}" type="slidenum">
              <a:rPr lang="en-AU" smtClean="0"/>
              <a:pPr/>
              <a:t>25</a:t>
            </a:fld>
            <a:endParaRPr lang="en-A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Discovery layers</a:t>
            </a:r>
            <a:r>
              <a:rPr lang="en-AU" baseline="0" dirty="0" smtClean="0"/>
              <a:t> have been implemented now for a couple of years</a:t>
            </a:r>
          </a:p>
          <a:p>
            <a:endParaRPr lang="en-AU" dirty="0" smtClean="0"/>
          </a:p>
          <a:p>
            <a:r>
              <a:rPr lang="en-AU" baseline="0" dirty="0" smtClean="0"/>
              <a:t>What do our users think?</a:t>
            </a:r>
          </a:p>
          <a:p>
            <a:endParaRPr lang="en-AU" baseline="0" dirty="0" smtClean="0"/>
          </a:p>
          <a:p>
            <a:r>
              <a:rPr lang="en-AU" baseline="0" dirty="0" smtClean="0"/>
              <a:t>Are they really as happy and thrilled as this photo suggests?</a:t>
            </a:r>
          </a:p>
          <a:p>
            <a:endParaRPr lang="en-AU" baseline="0" dirty="0" smtClean="0"/>
          </a:p>
          <a:p>
            <a:r>
              <a:rPr lang="en-AU" baseline="0" dirty="0" smtClean="0"/>
              <a:t>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8EBEAD-BF08-405B-A5F4-9C4DBB633A36}" type="slidenum">
              <a:rPr lang="en-AU" smtClean="0"/>
              <a:pPr>
                <a:defRPr/>
              </a:pPr>
              <a:t>26</a:t>
            </a:fld>
            <a:endParaRPr lang="en-A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AU" dirty="0" smtClean="0"/>
              <a:t>This is a </a:t>
            </a:r>
            <a:r>
              <a:rPr lang="en-AU" dirty="0" err="1" smtClean="0"/>
              <a:t>blog</a:t>
            </a:r>
            <a:r>
              <a:rPr lang="en-AU" dirty="0" smtClean="0"/>
              <a:t> I came across recently – interesting because I don’t think there’s been that much critical literature yet on what users think of discovery layers</a:t>
            </a:r>
          </a:p>
          <a:p>
            <a:pPr eaLnBrk="1" hangingPunct="1"/>
            <a:endParaRPr lang="en-AU" dirty="0" smtClean="0"/>
          </a:p>
          <a:p>
            <a:pPr eaLnBrk="1" hangingPunct="1"/>
            <a:r>
              <a:rPr lang="en-AU" dirty="0" smtClean="0"/>
              <a:t>In August of this year Jonathan </a:t>
            </a:r>
            <a:r>
              <a:rPr lang="en-AU" dirty="0" err="1" smtClean="0"/>
              <a:t>Rochkind</a:t>
            </a:r>
            <a:r>
              <a:rPr lang="en-AU" dirty="0" smtClean="0"/>
              <a:t> raised the issue of combined article and catalogue search</a:t>
            </a:r>
          </a:p>
          <a:p>
            <a:pPr eaLnBrk="1" hangingPunct="1"/>
            <a:endParaRPr lang="en-AU" dirty="0" smtClean="0"/>
          </a:p>
          <a:p>
            <a:pPr eaLnBrk="1" hangingPunct="1"/>
            <a:r>
              <a:rPr lang="en-AU" dirty="0" smtClean="0"/>
              <a:t>[click] He challenges the assumption that the way to provide access to articles is via a single search interface that would search the catalogue and scholarly articles then present the results in one merged result list.</a:t>
            </a:r>
          </a:p>
          <a:p>
            <a:pPr eaLnBrk="1" hangingPunct="1"/>
            <a:endParaRPr lang="en-AU" dirty="0" smtClean="0"/>
          </a:p>
          <a:p>
            <a:pPr eaLnBrk="1" hangingPunct="1">
              <a:spcBef>
                <a:spcPct val="0"/>
              </a:spcBef>
            </a:pPr>
            <a:r>
              <a:rPr lang="en-AU" dirty="0" smtClean="0"/>
              <a:t>Jonathan writes about a University of Virginia usability test. </a:t>
            </a:r>
          </a:p>
          <a:p>
            <a:pPr eaLnBrk="1" hangingPunct="1">
              <a:spcBef>
                <a:spcPct val="0"/>
              </a:spcBef>
            </a:pPr>
            <a:endParaRPr lang="en-AU" dirty="0" smtClean="0"/>
          </a:p>
          <a:p>
            <a:pPr eaLnBrk="1" hangingPunct="1">
              <a:spcBef>
                <a:spcPct val="0"/>
              </a:spcBef>
            </a:pPr>
            <a:r>
              <a:rPr lang="en-AU" dirty="0" smtClean="0"/>
              <a:t>[click] Julie </a:t>
            </a:r>
            <a:r>
              <a:rPr lang="en-AU" dirty="0" err="1" smtClean="0"/>
              <a:t>Meloni</a:t>
            </a:r>
            <a:r>
              <a:rPr lang="en-AU" dirty="0" smtClean="0"/>
              <a:t> found that a “Really important point that came out in our user testing is that patrons _did not_ want blended results. At all. Across the board dissatisfaction with that approach.”</a:t>
            </a:r>
          </a:p>
          <a:p>
            <a:pPr eaLnBrk="1" hangingPunct="1">
              <a:spcBef>
                <a:spcPct val="0"/>
              </a:spcBef>
            </a:pPr>
            <a:endParaRPr lang="en-AU" dirty="0" smtClean="0"/>
          </a:p>
          <a:p>
            <a:pPr eaLnBrk="1" hangingPunct="1">
              <a:spcBef>
                <a:spcPct val="0"/>
              </a:spcBef>
            </a:pPr>
            <a:r>
              <a:rPr lang="en-AU" dirty="0" smtClean="0"/>
              <a:t>[click] She also writes that “patrons come to Virgo knowing the type of item they’re looking for (e.g. book or article), and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AU" dirty="0" smtClean="0"/>
              <a:t>Too much info in search results is not desired.”</a:t>
            </a:r>
          </a:p>
          <a:p>
            <a:pPr eaLnBrk="1" hangingPunct="1"/>
            <a:endParaRPr lang="en-AU" dirty="0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02965D9-8337-4CE4-9C2E-72841617BE8C}" type="slidenum">
              <a:rPr lang="en-AU" smtClean="0"/>
              <a:pPr/>
              <a:t>27</a:t>
            </a:fld>
            <a:endParaRPr lang="en-A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smtClean="0"/>
              <a:t>This is the University of Virginia’s current approach</a:t>
            </a:r>
          </a:p>
          <a:p>
            <a:pPr eaLnBrk="1" hangingPunct="1">
              <a:spcBef>
                <a:spcPct val="0"/>
              </a:spcBef>
            </a:pPr>
            <a:endParaRPr lang="en-AU" smtClean="0"/>
          </a:p>
          <a:p>
            <a:pPr eaLnBrk="1" hangingPunct="1">
              <a:spcBef>
                <a:spcPct val="0"/>
              </a:spcBef>
            </a:pPr>
            <a:r>
              <a:rPr lang="en-AU" smtClean="0"/>
              <a:t>Julie writes that [click]</a:t>
            </a:r>
          </a:p>
          <a:p>
            <a:pPr eaLnBrk="1" hangingPunct="1">
              <a:spcBef>
                <a:spcPct val="0"/>
              </a:spcBef>
            </a:pPr>
            <a:endParaRPr lang="en-AU" smtClean="0"/>
          </a:p>
          <a:p>
            <a:pPr eaLnBrk="1" hangingPunct="1">
              <a:spcBef>
                <a:spcPct val="0"/>
              </a:spcBef>
            </a:pPr>
            <a:r>
              <a:rPr lang="en-AU" smtClean="0"/>
              <a:t>We know that the future is electronic</a:t>
            </a:r>
          </a:p>
          <a:p>
            <a:pPr eaLnBrk="1" hangingPunct="1">
              <a:spcBef>
                <a:spcPct val="0"/>
              </a:spcBef>
            </a:pPr>
            <a:r>
              <a:rPr lang="en-AU" smtClean="0"/>
              <a:t>In 2011 92% of our serials budget was spent on e-journals, and nearly half our book budget was used to purchase e-books</a:t>
            </a:r>
          </a:p>
          <a:p>
            <a:pPr eaLnBrk="1" hangingPunct="1">
              <a:spcBef>
                <a:spcPct val="0"/>
              </a:spcBef>
            </a:pPr>
            <a:r>
              <a:rPr lang="en-AU" smtClean="0"/>
              <a:t>The power of full text searching means that content </a:t>
            </a:r>
          </a:p>
          <a:p>
            <a:pPr eaLnBrk="1" hangingPunct="1">
              <a:spcBef>
                <a:spcPct val="0"/>
              </a:spcBef>
            </a:pPr>
            <a:r>
              <a:rPr lang="en-AU" smtClean="0"/>
              <a:t>We don’t know if Deakin users are like the University of Virginia users</a:t>
            </a:r>
          </a:p>
          <a:p>
            <a:pPr eaLnBrk="1" hangingPunct="1">
              <a:spcBef>
                <a:spcPct val="0"/>
              </a:spcBef>
            </a:pPr>
            <a:r>
              <a:rPr lang="en-AU" smtClean="0"/>
              <a:t>We do know that some of them are still drawn to the concept of the catalogue and a good many are still looking for known books and journals</a:t>
            </a: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26438FE-DFC7-4B20-B6E4-CC18AFD4860F}" type="slidenum">
              <a:rPr lang="en-AU" smtClean="0"/>
              <a:pPr/>
              <a:t>28</a:t>
            </a:fld>
            <a:endParaRPr lang="en-A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AU" smtClean="0"/>
              <a:t>Interesting development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AU" smtClean="0"/>
              <a:t> EBSCO / III partnership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AU" smtClean="0"/>
              <a:t> will allow EDS via Encore </a:t>
            </a:r>
          </a:p>
          <a:p>
            <a:pPr eaLnBrk="1" hangingPunct="1">
              <a:spcBef>
                <a:spcPct val="0"/>
              </a:spcBef>
            </a:pPr>
            <a:r>
              <a:rPr lang="en-AU" smtClean="0"/>
              <a:t>- This could mean for us that we would replace the default EBSCO mashup of databases with the EDS database</a:t>
            </a:r>
          </a:p>
          <a:p>
            <a:pPr eaLnBrk="1" hangingPunct="1">
              <a:spcBef>
                <a:spcPct val="0"/>
              </a:spcBef>
            </a:pPr>
            <a:endParaRPr lang="en-AU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8BA8A4F-5D56-471B-B26B-10D844E747D5}" type="slidenum">
              <a:rPr lang="en-AU" smtClean="0"/>
              <a:pPr/>
              <a:t>29</a:t>
            </a:fld>
            <a:endParaRPr lang="en-A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AU" dirty="0" smtClean="0"/>
              <a:t> We will experiment with offering EDS via the Encore interface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AU" dirty="0" smtClean="0"/>
              <a:t> There is a lot more work we can do to tailor our EDS interface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AU" dirty="0" smtClean="0"/>
              <a:t> We will consult our users and do some usability testing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AU" dirty="0" smtClean="0"/>
              <a:t> We will explore the concept of offering ‘beginner’ and ‘advanced’ interfaces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AU" smtClean="0"/>
              <a:t> We </a:t>
            </a:r>
            <a:r>
              <a:rPr lang="en-AU" dirty="0" smtClean="0"/>
              <a:t>need to lead our users but at the same time listen to them so we know what their needs are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AU" dirty="0" smtClean="0"/>
              <a:t> Need to be agile and come up with solutions in a</a:t>
            </a:r>
            <a:r>
              <a:rPr lang="en-AU" baseline="0" dirty="0" smtClean="0"/>
              <a:t> quickly evolving environment</a:t>
            </a:r>
            <a:endParaRPr lang="en-AU" dirty="0" smtClean="0"/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AU" dirty="0" smtClean="0"/>
          </a:p>
          <a:p>
            <a:pPr eaLnBrk="1" hangingPunct="1"/>
            <a:endParaRPr lang="en-AU" dirty="0" smtClean="0"/>
          </a:p>
          <a:p>
            <a:pPr eaLnBrk="1" hangingPunct="1"/>
            <a:endParaRPr lang="en-AU" dirty="0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F3576D6-B1E0-42DE-81DC-60A976D79C68}" type="slidenum">
              <a:rPr lang="en-AU" smtClean="0"/>
              <a:pPr/>
              <a:t>30</a:t>
            </a:fld>
            <a:endParaRPr lang="en-A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8EBEAD-BF08-405B-A5F4-9C4DBB633A36}" type="slidenum">
              <a:rPr lang="en-AU" smtClean="0"/>
              <a:pPr>
                <a:defRPr/>
              </a:pPr>
              <a:t>31</a:t>
            </a:fld>
            <a:endParaRPr lang="en-A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sz="800" smtClean="0"/>
          </a:p>
          <a:p>
            <a:pPr eaLnBrk="1" hangingPunct="1">
              <a:spcBef>
                <a:spcPct val="0"/>
              </a:spcBef>
            </a:pPr>
            <a:endParaRPr lang="en-AU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A1425FE-FC33-4F83-9663-1AE7CAA318B2}" type="slidenum">
              <a:rPr lang="en-AU" smtClean="0"/>
              <a:pPr/>
              <a:t>3</a:t>
            </a:fld>
            <a:endParaRPr lang="en-A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1DD045B-1E90-4593-B4B8-F38E34F143F2}" type="slidenum">
              <a:rPr lang="en-AU" smtClean="0"/>
              <a:pPr/>
              <a:t>4</a:t>
            </a:fld>
            <a:endParaRPr lang="en-A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7112E7B-C720-4511-833B-C9B59C637C57}" type="slidenum">
              <a:rPr lang="en-AU" smtClean="0"/>
              <a:pPr/>
              <a:t>5</a:t>
            </a:fld>
            <a:endParaRPr lang="en-A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F6F5DB5-9288-4CCD-AB13-3B3F4D5E23CA}" type="slidenum">
              <a:rPr lang="en-AU" smtClean="0"/>
              <a:pPr/>
              <a:t>6</a:t>
            </a:fld>
            <a:endParaRPr lang="en-A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dirty="0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67901D7-D94C-4CD0-A7E9-6B98031AE463}" type="slidenum">
              <a:rPr lang="en-AU" smtClean="0"/>
              <a:pPr/>
              <a:t>7</a:t>
            </a:fld>
            <a:endParaRPr lang="en-A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8B38890-330A-4160-A9FC-EB55978E1627}" type="slidenum">
              <a:rPr lang="en-AU" smtClean="0"/>
              <a:pPr/>
              <a:t>8</a:t>
            </a:fld>
            <a:endParaRPr lang="en-A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F79022B-C54E-4517-8304-4292029D6FCC}" type="slidenum">
              <a:rPr lang="en-AU" smtClean="0"/>
              <a:pPr/>
              <a:t>10</a:t>
            </a:fld>
            <a:endParaRPr lang="en-A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3600"/>
            <a:ext cx="7543800" cy="685800"/>
          </a:xfrm>
        </p:spPr>
        <p:txBody>
          <a:bodyPr/>
          <a:lstStyle>
            <a:lvl1pPr>
              <a:defRPr sz="41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2895600"/>
            <a:ext cx="6019800" cy="1295400"/>
          </a:xfrm>
        </p:spPr>
        <p:txBody>
          <a:bodyPr/>
          <a:lstStyle>
            <a:lvl1pPr marL="0" indent="0">
              <a:buFontTx/>
              <a:buNone/>
              <a:defRPr sz="2700"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209800"/>
            <a:ext cx="3695700" cy="3657600"/>
          </a:xfrm>
        </p:spPr>
        <p:txBody>
          <a:bodyPr/>
          <a:lstStyle>
            <a:lvl1pPr>
              <a:defRPr sz="1900"/>
            </a:lvl1pPr>
            <a:lvl2pPr>
              <a:defRPr sz="19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2209800"/>
            <a:ext cx="3695700" cy="3657600"/>
          </a:xfrm>
        </p:spPr>
        <p:txBody>
          <a:bodyPr/>
          <a:lstStyle>
            <a:lvl1pPr>
              <a:defRPr sz="1900"/>
            </a:lvl1pPr>
            <a:lvl2pPr>
              <a:defRPr sz="19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85918" y="2214554"/>
            <a:ext cx="5486400" cy="36433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AU" noProof="0" dirty="0" smtClean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29190" y="2214554"/>
            <a:ext cx="3500462" cy="36433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AU" noProof="0" smtClean="0"/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914400" y="2209800"/>
            <a:ext cx="3943352" cy="3657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28" y="6000768"/>
            <a:ext cx="7543800" cy="5095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0"/>
          </p:nvPr>
        </p:nvSpPr>
        <p:spPr>
          <a:xfrm>
            <a:off x="0" y="0"/>
            <a:ext cx="9144000" cy="57864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AU" noProof="0" dirty="0" smtClean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on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76400"/>
            <a:ext cx="2657468" cy="45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643182"/>
            <a:ext cx="2657468" cy="322421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/>
          </p:nvPr>
        </p:nvSpPr>
        <p:spPr>
          <a:xfrm>
            <a:off x="4071934" y="428604"/>
            <a:ext cx="5072066" cy="550072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AU" noProof="0" dirty="0" smtClean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676400"/>
            <a:ext cx="754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209800"/>
            <a:ext cx="7543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85" r:id="rId2"/>
    <p:sldLayoutId id="2147483786" r:id="rId3"/>
    <p:sldLayoutId id="2147483787" r:id="rId4"/>
    <p:sldLayoutId id="2147483788" r:id="rId5"/>
    <p:sldLayoutId id="2147483790" r:id="rId6"/>
    <p:sldLayoutId id="2147483791" r:id="rId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Myriad Pro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Myriad Pro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Myriad Pro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Myriad Pro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Myriad Pro Bold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Myriad Pro Bold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Myriad Pro Bold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Myriad Pro Bold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&gt;"/>
        <a:defRPr sz="19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&gt;"/>
        <a:defRPr sz="19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&gt;"/>
        <a:defRPr sz="19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&gt;"/>
        <a:defRPr sz="19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&gt;"/>
        <a:defRPr sz="19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&gt;"/>
        <a:defRPr sz="19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&gt;"/>
        <a:defRPr sz="19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&gt;"/>
        <a:defRPr sz="19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&gt;"/>
        <a:defRPr sz="1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michelle.watson@deakin.edu.au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Ins and outs of discovery layers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28688" y="3143250"/>
            <a:ext cx="6872287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The Deakin University Library experience</a:t>
            </a:r>
          </a:p>
          <a:p>
            <a:pPr eaLnBrk="1" hangingPunct="1">
              <a:defRPr/>
            </a:pPr>
            <a:r>
              <a:rPr lang="en-US" sz="2400" dirty="0" smtClean="0"/>
              <a:t>ACOC Seminar, 28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October 2011</a:t>
            </a:r>
          </a:p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85813" y="6642100"/>
            <a:ext cx="4214812" cy="192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AU" sz="650" dirty="0">
                <a:solidFill>
                  <a:schemeClr val="bg2">
                    <a:lumMod val="60000"/>
                    <a:lumOff val="40000"/>
                  </a:schemeClr>
                </a:solidFill>
                <a:latin typeface="Myriad Pro Light" charset="0"/>
                <a:cs typeface="+mn-cs"/>
              </a:rPr>
              <a:t>Deakin University CRICOS code: 00113B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71536" y="0"/>
            <a:ext cx="102926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7500926" y="6429396"/>
            <a:ext cx="16430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 smtClean="0">
                <a:latin typeface="Arial Narrow" pitchFamily="34" charset="0"/>
              </a:rPr>
              <a:t>CRICOS provider code: 00113B </a:t>
            </a:r>
            <a:endParaRPr lang="en-AU" sz="900" dirty="0">
              <a:latin typeface="Arial Narrow" pitchFamily="34" charset="0"/>
            </a:endParaRPr>
          </a:p>
        </p:txBody>
      </p:sp>
    </p:spTree>
  </p:cSld>
  <p:clrMapOvr>
    <a:masterClrMapping/>
  </p:clrMapOvr>
  <p:transition spd="slow" advClick="0" advTm="3000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type="pic" idx="10"/>
          </p:nvPr>
        </p:nvPicPr>
        <p:blipFill>
          <a:blip r:embed="rId2" cstate="print"/>
          <a:srcRect t="7813" b="7813"/>
          <a:stretch>
            <a:fillRect/>
          </a:stretch>
        </p:blipFill>
        <p:spPr>
          <a:xfrm>
            <a:off x="0" y="571500"/>
            <a:ext cx="9144000" cy="5786438"/>
          </a:xfrm>
          <a:noFill/>
        </p:spPr>
      </p:pic>
      <p:sp>
        <p:nvSpPr>
          <p:cNvPr id="3" name="TextBox 2"/>
          <p:cNvSpPr txBox="1"/>
          <p:nvPr/>
        </p:nvSpPr>
        <p:spPr>
          <a:xfrm>
            <a:off x="7215206" y="6072206"/>
            <a:ext cx="16430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 smtClean="0">
                <a:latin typeface="Arial Narrow" pitchFamily="34" charset="0"/>
              </a:rPr>
              <a:t>CRICOS provider code: 00113B </a:t>
            </a:r>
            <a:endParaRPr lang="en-AU" sz="900" dirty="0">
              <a:latin typeface="Arial Narrow" pitchFamily="34" charset="0"/>
            </a:endParaRPr>
          </a:p>
        </p:txBody>
      </p:sp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type="pic" idx="10"/>
          </p:nvPr>
        </p:nvPicPr>
        <p:blipFill>
          <a:blip r:embed="rId2" cstate="print"/>
          <a:srcRect t="28906" b="28906"/>
          <a:stretch>
            <a:fillRect/>
          </a:stretch>
        </p:blipFill>
        <p:spPr>
          <a:xfrm>
            <a:off x="0" y="500063"/>
            <a:ext cx="9144000" cy="5786437"/>
          </a:xfrm>
          <a:noFill/>
        </p:spPr>
      </p:pic>
      <p:sp>
        <p:nvSpPr>
          <p:cNvPr id="3" name="TextBox 2"/>
          <p:cNvSpPr txBox="1"/>
          <p:nvPr/>
        </p:nvSpPr>
        <p:spPr>
          <a:xfrm>
            <a:off x="7143768" y="5929330"/>
            <a:ext cx="16430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 smtClean="0">
                <a:latin typeface="Arial Narrow" pitchFamily="34" charset="0"/>
              </a:rPr>
              <a:t>CRICOS provider code: 00113B </a:t>
            </a:r>
            <a:endParaRPr lang="en-AU" sz="900" dirty="0">
              <a:latin typeface="Arial Narrow" pitchFamily="34" charset="0"/>
            </a:endParaRPr>
          </a:p>
        </p:txBody>
      </p:sp>
    </p:spTree>
  </p:cSld>
  <p:clrMapOvr>
    <a:masterClrMapping/>
  </p:clrMapOvr>
  <p:transition spd="slow" advClick="0" advTm="4000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LAURITZ_DE1587_1023.jpg"/>
          <p:cNvPicPr>
            <a:picLocks noChangeAspect="1"/>
          </p:cNvPicPr>
          <p:nvPr/>
        </p:nvPicPr>
        <p:blipFill>
          <a:blip r:embed="rId3" cstate="print"/>
          <a:srcRect l="110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72330" y="6429396"/>
            <a:ext cx="16430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 smtClean="0">
                <a:latin typeface="Arial Narrow" pitchFamily="34" charset="0"/>
              </a:rPr>
              <a:t>CRICOS provider code: 00113B </a:t>
            </a:r>
            <a:endParaRPr lang="en-AU" sz="900" dirty="0">
              <a:latin typeface="Arial Narrow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38" y="1190625"/>
            <a:ext cx="5286375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429250" y="6596063"/>
            <a:ext cx="3929063" cy="2619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AU" sz="11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http://www.flickr.com/photos/22177648@N06/2137737248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43768" y="6357958"/>
            <a:ext cx="16430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 smtClean="0">
                <a:latin typeface="Arial Narrow" pitchFamily="34" charset="0"/>
              </a:rPr>
              <a:t>CRICOS provider code: 00113B </a:t>
            </a:r>
            <a:endParaRPr lang="en-AU" sz="9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coc-encore-results-long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357188"/>
            <a:ext cx="8501062" cy="386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 bwMode="auto">
          <a:xfrm>
            <a:off x="2000250" y="142875"/>
            <a:ext cx="6286500" cy="3071813"/>
          </a:xfrm>
          <a:prstGeom prst="rect">
            <a:avLst/>
          </a:prstGeom>
          <a:noFill/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AU">
              <a:latin typeface="Myriad Pro Light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00375" y="4572000"/>
            <a:ext cx="4643438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>
                <a:solidFill>
                  <a:schemeClr val="accent1"/>
                </a:solidFill>
              </a:rPr>
              <a:t>Mashup of EBSCO databases</a:t>
            </a:r>
          </a:p>
        </p:txBody>
      </p:sp>
      <p:sp>
        <p:nvSpPr>
          <p:cNvPr id="7" name="Left Arrow 6"/>
          <p:cNvSpPr>
            <a:spLocks noChangeArrowheads="1"/>
          </p:cNvSpPr>
          <p:nvPr/>
        </p:nvSpPr>
        <p:spPr bwMode="auto">
          <a:xfrm rot="5400000">
            <a:off x="4679157" y="3750469"/>
            <a:ext cx="928687" cy="428625"/>
          </a:xfrm>
          <a:prstGeom prst="leftArrow">
            <a:avLst>
              <a:gd name="adj1" fmla="val 50000"/>
              <a:gd name="adj2" fmla="val 5000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A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81129E-6 L -0.00364 -0.920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-4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Picture Placeholder 2"/>
          <p:cNvSpPr>
            <a:spLocks noGrp="1" noTextEdit="1"/>
          </p:cNvSpPr>
          <p:nvPr>
            <p:ph type="pic" idx="10"/>
          </p:nvPr>
        </p:nvSpPr>
        <p:spPr>
          <a:xfrm>
            <a:off x="0" y="0"/>
            <a:ext cx="9144000" cy="5786438"/>
          </a:xfrm>
        </p:spPr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3" y="0"/>
            <a:ext cx="7572375" cy="992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 bwMode="auto">
          <a:xfrm>
            <a:off x="785813" y="2286000"/>
            <a:ext cx="1285875" cy="2428875"/>
          </a:xfrm>
          <a:prstGeom prst="rect">
            <a:avLst/>
          </a:prstGeom>
          <a:noFill/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AU">
              <a:latin typeface="Myriad Pro Light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286125" y="3143250"/>
            <a:ext cx="3000375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>
                <a:solidFill>
                  <a:schemeClr val="accent1"/>
                </a:solidFill>
              </a:rPr>
              <a:t>Subject groupings</a:t>
            </a:r>
          </a:p>
        </p:txBody>
      </p:sp>
      <p:sp>
        <p:nvSpPr>
          <p:cNvPr id="13" name="Left Arrow 12"/>
          <p:cNvSpPr>
            <a:spLocks noChangeArrowheads="1"/>
          </p:cNvSpPr>
          <p:nvPr/>
        </p:nvSpPr>
        <p:spPr bwMode="auto">
          <a:xfrm>
            <a:off x="2286000" y="3143250"/>
            <a:ext cx="785813" cy="403225"/>
          </a:xfrm>
          <a:prstGeom prst="leftArrow">
            <a:avLst>
              <a:gd name="adj1" fmla="val 50000"/>
              <a:gd name="adj2" fmla="val 4995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8797E-6 L 0 -0.506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1"/>
          <p:cNvSpPr>
            <a:spLocks noGrp="1"/>
          </p:cNvSpPr>
          <p:nvPr>
            <p:ph idx="1"/>
          </p:nvPr>
        </p:nvSpPr>
        <p:spPr>
          <a:xfrm>
            <a:off x="1428750" y="6000750"/>
            <a:ext cx="7543800" cy="509588"/>
          </a:xfrm>
        </p:spPr>
        <p:txBody>
          <a:bodyPr/>
          <a:lstStyle/>
          <a:p>
            <a:endParaRPr lang="en-AU" smtClean="0"/>
          </a:p>
        </p:txBody>
      </p:sp>
      <p:sp>
        <p:nvSpPr>
          <p:cNvPr id="23555" name="Picture Placeholder 2"/>
          <p:cNvSpPr>
            <a:spLocks noGrp="1" noTextEdit="1"/>
          </p:cNvSpPr>
          <p:nvPr>
            <p:ph type="pic" idx="10"/>
          </p:nvPr>
        </p:nvSpPr>
        <p:spPr>
          <a:xfrm>
            <a:off x="0" y="0"/>
            <a:ext cx="9144000" cy="5786438"/>
          </a:xfrm>
        </p:spPr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0"/>
            <a:ext cx="6817765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5500702"/>
            <a:ext cx="16430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 smtClean="0">
                <a:latin typeface="Arial Narrow" pitchFamily="34" charset="0"/>
              </a:rPr>
              <a:t>CRICOS provider code: 00113B </a:t>
            </a:r>
            <a:endParaRPr lang="en-AU" sz="9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en-AU" sz="3200" smtClean="0"/>
              <a:t>Encore is “not even a discovery tool, although it is marketed as such – </a:t>
            </a:r>
          </a:p>
          <a:p>
            <a:pPr algn="ctr" eaLnBrk="1" hangingPunct="1">
              <a:buFontTx/>
              <a:buNone/>
            </a:pPr>
            <a:r>
              <a:rPr lang="en-AU" sz="3200" smtClean="0"/>
              <a:t>it’s more of an enhanced, faceted library catalogue plus a federated search </a:t>
            </a:r>
          </a:p>
          <a:p>
            <a:pPr algn="ctr" eaLnBrk="1" hangingPunct="1">
              <a:buFontTx/>
              <a:buNone/>
            </a:pPr>
            <a:r>
              <a:rPr lang="en-AU" sz="3200" smtClean="0"/>
              <a:t>tacked on.”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72330" y="6429396"/>
            <a:ext cx="16430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 smtClean="0">
                <a:latin typeface="Arial Narrow" pitchFamily="34" charset="0"/>
              </a:rPr>
              <a:t>CRICOS provider code: 00113B </a:t>
            </a:r>
            <a:endParaRPr lang="en-AU" sz="9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5" y="1785938"/>
            <a:ext cx="2790825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75" y="2857500"/>
            <a:ext cx="545782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38" y="3500438"/>
            <a:ext cx="523875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38" y="1928813"/>
            <a:ext cx="5730875" cy="325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 bwMode="auto">
          <a:xfrm>
            <a:off x="2714625" y="2357438"/>
            <a:ext cx="2143125" cy="785812"/>
          </a:xfrm>
          <a:prstGeom prst="rect">
            <a:avLst/>
          </a:prstGeom>
          <a:noFill/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AU">
              <a:latin typeface="Myriad Pro Light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357313" y="4214813"/>
            <a:ext cx="1143000" cy="1000125"/>
          </a:xfrm>
          <a:prstGeom prst="rect">
            <a:avLst/>
          </a:prstGeom>
          <a:noFill/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AU">
              <a:latin typeface="Myriad Pro Light" charset="0"/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71625" y="2286000"/>
            <a:ext cx="5730875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71625" y="1714500"/>
            <a:ext cx="5730875" cy="393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2428875"/>
            <a:ext cx="1190625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71750" y="3071813"/>
            <a:ext cx="18288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7072330" y="6429396"/>
            <a:ext cx="16430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 smtClean="0">
                <a:latin typeface="Arial Narrow" pitchFamily="34" charset="0"/>
              </a:rPr>
              <a:t>CRICOS provider code: 00113B </a:t>
            </a:r>
            <a:endParaRPr lang="en-AU" sz="9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LAURITZ_DE1587_1650.jpg"/>
          <p:cNvPicPr>
            <a:picLocks noChangeAspect="1"/>
          </p:cNvPicPr>
          <p:nvPr/>
        </p:nvPicPr>
        <p:blipFill>
          <a:blip r:embed="rId3" cstate="print"/>
          <a:srcRect l="23730" r="1427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572264" y="6072206"/>
            <a:ext cx="16430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 smtClean="0">
                <a:latin typeface="Arial Narrow" pitchFamily="34" charset="0"/>
              </a:rPr>
              <a:t>CRICOS provider code: 00113B </a:t>
            </a:r>
            <a:endParaRPr lang="en-AU" sz="900" dirty="0"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988" y="500063"/>
            <a:ext cx="8863012" cy="549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357313" y="2286000"/>
            <a:ext cx="6429375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 sz="3600"/>
              <a:t>Deakin + EBSCO = “Good fit”</a:t>
            </a:r>
          </a:p>
          <a:p>
            <a:r>
              <a:rPr lang="en-AU"/>
              <a:t>65 EBSCO subscriptions</a:t>
            </a:r>
          </a:p>
          <a:p>
            <a:r>
              <a:rPr lang="en-AU"/>
              <a:t>99,000 journals</a:t>
            </a:r>
          </a:p>
          <a:p>
            <a:r>
              <a:rPr lang="en-AU"/>
              <a:t>Quality metadata</a:t>
            </a:r>
          </a:p>
          <a:p>
            <a:r>
              <a:rPr lang="en-AU"/>
              <a:t>Publisher partners</a:t>
            </a:r>
          </a:p>
          <a:p>
            <a:r>
              <a:rPr lang="en-AU"/>
              <a:t>Relevancy ranking</a:t>
            </a:r>
          </a:p>
          <a:p>
            <a:r>
              <a:rPr lang="en-AU"/>
              <a:t>Full text searching</a:t>
            </a:r>
          </a:p>
          <a:p>
            <a:endParaRPr lang="en-AU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857875" y="642938"/>
            <a:ext cx="3071813" cy="17327820"/>
          </a:xfrm>
          <a:prstGeom prst="rect">
            <a:avLst/>
          </a:prstGeom>
          <a:solidFill>
            <a:schemeClr val="bg1">
              <a:alpha val="43921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 sz="2000" b="1" i="1" dirty="0"/>
              <a:t>Open source publishers:</a:t>
            </a:r>
          </a:p>
          <a:p>
            <a:r>
              <a:rPr lang="en-AU" sz="2000" dirty="0" err="1"/>
              <a:t>HathiTrust</a:t>
            </a:r>
            <a:endParaRPr lang="en-AU" sz="2000" dirty="0"/>
          </a:p>
          <a:p>
            <a:r>
              <a:rPr lang="en-AU" sz="2000" dirty="0" err="1"/>
              <a:t>OAIster</a:t>
            </a:r>
            <a:r>
              <a:rPr lang="en-AU" sz="2000" dirty="0"/>
              <a:t/>
            </a:r>
            <a:br>
              <a:rPr lang="en-AU" sz="2000" dirty="0"/>
            </a:br>
            <a:endParaRPr lang="en-AU" sz="2000" dirty="0"/>
          </a:p>
          <a:p>
            <a:r>
              <a:rPr lang="en-AU" sz="2000" i="1" dirty="0"/>
              <a:t>+ metadata and full text of 1000s of others including :</a:t>
            </a:r>
          </a:p>
          <a:p>
            <a:r>
              <a:rPr lang="en-AU" sz="2000" dirty="0" err="1"/>
              <a:t>Informit</a:t>
            </a:r>
            <a:endParaRPr lang="en-AU" sz="2000" dirty="0"/>
          </a:p>
          <a:p>
            <a:r>
              <a:rPr lang="en-AU" sz="2000" dirty="0"/>
              <a:t>Alexander Street Press</a:t>
            </a:r>
          </a:p>
          <a:p>
            <a:r>
              <a:rPr lang="en-AU" sz="2000" dirty="0"/>
              <a:t>JSTOR</a:t>
            </a:r>
          </a:p>
          <a:p>
            <a:r>
              <a:rPr lang="en-AU" sz="2000" dirty="0" err="1"/>
              <a:t>Newsbank</a:t>
            </a:r>
            <a:endParaRPr lang="en-AU" sz="2000" dirty="0"/>
          </a:p>
          <a:p>
            <a:r>
              <a:rPr lang="en-AU" sz="2000" dirty="0" err="1"/>
              <a:t>ScienceDirect</a:t>
            </a:r>
            <a:endParaRPr lang="en-AU" sz="2000" dirty="0"/>
          </a:p>
          <a:p>
            <a:r>
              <a:rPr lang="en-AU" sz="2000" dirty="0"/>
              <a:t>Web of Science</a:t>
            </a:r>
          </a:p>
          <a:p>
            <a:r>
              <a:rPr lang="en-AU" sz="2000" dirty="0"/>
              <a:t>Sage</a:t>
            </a:r>
          </a:p>
          <a:p>
            <a:r>
              <a:rPr lang="en-AU" sz="2000" dirty="0"/>
              <a:t>American Chemical Society</a:t>
            </a:r>
          </a:p>
          <a:p>
            <a:r>
              <a:rPr lang="en-AU" sz="2000" dirty="0"/>
              <a:t>American Medical Association</a:t>
            </a:r>
          </a:p>
          <a:p>
            <a:r>
              <a:rPr lang="en-AU" sz="2000" dirty="0"/>
              <a:t>American Meteorological Society</a:t>
            </a:r>
          </a:p>
          <a:p>
            <a:r>
              <a:rPr lang="en-AU" sz="2000" dirty="0" err="1"/>
              <a:t>BioMed</a:t>
            </a:r>
            <a:r>
              <a:rPr lang="en-AU" sz="2000" dirty="0"/>
              <a:t> Central</a:t>
            </a:r>
          </a:p>
          <a:p>
            <a:r>
              <a:rPr lang="en-AU" sz="2000" dirty="0"/>
              <a:t>Blackwell</a:t>
            </a:r>
          </a:p>
          <a:p>
            <a:r>
              <a:rPr lang="en-AU" sz="2000" dirty="0"/>
              <a:t>BMJ</a:t>
            </a:r>
          </a:p>
          <a:p>
            <a:r>
              <a:rPr lang="en-AU" sz="2000" dirty="0"/>
              <a:t>Brill Academic Publishers</a:t>
            </a:r>
          </a:p>
          <a:p>
            <a:r>
              <a:rPr lang="en-AU" sz="2000" dirty="0"/>
              <a:t>Cambridge University Press (CUP)</a:t>
            </a:r>
          </a:p>
          <a:p>
            <a:r>
              <a:rPr lang="en-AU" sz="2000" dirty="0"/>
              <a:t>CSIRO Publishing</a:t>
            </a:r>
          </a:p>
          <a:p>
            <a:r>
              <a:rPr lang="en-AU" sz="2000" dirty="0"/>
              <a:t>Directory of Open Access Journals</a:t>
            </a:r>
          </a:p>
          <a:p>
            <a:r>
              <a:rPr lang="en-AU" sz="2000" dirty="0"/>
              <a:t>Duke University Press</a:t>
            </a:r>
          </a:p>
          <a:p>
            <a:r>
              <a:rPr lang="en-AU" sz="2000" dirty="0"/>
              <a:t>Edinburgh University Press</a:t>
            </a:r>
          </a:p>
          <a:p>
            <a:r>
              <a:rPr lang="en-AU" sz="2000" dirty="0"/>
              <a:t>Elsevier</a:t>
            </a:r>
          </a:p>
          <a:p>
            <a:r>
              <a:rPr lang="en-AU" sz="2000" dirty="0"/>
              <a:t>Emerald </a:t>
            </a:r>
          </a:p>
          <a:p>
            <a:r>
              <a:rPr lang="en-AU" sz="2000" dirty="0"/>
              <a:t>Highwire Press</a:t>
            </a:r>
          </a:p>
          <a:p>
            <a:r>
              <a:rPr lang="en-AU" sz="2000" dirty="0"/>
              <a:t>IEEE  </a:t>
            </a:r>
          </a:p>
          <a:p>
            <a:r>
              <a:rPr lang="en-AU" sz="2000" dirty="0"/>
              <a:t>IOS Press</a:t>
            </a:r>
          </a:p>
          <a:p>
            <a:r>
              <a:rPr lang="en-AU" sz="2000" dirty="0" err="1"/>
              <a:t>KluwerLaw</a:t>
            </a:r>
            <a:r>
              <a:rPr lang="en-AU" sz="2000" dirty="0"/>
              <a:t> International  </a:t>
            </a:r>
          </a:p>
          <a:p>
            <a:r>
              <a:rPr lang="en-AU" sz="2000" dirty="0" err="1"/>
              <a:t>Lippincott</a:t>
            </a:r>
            <a:r>
              <a:rPr lang="en-AU" sz="2000" dirty="0"/>
              <a:t> Williams &amp; Wilkins (LWW)  </a:t>
            </a:r>
          </a:p>
          <a:p>
            <a:r>
              <a:rPr lang="en-AU" sz="2000" dirty="0"/>
              <a:t>MIT Press</a:t>
            </a:r>
          </a:p>
          <a:p>
            <a:r>
              <a:rPr lang="en-AU" sz="2000" dirty="0"/>
              <a:t>Nature Publishing Group   </a:t>
            </a:r>
          </a:p>
          <a:p>
            <a:r>
              <a:rPr lang="en-AU" sz="2000" dirty="0"/>
              <a:t>Oxford University Press</a:t>
            </a:r>
          </a:p>
          <a:p>
            <a:r>
              <a:rPr lang="en-AU" sz="2000" dirty="0" err="1"/>
              <a:t>Palgrave</a:t>
            </a:r>
            <a:r>
              <a:rPr lang="en-AU" sz="2000" dirty="0"/>
              <a:t> Macmillan </a:t>
            </a:r>
          </a:p>
          <a:p>
            <a:r>
              <a:rPr lang="en-AU" sz="2000" dirty="0" err="1"/>
              <a:t>PubMed</a:t>
            </a:r>
            <a:r>
              <a:rPr lang="en-AU" sz="2000" dirty="0"/>
              <a:t> Central</a:t>
            </a:r>
          </a:p>
          <a:p>
            <a:r>
              <a:rPr lang="en-AU" sz="2000" dirty="0"/>
              <a:t>SAGE</a:t>
            </a:r>
          </a:p>
          <a:p>
            <a:r>
              <a:rPr lang="en-AU" sz="2000" dirty="0"/>
              <a:t>Springer (includes full text searching)</a:t>
            </a:r>
          </a:p>
          <a:p>
            <a:r>
              <a:rPr lang="en-AU" sz="2000" dirty="0"/>
              <a:t>Taylor &amp; Francis </a:t>
            </a:r>
          </a:p>
          <a:p>
            <a:r>
              <a:rPr lang="en-AU" sz="2000" dirty="0" err="1"/>
              <a:t>Informa</a:t>
            </a:r>
            <a:r>
              <a:rPr lang="en-AU" sz="2000" dirty="0"/>
              <a:t>  </a:t>
            </a:r>
          </a:p>
          <a:p>
            <a:r>
              <a:rPr lang="en-AU" sz="2000" dirty="0"/>
              <a:t>University of Queensland Press</a:t>
            </a:r>
          </a:p>
          <a:p>
            <a:r>
              <a:rPr lang="en-AU" sz="2000" dirty="0"/>
              <a:t>Wiley </a:t>
            </a:r>
          </a:p>
          <a:p>
            <a:r>
              <a:rPr lang="en-AU" sz="2000" dirty="0"/>
              <a:t>World Scientific Publishing </a:t>
            </a:r>
            <a:r>
              <a:rPr lang="en-AU" sz="2000" dirty="0" smtClean="0"/>
              <a:t>Company</a:t>
            </a:r>
          </a:p>
          <a:p>
            <a:r>
              <a:rPr lang="en-AU" sz="2000" dirty="0" smtClean="0"/>
              <a:t>… plus more!</a:t>
            </a:r>
            <a:endParaRPr lang="en-AU" sz="2000" dirty="0"/>
          </a:p>
          <a:p>
            <a:endParaRPr lang="en-AU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5578E-6 L -0.00139 -1.17993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928688" y="1071563"/>
            <a:ext cx="7543800" cy="457200"/>
          </a:xfrm>
        </p:spPr>
        <p:txBody>
          <a:bodyPr/>
          <a:lstStyle/>
          <a:p>
            <a:pPr eaLnBrk="1" hangingPunct="1"/>
            <a:r>
              <a:rPr lang="en-AU" smtClean="0"/>
              <a:t>Metadata quality</a:t>
            </a:r>
          </a:p>
        </p:txBody>
      </p:sp>
      <p:pic>
        <p:nvPicPr>
          <p:cNvPr id="2765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63" y="1643063"/>
            <a:ext cx="5724525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652" name="Straight Connector 7"/>
          <p:cNvCxnSpPr>
            <a:cxnSpLocks noChangeShapeType="1"/>
          </p:cNvCxnSpPr>
          <p:nvPr/>
        </p:nvCxnSpPr>
        <p:spPr bwMode="auto">
          <a:xfrm rot="5400000">
            <a:off x="1535906" y="4679157"/>
            <a:ext cx="2071687" cy="0"/>
          </a:xfrm>
          <a:prstGeom prst="line">
            <a:avLst/>
          </a:prstGeom>
          <a:noFill/>
          <a:ln w="38100" algn="ctr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27653" name="TextBox 8"/>
          <p:cNvSpPr txBox="1">
            <a:spLocks noChangeArrowheads="1"/>
          </p:cNvSpPr>
          <p:nvPr/>
        </p:nvSpPr>
        <p:spPr bwMode="auto">
          <a:xfrm>
            <a:off x="500063" y="2143125"/>
            <a:ext cx="17859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/>
              <a:t>Thin metadata</a:t>
            </a:r>
          </a:p>
        </p:txBody>
      </p:sp>
      <p:cxnSp>
        <p:nvCxnSpPr>
          <p:cNvPr id="27654" name="Straight Connector 10"/>
          <p:cNvCxnSpPr>
            <a:cxnSpLocks noChangeShapeType="1"/>
          </p:cNvCxnSpPr>
          <p:nvPr/>
        </p:nvCxnSpPr>
        <p:spPr bwMode="auto">
          <a:xfrm rot="5400000">
            <a:off x="1785937" y="2571751"/>
            <a:ext cx="1571625" cy="0"/>
          </a:xfrm>
          <a:prstGeom prst="line">
            <a:avLst/>
          </a:prstGeom>
          <a:noFill/>
          <a:ln w="38100" algn="ctr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27655" name="TextBox 13"/>
          <p:cNvSpPr txBox="1">
            <a:spLocks noChangeArrowheads="1"/>
          </p:cNvSpPr>
          <p:nvPr/>
        </p:nvSpPr>
        <p:spPr bwMode="auto">
          <a:xfrm>
            <a:off x="642938" y="3929063"/>
            <a:ext cx="17859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/>
              <a:t>Thick metadata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72330" y="6215082"/>
            <a:ext cx="16430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 smtClean="0">
                <a:latin typeface="Arial Narrow" pitchFamily="34" charset="0"/>
              </a:rPr>
              <a:t>CRICOS provider code: 00113B </a:t>
            </a:r>
            <a:endParaRPr lang="en-AU" sz="9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75" y="1500188"/>
            <a:ext cx="6786563" cy="502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72330" y="6286520"/>
            <a:ext cx="16430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 smtClean="0">
                <a:latin typeface="Arial Narrow" pitchFamily="34" charset="0"/>
              </a:rPr>
              <a:t>CRICOS provider code: 00113B </a:t>
            </a:r>
            <a:endParaRPr lang="en-AU" sz="9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642938" y="1000125"/>
            <a:ext cx="7543800" cy="457200"/>
          </a:xfrm>
        </p:spPr>
        <p:txBody>
          <a:bodyPr/>
          <a:lstStyle/>
          <a:p>
            <a:pPr eaLnBrk="1" hangingPunct="1"/>
            <a:r>
              <a:rPr lang="en-AU" smtClean="0"/>
              <a:t>Search options on Library home page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5786439"/>
          </a:xfrm>
        </p:spPr>
      </p:pic>
      <p:sp>
        <p:nvSpPr>
          <p:cNvPr id="10" name="Rectangle 9"/>
          <p:cNvSpPr/>
          <p:nvPr/>
        </p:nvSpPr>
        <p:spPr bwMode="auto">
          <a:xfrm>
            <a:off x="3000364" y="2285992"/>
            <a:ext cx="2643206" cy="428628"/>
          </a:xfrm>
          <a:prstGeom prst="rect">
            <a:avLst/>
          </a:prstGeom>
          <a:noFill/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AU">
              <a:latin typeface="Myriad Pro Light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143240" y="3000372"/>
            <a:ext cx="2428892" cy="357190"/>
          </a:xfrm>
          <a:prstGeom prst="rect">
            <a:avLst/>
          </a:prstGeom>
          <a:noFill/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AU">
              <a:latin typeface="Myriad Pro Light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857232"/>
            <a:ext cx="7286676" cy="4364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000892" y="6357958"/>
            <a:ext cx="16430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 smtClean="0">
                <a:latin typeface="Arial Narrow" pitchFamily="34" charset="0"/>
              </a:rPr>
              <a:t>CRICOS provider code: 00113B </a:t>
            </a:r>
            <a:endParaRPr lang="en-AU" sz="9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1857375" y="3214688"/>
            <a:ext cx="3071813" cy="285750"/>
          </a:xfrm>
          <a:prstGeom prst="rect">
            <a:avLst/>
          </a:prstGeom>
          <a:noFill/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AU">
              <a:latin typeface="Myriad Pro Light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786313" y="4143375"/>
            <a:ext cx="857250" cy="357188"/>
          </a:xfrm>
          <a:prstGeom prst="rect">
            <a:avLst/>
          </a:prstGeom>
          <a:noFill/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AU">
              <a:latin typeface="Myriad Pro Light" charset="0"/>
            </a:endParaRPr>
          </a:p>
        </p:txBody>
      </p:sp>
      <p:pic>
        <p:nvPicPr>
          <p:cNvPr id="3072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054" y="0"/>
            <a:ext cx="9050946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 bwMode="auto">
          <a:xfrm>
            <a:off x="214282" y="2071678"/>
            <a:ext cx="4143404" cy="357190"/>
          </a:xfrm>
          <a:prstGeom prst="rect">
            <a:avLst/>
          </a:prstGeom>
          <a:noFill/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AU">
              <a:latin typeface="Myriad Pro Light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72330" y="6429396"/>
            <a:ext cx="16430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 smtClean="0">
                <a:latin typeface="Arial Narrow" pitchFamily="34" charset="0"/>
              </a:rPr>
              <a:t>CRICOS provider code: 00113B </a:t>
            </a:r>
            <a:endParaRPr lang="en-AU" sz="9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0"/>
            <a:ext cx="6072230" cy="59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 bwMode="auto">
          <a:xfrm>
            <a:off x="1000100" y="5357826"/>
            <a:ext cx="3357586" cy="500066"/>
          </a:xfrm>
          <a:prstGeom prst="rect">
            <a:avLst/>
          </a:prstGeom>
          <a:noFill/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AU">
              <a:latin typeface="Myriad Pro Light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2357430"/>
            <a:ext cx="53149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 bwMode="auto">
          <a:xfrm>
            <a:off x="2214546" y="3000372"/>
            <a:ext cx="4714908" cy="571504"/>
          </a:xfrm>
          <a:prstGeom prst="rect">
            <a:avLst/>
          </a:prstGeom>
          <a:noFill/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AU">
              <a:latin typeface="Myriad Pro Light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72330" y="6429396"/>
            <a:ext cx="16430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 smtClean="0">
                <a:latin typeface="Arial Narrow" pitchFamily="34" charset="0"/>
              </a:rPr>
              <a:t>CRICOS provider code: 00113B </a:t>
            </a:r>
            <a:endParaRPr lang="en-AU" sz="9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/>
          </p:nvPr>
        </p:nvSpPr>
        <p:spPr/>
      </p:sp>
      <p:pic>
        <p:nvPicPr>
          <p:cNvPr id="4" name="IFid1" descr="_C1Y094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500042"/>
            <a:ext cx="7143800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72330" y="6357958"/>
            <a:ext cx="16430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 smtClean="0">
                <a:latin typeface="Arial Narrow" pitchFamily="34" charset="0"/>
              </a:rPr>
              <a:t>CRICOS provider code: 00113B </a:t>
            </a:r>
            <a:endParaRPr lang="en-AU" sz="900" dirty="0"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Picture Placeholder 2"/>
          <p:cNvSpPr>
            <a:spLocks noGrp="1" noTextEdit="1"/>
          </p:cNvSpPr>
          <p:nvPr>
            <p:ph type="pic" idx="10"/>
          </p:nvPr>
        </p:nvSpPr>
        <p:spPr>
          <a:xfrm>
            <a:off x="0" y="0"/>
            <a:ext cx="9144000" cy="5786438"/>
          </a:xfrm>
        </p:spPr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357188"/>
            <a:ext cx="7643812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85875" y="1143000"/>
            <a:ext cx="607218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/>
              <a:t>“Interesting research from UVa suggests that users may not want actual merged search results, [and] may indeed specifically prefer </a:t>
            </a:r>
            <a:r>
              <a:rPr lang="en-AU" i="1"/>
              <a:t>not</a:t>
            </a:r>
            <a:r>
              <a:rPr lang="en-AU"/>
              <a:t> to have it [one merged result list] it”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14375" y="5000625"/>
            <a:ext cx="7358063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/>
              <a:t>“Patrons come to Virgo knowing the type of item they’re looking for (e.g. book or article), and too much info in search results is not desired”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85813" y="2928938"/>
            <a:ext cx="7215187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/>
              <a:t>“Really important point that came out in our user testing is that patrons _did not_ want blended results. At all. Across the board dissatisfaction with that approach”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72330" y="6429396"/>
            <a:ext cx="16430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 smtClean="0">
                <a:latin typeface="Arial Narrow" pitchFamily="34" charset="0"/>
              </a:rPr>
              <a:t>CRICOS provider code: 00113B </a:t>
            </a:r>
            <a:endParaRPr lang="en-AU" sz="9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AU" smtClean="0"/>
          </a:p>
        </p:txBody>
      </p:sp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3" y="1643063"/>
            <a:ext cx="7424737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Content Placeholder 3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42938" y="2357438"/>
            <a:ext cx="7715250" cy="1357312"/>
          </a:xfrm>
        </p:spPr>
      </p:pic>
      <p:sp>
        <p:nvSpPr>
          <p:cNvPr id="5" name="TextBox 4"/>
          <p:cNvSpPr txBox="1"/>
          <p:nvPr/>
        </p:nvSpPr>
        <p:spPr>
          <a:xfrm>
            <a:off x="7072330" y="6429396"/>
            <a:ext cx="16430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 smtClean="0">
                <a:latin typeface="Arial Narrow" pitchFamily="34" charset="0"/>
              </a:rPr>
              <a:t>CRICOS provider code: 00113B </a:t>
            </a:r>
            <a:endParaRPr lang="en-AU" sz="9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Picture Placeholder 2"/>
          <p:cNvSpPr>
            <a:spLocks noGrp="1" noTextEdit="1"/>
          </p:cNvSpPr>
          <p:nvPr>
            <p:ph type="pic" idx="10"/>
          </p:nvPr>
        </p:nvSpPr>
        <p:spPr>
          <a:xfrm>
            <a:off x="0" y="0"/>
            <a:ext cx="9144000" cy="5786438"/>
          </a:xfrm>
        </p:spPr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714375"/>
            <a:ext cx="8647113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072330" y="6429396"/>
            <a:ext cx="16430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 smtClean="0">
                <a:latin typeface="Arial Narrow" pitchFamily="34" charset="0"/>
              </a:rPr>
              <a:t>CRICOS provider code: 00113B </a:t>
            </a:r>
            <a:endParaRPr lang="en-AU" sz="9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LAURITZ_DE1587_1079.jpg"/>
          <p:cNvPicPr>
            <a:picLocks noChangeAspect="1"/>
          </p:cNvPicPr>
          <p:nvPr/>
        </p:nvPicPr>
        <p:blipFill>
          <a:blip r:embed="rId3" cstate="print"/>
          <a:srcRect l="110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72330" y="6143644"/>
            <a:ext cx="16430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 smtClean="0">
                <a:latin typeface="Arial Narrow" pitchFamily="34" charset="0"/>
              </a:rPr>
              <a:t>CRICOS provider code: 00113B </a:t>
            </a:r>
            <a:endParaRPr lang="en-AU" sz="900" dirty="0">
              <a:latin typeface="Arial Narrow" pitchFamily="34" charset="0"/>
            </a:endParaRPr>
          </a:p>
        </p:txBody>
      </p:sp>
    </p:spTree>
  </p:cSld>
  <p:clrMapOvr>
    <a:masterClrMapping/>
  </p:clrMapOvr>
  <p:transition spd="slow" advClick="0" advTm="3000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smtClean="0"/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928662" y="4572008"/>
            <a:ext cx="7543800" cy="3657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AU" sz="4800" dirty="0" smtClean="0"/>
              <a:t>Next steps for Deakin?</a:t>
            </a:r>
          </a:p>
        </p:txBody>
      </p:sp>
      <p:pic>
        <p:nvPicPr>
          <p:cNvPr id="34827" name="Picture 11" descr="C:\Documents and Settings\michelle\Local Settings\Temporary Internet Files\Content.IE5\Z9DXRFEE\MC900441498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1071546"/>
            <a:ext cx="3657143" cy="3657143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072330" y="6429396"/>
            <a:ext cx="16430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 smtClean="0">
                <a:latin typeface="Arial Narrow" pitchFamily="34" charset="0"/>
              </a:rPr>
              <a:t>CRICOS provider code: 00113B </a:t>
            </a:r>
            <a:endParaRPr lang="en-AU" sz="9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Questions?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Michelle Watson</a:t>
            </a:r>
          </a:p>
          <a:p>
            <a:r>
              <a:rPr lang="en-AU" dirty="0" smtClean="0"/>
              <a:t>Email: </a:t>
            </a:r>
            <a:r>
              <a:rPr lang="en-AU" dirty="0" err="1" smtClean="0">
                <a:hlinkClick r:id="rId3"/>
              </a:rPr>
              <a:t>michelle.watson@deakin.edu.au</a:t>
            </a:r>
            <a:endParaRPr lang="en-AU" dirty="0" smtClean="0"/>
          </a:p>
          <a:p>
            <a:r>
              <a:rPr lang="en-AU" dirty="0" smtClean="0"/>
              <a:t>Phone: 03 5227 8220</a:t>
            </a:r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000892" y="6286520"/>
            <a:ext cx="16430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 smtClean="0">
                <a:latin typeface="Arial Narrow" pitchFamily="34" charset="0"/>
              </a:rPr>
              <a:t>CRICOS provider code: 00113B </a:t>
            </a:r>
            <a:endParaRPr lang="en-AU" sz="9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/>
          <p:cNvPicPr>
            <a:picLocks noChangeAspect="1" noChangeArrowheads="1"/>
          </p:cNvPicPr>
          <p:nvPr/>
        </p:nvPicPr>
        <p:blipFill>
          <a:blip r:embed="rId3" cstate="print"/>
          <a:srcRect l="11041"/>
          <a:stretch>
            <a:fillRect/>
          </a:stretch>
        </p:blipFill>
        <p:spPr bwMode="auto">
          <a:xfrm>
            <a:off x="0" y="0"/>
            <a:ext cx="9286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215206" y="6143644"/>
            <a:ext cx="16430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 smtClean="0">
                <a:latin typeface="Arial Narrow" pitchFamily="34" charset="0"/>
              </a:rPr>
              <a:t>CRICOS provider code: 00113B </a:t>
            </a:r>
            <a:endParaRPr lang="en-AU" sz="900" dirty="0">
              <a:latin typeface="Arial Narrow" pitchFamily="34" charset="0"/>
            </a:endParaRPr>
          </a:p>
        </p:txBody>
      </p:sp>
    </p:spTree>
  </p:cSld>
  <p:clrMapOvr>
    <a:masterClrMapping/>
  </p:clrMapOvr>
  <p:transition spd="slow" advClick="0" advTm="4000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Picture Placeholder 2"/>
          <p:cNvSpPr>
            <a:spLocks noGrp="1" noTextEdit="1"/>
          </p:cNvSpPr>
          <p:nvPr>
            <p:ph type="pic" idx="10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0"/>
            <a:ext cx="4429125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000628" y="6627168"/>
            <a:ext cx="16430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 smtClean="0">
                <a:latin typeface="Arial Narrow" pitchFamily="34" charset="0"/>
              </a:rPr>
              <a:t>CRICOS provider code: 00113B </a:t>
            </a:r>
            <a:endParaRPr lang="en-AU" sz="900" dirty="0">
              <a:latin typeface="Arial Narrow" pitchFamily="34" charset="0"/>
            </a:endParaRPr>
          </a:p>
        </p:txBody>
      </p:sp>
    </p:spTree>
  </p:cSld>
  <p:clrMapOvr>
    <a:masterClrMapping/>
  </p:clrMapOvr>
  <p:transition spd="slow" advClick="0" advTm="4000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0"/>
            <a:ext cx="5286412" cy="6861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214942" y="6627168"/>
            <a:ext cx="16430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 smtClean="0">
                <a:latin typeface="Arial Narrow" pitchFamily="34" charset="0"/>
              </a:rPr>
              <a:t>CRICOS provider code: 00113B </a:t>
            </a:r>
            <a:endParaRPr lang="en-AU" sz="900" dirty="0">
              <a:latin typeface="Arial Narrow" pitchFamily="34" charset="0"/>
            </a:endParaRPr>
          </a:p>
        </p:txBody>
      </p:sp>
    </p:spTree>
  </p:cSld>
  <p:clrMapOvr>
    <a:masterClrMapping/>
  </p:clrMapOvr>
  <p:transition spd="slow" advClick="0" advTm="6000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08000" y="-341313"/>
            <a:ext cx="10161588" cy="677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7286644" y="6072206"/>
            <a:ext cx="16430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 smtClean="0">
                <a:latin typeface="Arial Narrow" pitchFamily="34" charset="0"/>
              </a:rPr>
              <a:t>CRICOS provider code: 00113B </a:t>
            </a:r>
            <a:endParaRPr lang="en-AU" sz="900" dirty="0">
              <a:latin typeface="Arial Narrow" pitchFamily="34" charset="0"/>
            </a:endParaRPr>
          </a:p>
        </p:txBody>
      </p:sp>
    </p:spTree>
  </p:cSld>
  <p:clrMapOvr>
    <a:masterClrMapping/>
  </p:clrMapOvr>
  <p:transition spd="slow" advClick="0" advTm="4000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14375" y="0"/>
            <a:ext cx="10352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286644" y="6429396"/>
            <a:ext cx="16430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 smtClean="0">
                <a:latin typeface="Arial Narrow" pitchFamily="34" charset="0"/>
              </a:rPr>
              <a:t>CRICOS provider code: 00113B </a:t>
            </a:r>
            <a:endParaRPr lang="en-AU" sz="900" dirty="0">
              <a:latin typeface="Arial Narrow" pitchFamily="34" charset="0"/>
            </a:endParaRPr>
          </a:p>
        </p:txBody>
      </p:sp>
    </p:spTree>
  </p:cSld>
  <p:clrMapOvr>
    <a:masterClrMapping/>
  </p:clrMapOvr>
  <p:transition spd="slow" advClick="0" advTm="3000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type="pic" idx="10"/>
          </p:nvPr>
        </p:nvPicPr>
        <p:blipFill>
          <a:blip r:embed="rId2" cstate="print"/>
          <a:srcRect t="2563" b="2563"/>
          <a:stretch>
            <a:fillRect/>
          </a:stretch>
        </p:blipFill>
        <p:spPr>
          <a:xfrm>
            <a:off x="0" y="428625"/>
            <a:ext cx="9144000" cy="5786438"/>
          </a:xfrm>
          <a:noFill/>
        </p:spPr>
      </p:pic>
      <p:sp>
        <p:nvSpPr>
          <p:cNvPr id="3" name="TextBox 2"/>
          <p:cNvSpPr txBox="1"/>
          <p:nvPr/>
        </p:nvSpPr>
        <p:spPr>
          <a:xfrm>
            <a:off x="6786578" y="5929330"/>
            <a:ext cx="16430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 smtClean="0">
                <a:latin typeface="Arial Narrow" pitchFamily="34" charset="0"/>
              </a:rPr>
              <a:t>CRICOS provider code: 00113B </a:t>
            </a:r>
            <a:endParaRPr lang="en-AU" sz="900" dirty="0">
              <a:latin typeface="Arial Narrow" pitchFamily="34" charset="0"/>
            </a:endParaRPr>
          </a:p>
        </p:txBody>
      </p:sp>
    </p:spTree>
  </p:cSld>
  <p:clrMapOvr>
    <a:masterClrMapping/>
  </p:clrMapOvr>
  <p:transition spd="slow" advClick="0" advTm="4000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A-Powerpoint">
  <a:themeElements>
    <a:clrScheme name="">
      <a:dk1>
        <a:srgbClr val="000000"/>
      </a:dk1>
      <a:lt1>
        <a:srgbClr val="FFFFFF"/>
      </a:lt1>
      <a:dk2>
        <a:srgbClr val="9CA920"/>
      </a:dk2>
      <a:lt2>
        <a:srgbClr val="808080"/>
      </a:lt2>
      <a:accent1>
        <a:srgbClr val="426A1F"/>
      </a:accent1>
      <a:accent2>
        <a:srgbClr val="426A1F"/>
      </a:accent2>
      <a:accent3>
        <a:srgbClr val="FFFFFF"/>
      </a:accent3>
      <a:accent4>
        <a:srgbClr val="000000"/>
      </a:accent4>
      <a:accent5>
        <a:srgbClr val="B0B9AB"/>
      </a:accent5>
      <a:accent6>
        <a:srgbClr val="3B5F1B"/>
      </a:accent6>
      <a:hlink>
        <a:srgbClr val="426A1F"/>
      </a:hlink>
      <a:folHlink>
        <a:srgbClr val="C7D737"/>
      </a:folHlink>
    </a:clrScheme>
    <a:fontScheme name="Custom 1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Myriad Pro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Myriad Pro Light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4314</TotalTime>
  <Words>1842</Words>
  <Application>Microsoft Office PowerPoint</Application>
  <PresentationFormat>On-screen Show (4:3)</PresentationFormat>
  <Paragraphs>285</Paragraphs>
  <Slides>31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DEA-Powerpoint</vt:lpstr>
      <vt:lpstr>Ins and outs of discovery layers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Metadata quality</vt:lpstr>
      <vt:lpstr>Slide 22</vt:lpstr>
      <vt:lpstr>Search options on Library home page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Questions?</vt:lpstr>
    </vt:vector>
  </TitlesOfParts>
  <Company>Deakin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rebecc</dc:creator>
  <cp:lastModifiedBy>Michelle Watson</cp:lastModifiedBy>
  <cp:revision>371</cp:revision>
  <dcterms:created xsi:type="dcterms:W3CDTF">2011-09-20T05:39:45Z</dcterms:created>
  <dcterms:modified xsi:type="dcterms:W3CDTF">2011-10-27T07:09:23Z</dcterms:modified>
</cp:coreProperties>
</file>