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256" r:id="rId2"/>
    <p:sldId id="402" r:id="rId3"/>
    <p:sldId id="257" r:id="rId4"/>
    <p:sldId id="258" r:id="rId5"/>
    <p:sldId id="259" r:id="rId6"/>
    <p:sldId id="282" r:id="rId7"/>
    <p:sldId id="321" r:id="rId8"/>
    <p:sldId id="404" r:id="rId9"/>
    <p:sldId id="280" r:id="rId10"/>
    <p:sldId id="513" r:id="rId11"/>
    <p:sldId id="261" r:id="rId12"/>
    <p:sldId id="397" r:id="rId13"/>
    <p:sldId id="436" r:id="rId14"/>
    <p:sldId id="400" r:id="rId15"/>
    <p:sldId id="514" r:id="rId16"/>
    <p:sldId id="497" r:id="rId17"/>
    <p:sldId id="408" r:id="rId18"/>
    <p:sldId id="409" r:id="rId19"/>
    <p:sldId id="512" r:id="rId20"/>
    <p:sldId id="407" r:id="rId21"/>
    <p:sldId id="410" r:id="rId22"/>
    <p:sldId id="411" r:id="rId23"/>
    <p:sldId id="412" r:id="rId24"/>
    <p:sldId id="498" r:id="rId25"/>
    <p:sldId id="515" r:id="rId26"/>
    <p:sldId id="413" r:id="rId27"/>
    <p:sldId id="448" r:id="rId28"/>
    <p:sldId id="449" r:id="rId29"/>
    <p:sldId id="447" r:id="rId30"/>
    <p:sldId id="446" r:id="rId31"/>
    <p:sldId id="419" r:id="rId32"/>
    <p:sldId id="505" r:id="rId33"/>
    <p:sldId id="516" r:id="rId34"/>
    <p:sldId id="451" r:id="rId35"/>
    <p:sldId id="454" r:id="rId36"/>
    <p:sldId id="455" r:id="rId37"/>
    <p:sldId id="453" r:id="rId38"/>
    <p:sldId id="452" r:id="rId39"/>
    <p:sldId id="500" r:id="rId40"/>
    <p:sldId id="517" r:id="rId41"/>
    <p:sldId id="499" r:id="rId42"/>
    <p:sldId id="503" r:id="rId43"/>
    <p:sldId id="504" r:id="rId44"/>
    <p:sldId id="502" r:id="rId45"/>
    <p:sldId id="501" r:id="rId46"/>
    <p:sldId id="511" r:id="rId47"/>
    <p:sldId id="518" r:id="rId48"/>
    <p:sldId id="506" r:id="rId49"/>
    <p:sldId id="509" r:id="rId50"/>
    <p:sldId id="510" r:id="rId51"/>
    <p:sldId id="508" r:id="rId52"/>
    <p:sldId id="507" r:id="rId53"/>
    <p:sldId id="268" r:id="rId54"/>
    <p:sldId id="463" r:id="rId55"/>
    <p:sldId id="464" r:id="rId56"/>
    <p:sldId id="441" r:id="rId57"/>
    <p:sldId id="471" r:id="rId58"/>
    <p:sldId id="489" r:id="rId59"/>
    <p:sldId id="468" r:id="rId60"/>
    <p:sldId id="473" r:id="rId61"/>
    <p:sldId id="474" r:id="rId62"/>
    <p:sldId id="490" r:id="rId63"/>
    <p:sldId id="475" r:id="rId64"/>
    <p:sldId id="476" r:id="rId65"/>
    <p:sldId id="483" r:id="rId66"/>
    <p:sldId id="477" r:id="rId67"/>
    <p:sldId id="478" r:id="rId68"/>
    <p:sldId id="479" r:id="rId69"/>
    <p:sldId id="480" r:id="rId70"/>
    <p:sldId id="482" r:id="rId71"/>
    <p:sldId id="481" r:id="rId72"/>
    <p:sldId id="491" r:id="rId73"/>
    <p:sldId id="484" r:id="rId74"/>
    <p:sldId id="485" r:id="rId75"/>
    <p:sldId id="486" r:id="rId76"/>
    <p:sldId id="465" r:id="rId77"/>
    <p:sldId id="488" r:id="rId78"/>
    <p:sldId id="492" r:id="rId79"/>
    <p:sldId id="493" r:id="rId80"/>
    <p:sldId id="494" r:id="rId81"/>
    <p:sldId id="495" r:id="rId82"/>
    <p:sldId id="487" r:id="rId83"/>
    <p:sldId id="496" r:id="rId84"/>
  </p:sldIdLst>
  <p:sldSz cx="9144000" cy="6858000" type="screen4x3"/>
  <p:notesSz cx="7010400" cy="9296400"/>
  <p:custDataLst>
    <p:tags r:id="rId8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BDCD7041-FB87-42A1-B179-FCE00D1EBC94}">
          <p14:sldIdLst>
            <p14:sldId id="256"/>
            <p14:sldId id="402"/>
            <p14:sldId id="257"/>
            <p14:sldId id="258"/>
            <p14:sldId id="259"/>
            <p14:sldId id="282"/>
            <p14:sldId id="321"/>
            <p14:sldId id="404"/>
            <p14:sldId id="280"/>
            <p14:sldId id="513"/>
            <p14:sldId id="261"/>
          </p14:sldIdLst>
        </p14:section>
        <p14:section name="Aggregate manifestations" id="{9E80F3C0-5B05-45E8-9FBD-89326DB2FBB6}">
          <p14:sldIdLst>
            <p14:sldId id="397"/>
            <p14:sldId id="436"/>
            <p14:sldId id="400"/>
            <p14:sldId id="514"/>
            <p14:sldId id="497"/>
            <p14:sldId id="408"/>
            <p14:sldId id="409"/>
            <p14:sldId id="512"/>
            <p14:sldId id="407"/>
            <p14:sldId id="410"/>
            <p14:sldId id="411"/>
          </p14:sldIdLst>
        </p14:section>
        <p14:section name="Aggregating/aggregated works" id="{FBFB581E-975D-4EFF-9B4B-5639EEFF74F4}">
          <p14:sldIdLst>
            <p14:sldId id="412"/>
            <p14:sldId id="498"/>
            <p14:sldId id="515"/>
            <p14:sldId id="413"/>
            <p14:sldId id="448"/>
            <p14:sldId id="449"/>
            <p14:sldId id="447"/>
            <p14:sldId id="446"/>
            <p14:sldId id="419"/>
            <p14:sldId id="505"/>
            <p14:sldId id="516"/>
            <p14:sldId id="451"/>
            <p14:sldId id="454"/>
            <p14:sldId id="455"/>
            <p14:sldId id="453"/>
            <p14:sldId id="452"/>
            <p14:sldId id="500"/>
            <p14:sldId id="517"/>
            <p14:sldId id="499"/>
            <p14:sldId id="503"/>
            <p14:sldId id="504"/>
            <p14:sldId id="502"/>
            <p14:sldId id="501"/>
          </p14:sldIdLst>
        </p14:section>
        <p14:section name="Aggregating/Aggregated expressions" id="{18D0395D-74B9-4942-B844-FA595DB6E3E2}">
          <p14:sldIdLst>
            <p14:sldId id="511"/>
            <p14:sldId id="518"/>
            <p14:sldId id="506"/>
            <p14:sldId id="509"/>
            <p14:sldId id="510"/>
            <p14:sldId id="508"/>
            <p14:sldId id="507"/>
          </p14:sldIdLst>
        </p14:section>
        <p14:section name="Diachronic plans" id="{0CA820BE-CB1A-4E23-9A39-64096B095A68}">
          <p14:sldIdLst>
            <p14:sldId id="268"/>
            <p14:sldId id="463"/>
            <p14:sldId id="464"/>
            <p14:sldId id="441"/>
            <p14:sldId id="471"/>
            <p14:sldId id="489"/>
            <p14:sldId id="468"/>
            <p14:sldId id="473"/>
            <p14:sldId id="474"/>
            <p14:sldId id="490"/>
            <p14:sldId id="475"/>
            <p14:sldId id="476"/>
            <p14:sldId id="483"/>
            <p14:sldId id="477"/>
            <p14:sldId id="478"/>
            <p14:sldId id="479"/>
            <p14:sldId id="480"/>
            <p14:sldId id="482"/>
            <p14:sldId id="481"/>
            <p14:sldId id="491"/>
            <p14:sldId id="484"/>
            <p14:sldId id="485"/>
            <p14:sldId id="486"/>
            <p14:sldId id="465"/>
            <p14:sldId id="488"/>
            <p14:sldId id="492"/>
            <p14:sldId id="493"/>
            <p14:sldId id="494"/>
            <p14:sldId id="495"/>
            <p14:sldId id="487"/>
            <p14:sldId id="49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borah" initials="df"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35" autoAdjust="0"/>
    <p:restoredTop sz="52868" autoAdjust="0"/>
  </p:normalViewPr>
  <p:slideViewPr>
    <p:cSldViewPr>
      <p:cViewPr varScale="1">
        <p:scale>
          <a:sx n="60" d="100"/>
          <a:sy n="60" d="100"/>
        </p:scale>
        <p:origin x="2400" y="38"/>
      </p:cViewPr>
      <p:guideLst>
        <p:guide orient="horz" pos="2160"/>
        <p:guide pos="2880"/>
      </p:guideLst>
    </p:cSldViewPr>
  </p:slideViewPr>
  <p:outlineViewPr>
    <p:cViewPr>
      <p:scale>
        <a:sx n="33" d="100"/>
        <a:sy n="33" d="100"/>
      </p:scale>
      <p:origin x="0" y="-11897"/>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Lst>
  </p:outlineViewPr>
  <p:notesTextViewPr>
    <p:cViewPr>
      <p:scale>
        <a:sx n="1" d="1"/>
        <a:sy n="1" d="1"/>
      </p:scale>
      <p:origin x="0" y="0"/>
    </p:cViewPr>
  </p:notesTextViewPr>
  <p:sorterViewPr>
    <p:cViewPr>
      <p:scale>
        <a:sx n="100" d="100"/>
        <a:sy n="100" d="100"/>
      </p:scale>
      <p:origin x="0" y="-2362"/>
    </p:cViewPr>
  </p:sorterViewPr>
  <p:notesViewPr>
    <p:cSldViewPr>
      <p:cViewPr varScale="1">
        <p:scale>
          <a:sx n="86" d="100"/>
          <a:sy n="86" d="100"/>
        </p:scale>
        <p:origin x="881" y="65"/>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s>
</file>

<file path=ppt/_rels/viewProps.xml.rels><?xml version="1.0" encoding="UTF-8" standalone="yes"?>
<Relationships xmlns="http://schemas.openxmlformats.org/package/2006/relationships"><Relationship Id="rId8" Type="http://schemas.openxmlformats.org/officeDocument/2006/relationships/slide" Target="slides/slide9.xml"/><Relationship Id="rId13" Type="http://schemas.openxmlformats.org/officeDocument/2006/relationships/slide" Target="slides/slide53.xml"/><Relationship Id="rId3" Type="http://schemas.openxmlformats.org/officeDocument/2006/relationships/slide" Target="slides/slide4.xml"/><Relationship Id="rId7" Type="http://schemas.openxmlformats.org/officeDocument/2006/relationships/slide" Target="slides/slide8.xml"/><Relationship Id="rId12" Type="http://schemas.openxmlformats.org/officeDocument/2006/relationships/slide" Target="slides/slide22.xml"/><Relationship Id="rId2" Type="http://schemas.openxmlformats.org/officeDocument/2006/relationships/slide" Target="slides/slide3.xml"/><Relationship Id="rId1" Type="http://schemas.openxmlformats.org/officeDocument/2006/relationships/slide" Target="slides/slide1.xml"/><Relationship Id="rId6" Type="http://schemas.openxmlformats.org/officeDocument/2006/relationships/slide" Target="slides/slide7.xml"/><Relationship Id="rId11" Type="http://schemas.openxmlformats.org/officeDocument/2006/relationships/slide" Target="slides/slide12.xml"/><Relationship Id="rId5" Type="http://schemas.openxmlformats.org/officeDocument/2006/relationships/slide" Target="slides/slide6.xml"/><Relationship Id="rId10" Type="http://schemas.openxmlformats.org/officeDocument/2006/relationships/slide" Target="slides/slide11.xml"/><Relationship Id="rId4" Type="http://schemas.openxmlformats.org/officeDocument/2006/relationships/slide" Target="slides/slide5.xml"/><Relationship Id="rId9"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4125CDB-85A7-47E7-BB90-2968667C979D}" type="datetimeFigureOut">
              <a:rPr lang="en-US" smtClean="0"/>
              <a:t>8/11/2018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DD267DC-469C-4A85-9BD5-B0CF60C9BA4B}" type="slidenum">
              <a:rPr lang="en-US" smtClean="0"/>
              <a:t>‹#›</a:t>
            </a:fld>
            <a:endParaRPr lang="en-US"/>
          </a:p>
        </p:txBody>
      </p:sp>
    </p:spTree>
    <p:extLst>
      <p:ext uri="{BB962C8B-B14F-4D97-AF65-F5344CB8AC3E}">
        <p14:creationId xmlns:p14="http://schemas.microsoft.com/office/powerpoint/2010/main" val="1225995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IFLA%20WGA:%20https:/www.ifla.org/node/923"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RSC%20AWG:%20http:/www.rda-rsc.org/workinggroups" TargetMode="External"/><Relationship Id="rId4" Type="http://schemas.openxmlformats.org/officeDocument/2006/relationships/hyperlink" Target="IFLA%20LRM:%20https:/www.ifla.org/publications/node/11412"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3" Type="http://schemas.openxmlformats.org/officeDocument/2006/relationships/hyperlink" Target="http://beta.rdatoolkit.org/RDA.Web/Guidance/Index?externalId=en-US_diachronic_works"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3" Type="http://schemas.openxmlformats.org/officeDocument/2006/relationships/hyperlink" Target="http://beta.rdatoolkit.org/RDA.Web/Guidance/Index?externalId=en-US_work_description#section_rdaId_section_s12_qb2_ydb" TargetMode="External"/><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2324100" cy="1743075"/>
          </a:xfrm>
        </p:spPr>
      </p:sp>
      <p:sp>
        <p:nvSpPr>
          <p:cNvPr id="3" name="Notes Placeholder 2"/>
          <p:cNvSpPr>
            <a:spLocks noGrp="1"/>
          </p:cNvSpPr>
          <p:nvPr>
            <p:ph type="body" idx="1"/>
          </p:nvPr>
        </p:nvSpPr>
        <p:spPr>
          <a:xfrm>
            <a:off x="701040" y="2819400"/>
            <a:ext cx="5608320" cy="5779770"/>
          </a:xfrm>
        </p:spPr>
        <p:txBody>
          <a:bodyPr/>
          <a:lstStyle/>
          <a:p>
            <a:r>
              <a:rPr lang="en-US" sz="1400" dirty="0"/>
              <a:t>It is, of course, impossible to </a:t>
            </a:r>
            <a:r>
              <a:rPr lang="en-US" sz="1400" u="sng" dirty="0"/>
              <a:t>train</a:t>
            </a:r>
            <a:r>
              <a:rPr lang="en-US" sz="1400" dirty="0"/>
              <a:t> you about</a:t>
            </a:r>
            <a:r>
              <a:rPr lang="en-US" sz="1400" baseline="0" dirty="0"/>
              <a:t> describing aggregating and diachronic works in one hour; so we are only just going to dip our toes into how we will find instructions and guidelines in the new 3R RDA Toolkit for handling manifestations that embody these kinds of works.</a:t>
            </a:r>
          </a:p>
          <a:p>
            <a:endParaRPr lang="en-US" sz="1400" baseline="0" dirty="0"/>
          </a:p>
          <a:p>
            <a:r>
              <a:rPr lang="en-US" sz="1400" baseline="0" dirty="0"/>
              <a:t>I won’t have time to actually show you anything in the beta 3R Toolkit, but have provided links in the slides and in the handout, so that you can do further investigation when you get home. Just keep in mind that the beta Toolkit is very beta and things WILL change before it is finalized.</a:t>
            </a:r>
          </a:p>
        </p:txBody>
      </p:sp>
      <p:sp>
        <p:nvSpPr>
          <p:cNvPr id="4" name="Slide Number Placeholder 3"/>
          <p:cNvSpPr>
            <a:spLocks noGrp="1"/>
          </p:cNvSpPr>
          <p:nvPr>
            <p:ph type="sldNum" sz="quarter" idx="10"/>
          </p:nvPr>
        </p:nvSpPr>
        <p:spPr/>
        <p:txBody>
          <a:bodyPr/>
          <a:lstStyle/>
          <a:p>
            <a:fld id="{ADD267DC-469C-4A85-9BD5-B0CF60C9BA4B}" type="slidenum">
              <a:rPr lang="en-US" smtClean="0"/>
              <a:t>1</a:t>
            </a:fld>
            <a:endParaRPr lang="en-US"/>
          </a:p>
        </p:txBody>
      </p:sp>
    </p:spTree>
    <p:extLst>
      <p:ext uri="{BB962C8B-B14F-4D97-AF65-F5344CB8AC3E}">
        <p14:creationId xmlns:p14="http://schemas.microsoft.com/office/powerpoint/2010/main" val="22838115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2324100" cy="1743075"/>
          </a:xfrm>
        </p:spPr>
      </p:sp>
      <p:sp>
        <p:nvSpPr>
          <p:cNvPr id="3" name="Notes Placeholder 2"/>
          <p:cNvSpPr>
            <a:spLocks noGrp="1"/>
          </p:cNvSpPr>
          <p:nvPr>
            <p:ph type="body" idx="1"/>
          </p:nvPr>
        </p:nvSpPr>
        <p:spPr>
          <a:xfrm>
            <a:off x="701040" y="2819400"/>
            <a:ext cx="5608320" cy="5779770"/>
          </a:xfrm>
        </p:spPr>
        <p:txBody>
          <a:bodyPr/>
          <a:lstStyle/>
          <a:p>
            <a:r>
              <a:rPr lang="en-US" sz="1400" dirty="0"/>
              <a:t>In accordance with the LRM,</a:t>
            </a:r>
            <a:r>
              <a:rPr lang="en-US" sz="1400" baseline="0" dirty="0"/>
              <a:t> </a:t>
            </a:r>
            <a:r>
              <a:rPr lang="en-US" sz="1400" dirty="0"/>
              <a:t>The RDA Guidance</a:t>
            </a:r>
            <a:r>
              <a:rPr lang="en-US" sz="1400" baseline="0" dirty="0"/>
              <a:t> section on “Aggregates” lists three types of aggregates:</a:t>
            </a:r>
          </a:p>
          <a:p>
            <a:endParaRPr lang="en-US" sz="1400" baseline="0" dirty="0"/>
          </a:p>
          <a:p>
            <a:pPr marL="174708" indent="-174708">
              <a:buFont typeface="Arial" panose="020B0604020202020204" pitchFamily="34" charset="0"/>
              <a:buChar char="•"/>
            </a:pPr>
            <a:r>
              <a:rPr lang="en-US" sz="1400" dirty="0"/>
              <a:t>collection aggregates</a:t>
            </a:r>
          </a:p>
          <a:p>
            <a:pPr marL="174708" indent="-174708">
              <a:buFont typeface="Arial" panose="020B0604020202020204" pitchFamily="34" charset="0"/>
              <a:buChar char="•"/>
            </a:pPr>
            <a:r>
              <a:rPr lang="en-US" sz="1400" dirty="0"/>
              <a:t>augmentation aggregates</a:t>
            </a:r>
          </a:p>
          <a:p>
            <a:pPr marL="174708" indent="-174708">
              <a:buFont typeface="Arial" panose="020B0604020202020204" pitchFamily="34" charset="0"/>
              <a:buChar char="•"/>
            </a:pPr>
            <a:r>
              <a:rPr lang="en-US" sz="1400" dirty="0"/>
              <a:t>parallel aggregates</a:t>
            </a:r>
          </a:p>
          <a:p>
            <a:endParaRPr lang="en-US" sz="1400" dirty="0"/>
          </a:p>
        </p:txBody>
      </p:sp>
      <p:sp>
        <p:nvSpPr>
          <p:cNvPr id="4" name="Slide Number Placeholder 3"/>
          <p:cNvSpPr>
            <a:spLocks noGrp="1"/>
          </p:cNvSpPr>
          <p:nvPr>
            <p:ph type="sldNum" sz="quarter" idx="10"/>
          </p:nvPr>
        </p:nvSpPr>
        <p:spPr/>
        <p:txBody>
          <a:bodyPr/>
          <a:lstStyle/>
          <a:p>
            <a:fld id="{ADD267DC-469C-4A85-9BD5-B0CF60C9BA4B}" type="slidenum">
              <a:rPr lang="en-US" smtClean="0"/>
              <a:t>10</a:t>
            </a:fld>
            <a:endParaRPr lang="en-US"/>
          </a:p>
        </p:txBody>
      </p:sp>
    </p:spTree>
    <p:extLst>
      <p:ext uri="{BB962C8B-B14F-4D97-AF65-F5344CB8AC3E}">
        <p14:creationId xmlns:p14="http://schemas.microsoft.com/office/powerpoint/2010/main" val="35343678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2324100" cy="1743075"/>
          </a:xfrm>
        </p:spPr>
      </p:sp>
      <p:sp>
        <p:nvSpPr>
          <p:cNvPr id="3" name="Notes Placeholder 2"/>
          <p:cNvSpPr>
            <a:spLocks noGrp="1"/>
          </p:cNvSpPr>
          <p:nvPr>
            <p:ph type="body" idx="1"/>
          </p:nvPr>
        </p:nvSpPr>
        <p:spPr>
          <a:xfrm>
            <a:off x="701040" y="2819400"/>
            <a:ext cx="5608320" cy="5779770"/>
          </a:xfrm>
        </p:spPr>
        <p:txBody>
          <a:bodyPr/>
          <a:lstStyle/>
          <a:p>
            <a:r>
              <a:rPr lang="en-US" sz="1400" dirty="0"/>
              <a:t>A collection aggregate is a manifestation that embodies two or more expressions of two or more independent works. This aggregate</a:t>
            </a:r>
            <a:r>
              <a:rPr lang="en-US" sz="1400" baseline="0" dirty="0"/>
              <a:t> </a:t>
            </a:r>
            <a:r>
              <a:rPr lang="en-US" sz="1400" dirty="0"/>
              <a:t>embodies expressions of Emma + 6 other works</a:t>
            </a:r>
          </a:p>
          <a:p>
            <a:endParaRPr lang="en-US" sz="1400" dirty="0"/>
          </a:p>
          <a:p>
            <a:r>
              <a:rPr lang="en-US" sz="1400" dirty="0"/>
              <a:t>* An augmentation aggregate is a manifestation that embodies two or more expressions of two or more works, where one work is supplemented by one or more other works. This aggregate embodies expressions of Emma</a:t>
            </a:r>
            <a:r>
              <a:rPr lang="en-US" sz="1400" baseline="0" dirty="0"/>
              <a:t> + an introduction </a:t>
            </a:r>
            <a:r>
              <a:rPr lang="en-US" sz="1400" dirty="0"/>
              <a:t>+ the plan to aggregate those expressions</a:t>
            </a:r>
          </a:p>
          <a:p>
            <a:endParaRPr lang="en-US" sz="1400" dirty="0"/>
          </a:p>
          <a:p>
            <a:r>
              <a:rPr lang="en-US" sz="1400" dirty="0"/>
              <a:t>* A parallel aggregate is a manifestation that embodies two or more expressions of a single work. </a:t>
            </a:r>
            <a:r>
              <a:rPr lang="en-US" sz="1400" baseline="0" dirty="0"/>
              <a:t>This aggregate embodies an English expression and a French expression of this single work </a:t>
            </a:r>
            <a:r>
              <a:rPr lang="en-US" sz="1400" dirty="0"/>
              <a:t>+ the plan to aggregate those expressions</a:t>
            </a:r>
            <a:endParaRPr lang="en-US" sz="1400" baseline="0" dirty="0"/>
          </a:p>
          <a:p>
            <a:endParaRPr lang="en-US" sz="1400" dirty="0"/>
          </a:p>
          <a:p>
            <a:r>
              <a:rPr lang="en-US" sz="1400" dirty="0"/>
              <a:t>We </a:t>
            </a:r>
            <a:r>
              <a:rPr lang="en-US" sz="1400" baseline="0" dirty="0"/>
              <a:t>can also have a collection of augmentation or parallel aggregates; or of just augmented works; etc., so think of these 3 types as just examples of aggregates.</a:t>
            </a:r>
          </a:p>
          <a:p>
            <a:endParaRPr lang="en-US" sz="1400" baseline="0" dirty="0"/>
          </a:p>
          <a:p>
            <a:r>
              <a:rPr lang="en-US" sz="1400" baseline="0" dirty="0"/>
              <a:t>Now, how do we describe aggregates, of whatever type?</a:t>
            </a:r>
            <a:endParaRPr lang="en-US" sz="1400" dirty="0"/>
          </a:p>
        </p:txBody>
      </p:sp>
      <p:sp>
        <p:nvSpPr>
          <p:cNvPr id="4" name="Slide Number Placeholder 3"/>
          <p:cNvSpPr>
            <a:spLocks noGrp="1"/>
          </p:cNvSpPr>
          <p:nvPr>
            <p:ph type="sldNum" sz="quarter" idx="10"/>
          </p:nvPr>
        </p:nvSpPr>
        <p:spPr/>
        <p:txBody>
          <a:bodyPr/>
          <a:lstStyle/>
          <a:p>
            <a:fld id="{ADD267DC-469C-4A85-9BD5-B0CF60C9BA4B}" type="slidenum">
              <a:rPr lang="en-US" smtClean="0"/>
              <a:t>11</a:t>
            </a:fld>
            <a:endParaRPr lang="en-US"/>
          </a:p>
        </p:txBody>
      </p:sp>
    </p:spTree>
    <p:extLst>
      <p:ext uri="{BB962C8B-B14F-4D97-AF65-F5344CB8AC3E}">
        <p14:creationId xmlns:p14="http://schemas.microsoft.com/office/powerpoint/2010/main" val="3571973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2324100" cy="1743075"/>
          </a:xfrm>
        </p:spPr>
      </p:sp>
      <p:sp>
        <p:nvSpPr>
          <p:cNvPr id="3" name="Notes Placeholder 2"/>
          <p:cNvSpPr>
            <a:spLocks noGrp="1"/>
          </p:cNvSpPr>
          <p:nvPr>
            <p:ph type="body" idx="1"/>
          </p:nvPr>
        </p:nvSpPr>
        <p:spPr>
          <a:xfrm>
            <a:off x="701040" y="2819400"/>
            <a:ext cx="5608320" cy="5779770"/>
          </a:xfrm>
        </p:spPr>
        <p:txBody>
          <a:bodyPr/>
          <a:lstStyle/>
          <a:p>
            <a:r>
              <a:rPr lang="en-US" sz="1400" dirty="0"/>
              <a:t>Here</a:t>
            </a:r>
            <a:r>
              <a:rPr lang="en-US" sz="1400" baseline="0" dirty="0"/>
              <a:t> is our collection aggregate as our first example of how to describe an aggregate</a:t>
            </a:r>
            <a:endParaRPr lang="en-US" sz="1400" dirty="0"/>
          </a:p>
          <a:p>
            <a:endParaRPr lang="en-US" sz="1400" dirty="0"/>
          </a:p>
          <a:p>
            <a:r>
              <a:rPr lang="en-US" sz="1400" baseline="0" dirty="0"/>
              <a:t>We can tell that this </a:t>
            </a:r>
            <a:r>
              <a:rPr lang="en-US" sz="1400" dirty="0"/>
              <a:t>manifestation is an aggregate</a:t>
            </a:r>
            <a:r>
              <a:rPr lang="en-US" sz="1400" baseline="0" dirty="0"/>
              <a:t> (because we can see that it embodies more than one expression of one or more works and, we know, therefore, that it also embodies an aggregating work and expression)</a:t>
            </a:r>
          </a:p>
          <a:p>
            <a:endParaRPr lang="en-US" sz="1400" baseline="0" dirty="0"/>
          </a:p>
          <a:p>
            <a:r>
              <a:rPr lang="en-US" sz="1400" baseline="0" dirty="0"/>
              <a:t>*Note that I have also determined that the work has a static plan (there is no intention to extend the content of the aggregating work after initial release), and the manifestation is a single unit.</a:t>
            </a:r>
          </a:p>
        </p:txBody>
      </p:sp>
      <p:sp>
        <p:nvSpPr>
          <p:cNvPr id="4" name="Slide Number Placeholder 3"/>
          <p:cNvSpPr>
            <a:spLocks noGrp="1"/>
          </p:cNvSpPr>
          <p:nvPr>
            <p:ph type="sldNum" sz="quarter" idx="10"/>
          </p:nvPr>
        </p:nvSpPr>
        <p:spPr/>
        <p:txBody>
          <a:bodyPr/>
          <a:lstStyle/>
          <a:p>
            <a:fld id="{ADD267DC-469C-4A85-9BD5-B0CF60C9BA4B}" type="slidenum">
              <a:rPr lang="en-US" smtClean="0"/>
              <a:t>12</a:t>
            </a:fld>
            <a:endParaRPr lang="en-US"/>
          </a:p>
        </p:txBody>
      </p:sp>
    </p:spTree>
    <p:extLst>
      <p:ext uri="{BB962C8B-B14F-4D97-AF65-F5344CB8AC3E}">
        <p14:creationId xmlns:p14="http://schemas.microsoft.com/office/powerpoint/2010/main" val="6556359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2324100" cy="1743075"/>
          </a:xfrm>
        </p:spPr>
      </p:sp>
      <p:sp>
        <p:nvSpPr>
          <p:cNvPr id="3" name="Notes Placeholder 2"/>
          <p:cNvSpPr>
            <a:spLocks noGrp="1"/>
          </p:cNvSpPr>
          <p:nvPr>
            <p:ph type="body" idx="1"/>
          </p:nvPr>
        </p:nvSpPr>
        <p:spPr>
          <a:xfrm>
            <a:off x="701040" y="2819400"/>
            <a:ext cx="5608320" cy="5779770"/>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In the handout that you were given for this presentation, you will find a table that outlines</a:t>
            </a:r>
            <a:r>
              <a:rPr lang="en-US" sz="1400" u="none" baseline="0" dirty="0"/>
              <a:t> the special instructions and options for describing:</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400" u="none" baseline="0" dirty="0"/>
              <a:t>aggregating works</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400" u="none" baseline="0" dirty="0"/>
              <a:t>and their aggregating expressions</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400" u="none" baseline="0" dirty="0"/>
              <a:t>and/or works that are aggregated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400" u="none" baseline="0" dirty="0"/>
              <a:t>and their expressions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400" u="none" baseline="0" dirty="0"/>
              <a:t>and the aggregate manifestation that they are embodied in.</a:t>
            </a:r>
          </a:p>
        </p:txBody>
      </p:sp>
      <p:sp>
        <p:nvSpPr>
          <p:cNvPr id="4" name="Slide Number Placeholder 3"/>
          <p:cNvSpPr>
            <a:spLocks noGrp="1"/>
          </p:cNvSpPr>
          <p:nvPr>
            <p:ph type="sldNum" sz="quarter" idx="10"/>
          </p:nvPr>
        </p:nvSpPr>
        <p:spPr/>
        <p:txBody>
          <a:bodyPr/>
          <a:lstStyle/>
          <a:p>
            <a:fld id="{ADD267DC-469C-4A85-9BD5-B0CF60C9BA4B}" type="slidenum">
              <a:rPr lang="en-US" smtClean="0"/>
              <a:t>13</a:t>
            </a:fld>
            <a:endParaRPr lang="en-US"/>
          </a:p>
        </p:txBody>
      </p:sp>
    </p:spTree>
    <p:extLst>
      <p:ext uri="{BB962C8B-B14F-4D97-AF65-F5344CB8AC3E}">
        <p14:creationId xmlns:p14="http://schemas.microsoft.com/office/powerpoint/2010/main" val="31108731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2324100" cy="1743075"/>
          </a:xfrm>
        </p:spPr>
      </p:sp>
      <p:sp>
        <p:nvSpPr>
          <p:cNvPr id="3" name="Notes Placeholder 2"/>
          <p:cNvSpPr>
            <a:spLocks noGrp="1"/>
          </p:cNvSpPr>
          <p:nvPr>
            <p:ph type="body" idx="1"/>
          </p:nvPr>
        </p:nvSpPr>
        <p:spPr>
          <a:xfrm>
            <a:off x="701040" y="2895600"/>
            <a:ext cx="5608320" cy="5703570"/>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a:t>IF you have decided to describe a manifestation that is an aggregate,</a:t>
            </a:r>
            <a:r>
              <a:rPr lang="en-US" sz="1400" b="0" baseline="0" dirty="0"/>
              <a:t> you will need to:</a:t>
            </a:r>
          </a:p>
          <a:p>
            <a:pPr marL="171450" indent="-171450">
              <a:buFont typeface="Arial" panose="020B0604020202020204" pitchFamily="34" charset="0"/>
              <a:buChar char="•"/>
            </a:pPr>
            <a:r>
              <a:rPr lang="en-US" sz="1400" u="none" kern="1200" dirty="0">
                <a:solidFill>
                  <a:schemeClr val="tx1"/>
                </a:solidFill>
                <a:effectLst/>
              </a:rPr>
              <a:t>* Record Manifestation elements for the manifestation, e.g., its title proper, statement of responsibility, publisher, extent statement, etc.</a:t>
            </a:r>
          </a:p>
          <a:p>
            <a:pPr marL="171450" indent="-171450">
              <a:buFont typeface="Arial" panose="020B0604020202020204" pitchFamily="34" charset="0"/>
              <a:buChar char="•"/>
            </a:pPr>
            <a:r>
              <a:rPr lang="en-US" sz="1400" u="none" kern="1200" dirty="0">
                <a:solidFill>
                  <a:schemeClr val="tx1"/>
                </a:solidFill>
                <a:effectLst/>
              </a:rPr>
              <a:t>* Relate an aggregate to associated Agents</a:t>
            </a:r>
            <a:r>
              <a:rPr lang="en-US" sz="1400" u="none" strike="noStrike" kern="1200" dirty="0">
                <a:solidFill>
                  <a:schemeClr val="tx1"/>
                </a:solidFill>
                <a:effectLst/>
              </a:rPr>
              <a:t>;</a:t>
            </a:r>
            <a:r>
              <a:rPr lang="en-US" sz="1400" u="none" strike="noStrike" kern="1200" baseline="0" dirty="0">
                <a:solidFill>
                  <a:schemeClr val="tx1"/>
                </a:solidFill>
                <a:effectLst/>
              </a:rPr>
              <a:t> e.g., its publisher</a:t>
            </a:r>
            <a:endParaRPr lang="en-US" sz="1400" u="none" kern="1200" dirty="0">
              <a:solidFill>
                <a:schemeClr val="tx1"/>
              </a:solidFill>
              <a:effectLst/>
            </a:endParaRPr>
          </a:p>
          <a:p>
            <a:pPr marL="171450" indent="-171450">
              <a:buFont typeface="Arial" panose="020B0604020202020204" pitchFamily="34" charset="0"/>
              <a:buChar char="•"/>
            </a:pPr>
            <a:r>
              <a:rPr lang="en-US" sz="1400" u="none" kern="1200" dirty="0">
                <a:solidFill>
                  <a:schemeClr val="tx1"/>
                </a:solidFill>
                <a:effectLst/>
              </a:rPr>
              <a:t>* Relate an aggregate to either or both the:</a:t>
            </a:r>
          </a:p>
          <a:p>
            <a:pPr marL="628650" lvl="1" indent="-171450">
              <a:buFont typeface="Arial" panose="020B0604020202020204" pitchFamily="34" charset="0"/>
              <a:buChar char="•"/>
            </a:pPr>
            <a:r>
              <a:rPr lang="en-US" sz="1400" u="sng" kern="1200" dirty="0">
                <a:solidFill>
                  <a:schemeClr val="tx1"/>
                </a:solidFill>
                <a:effectLst/>
              </a:rPr>
              <a:t>aggregating expressions</a:t>
            </a:r>
            <a:r>
              <a:rPr lang="en-US" sz="1400" u="none" kern="1200" dirty="0">
                <a:solidFill>
                  <a:schemeClr val="tx1"/>
                </a:solidFill>
                <a:effectLst/>
              </a:rPr>
              <a:t>,</a:t>
            </a:r>
            <a:r>
              <a:rPr lang="en-US" sz="1400" u="none" kern="1200" baseline="0" dirty="0">
                <a:solidFill>
                  <a:schemeClr val="tx1"/>
                </a:solidFill>
                <a:effectLst/>
              </a:rPr>
              <a:t> e.g., the English text expression of the aggregating work “The complete novels of Jane Austen”</a:t>
            </a:r>
            <a:endParaRPr lang="en-US" sz="1400" u="sng" kern="1200" dirty="0">
              <a:solidFill>
                <a:schemeClr val="tx1"/>
              </a:solidFill>
              <a:effectLst/>
            </a:endParaRPr>
          </a:p>
          <a:p>
            <a:pPr marL="628650" lvl="1" indent="-171450">
              <a:buFont typeface="Arial" panose="020B0604020202020204" pitchFamily="34" charset="0"/>
              <a:buChar char="•"/>
            </a:pPr>
            <a:r>
              <a:rPr lang="en-US" sz="1400" u="sng" kern="1200" dirty="0">
                <a:solidFill>
                  <a:schemeClr val="tx1"/>
                </a:solidFill>
                <a:effectLst/>
              </a:rPr>
              <a:t>and expressions that are aggregated</a:t>
            </a:r>
            <a:r>
              <a:rPr lang="en-US" sz="1400" u="none" strike="noStrike" kern="1200" dirty="0">
                <a:solidFill>
                  <a:schemeClr val="tx1"/>
                </a:solidFill>
                <a:effectLst/>
              </a:rPr>
              <a:t>;</a:t>
            </a:r>
            <a:r>
              <a:rPr lang="en-US" sz="1400" u="none" strike="noStrike" kern="1200" baseline="0" dirty="0">
                <a:solidFill>
                  <a:schemeClr val="tx1"/>
                </a:solidFill>
                <a:effectLst/>
              </a:rPr>
              <a:t> e.g., </a:t>
            </a:r>
            <a:r>
              <a:rPr lang="en-US" sz="1400" u="none" kern="1200" baseline="0" dirty="0">
                <a:solidFill>
                  <a:schemeClr val="tx1"/>
                </a:solidFill>
                <a:effectLst/>
              </a:rPr>
              <a:t>the English text expression of “Emma” embodied in this manifestation</a:t>
            </a:r>
            <a:endParaRPr lang="en-US" sz="1400" b="0" baseline="0" dirty="0"/>
          </a:p>
        </p:txBody>
      </p:sp>
      <p:sp>
        <p:nvSpPr>
          <p:cNvPr id="4" name="Slide Number Placeholder 3"/>
          <p:cNvSpPr>
            <a:spLocks noGrp="1"/>
          </p:cNvSpPr>
          <p:nvPr>
            <p:ph type="sldNum" sz="quarter" idx="10"/>
          </p:nvPr>
        </p:nvSpPr>
        <p:spPr/>
        <p:txBody>
          <a:bodyPr/>
          <a:lstStyle/>
          <a:p>
            <a:fld id="{ADD267DC-469C-4A85-9BD5-B0CF60C9BA4B}" type="slidenum">
              <a:rPr lang="en-US" smtClean="0"/>
              <a:t>14</a:t>
            </a:fld>
            <a:endParaRPr lang="en-US"/>
          </a:p>
        </p:txBody>
      </p:sp>
    </p:spTree>
    <p:extLst>
      <p:ext uri="{BB962C8B-B14F-4D97-AF65-F5344CB8AC3E}">
        <p14:creationId xmlns:p14="http://schemas.microsoft.com/office/powerpoint/2010/main" val="31108731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2324100" cy="1743075"/>
          </a:xfrm>
        </p:spPr>
      </p:sp>
      <p:sp>
        <p:nvSpPr>
          <p:cNvPr id="3" name="Notes Placeholder 2"/>
          <p:cNvSpPr>
            <a:spLocks noGrp="1"/>
          </p:cNvSpPr>
          <p:nvPr>
            <p:ph type="body" idx="1"/>
          </p:nvPr>
        </p:nvSpPr>
        <p:spPr>
          <a:xfrm>
            <a:off x="701040" y="2819400"/>
            <a:ext cx="5608320" cy="5779770"/>
          </a:xfrm>
        </p:spPr>
        <p:txBody>
          <a:bodyPr/>
          <a:lstStyle/>
          <a:p>
            <a:r>
              <a:rPr lang="en-US" sz="1400" dirty="0">
                <a:effectLst/>
                <a:ea typeface="Calibri" panose="020F0502020204030204" pitchFamily="34" charset="0"/>
              </a:rPr>
              <a:t>I’ll just run through</a:t>
            </a:r>
            <a:r>
              <a:rPr lang="en-US" sz="1400" baseline="0" dirty="0">
                <a:effectLst/>
                <a:ea typeface="Calibri" panose="020F0502020204030204" pitchFamily="34" charset="0"/>
              </a:rPr>
              <a:t> these instructions very quickly</a:t>
            </a:r>
          </a:p>
          <a:p>
            <a:endParaRPr lang="en-US" sz="1400" baseline="0" dirty="0">
              <a:effectLst/>
              <a:ea typeface="Calibri" panose="020F0502020204030204" pitchFamily="34" charset="0"/>
            </a:endParaRPr>
          </a:p>
          <a:p>
            <a:r>
              <a:rPr lang="en-US" sz="1400" baseline="0" dirty="0">
                <a:effectLst/>
                <a:ea typeface="Calibri" panose="020F0502020204030204" pitchFamily="34" charset="0"/>
              </a:rPr>
              <a:t>Step one in describing an entity, is, of course, to record element data for it, so</a:t>
            </a:r>
          </a:p>
          <a:p>
            <a:r>
              <a:rPr lang="en-US" sz="1400" baseline="0" dirty="0">
                <a:effectLst/>
                <a:ea typeface="Calibri" panose="020F0502020204030204" pitchFamily="34" charset="0"/>
              </a:rPr>
              <a:t>- </a:t>
            </a:r>
            <a:r>
              <a:rPr lang="en-US" sz="1400" dirty="0">
                <a:effectLst/>
                <a:ea typeface="Calibri" panose="020F0502020204030204" pitchFamily="34" charset="0"/>
              </a:rPr>
              <a:t>Record characteristics of the single unit or multiunit manifestation, as appropriate</a:t>
            </a:r>
            <a:endParaRPr lang="en-US" sz="1400" dirty="0"/>
          </a:p>
        </p:txBody>
      </p:sp>
      <p:sp>
        <p:nvSpPr>
          <p:cNvPr id="4" name="Slide Number Placeholder 3"/>
          <p:cNvSpPr>
            <a:spLocks noGrp="1"/>
          </p:cNvSpPr>
          <p:nvPr>
            <p:ph type="sldNum" sz="quarter" idx="10"/>
          </p:nvPr>
        </p:nvSpPr>
        <p:spPr/>
        <p:txBody>
          <a:bodyPr/>
          <a:lstStyle/>
          <a:p>
            <a:fld id="{ADD267DC-469C-4A85-9BD5-B0CF60C9BA4B}" type="slidenum">
              <a:rPr lang="en-US" smtClean="0"/>
              <a:t>15</a:t>
            </a:fld>
            <a:endParaRPr lang="en-US"/>
          </a:p>
        </p:txBody>
      </p:sp>
    </p:spTree>
    <p:extLst>
      <p:ext uri="{BB962C8B-B14F-4D97-AF65-F5344CB8AC3E}">
        <p14:creationId xmlns:p14="http://schemas.microsoft.com/office/powerpoint/2010/main" val="12957556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2324100" cy="1743075"/>
          </a:xfrm>
        </p:spPr>
      </p:sp>
      <p:sp>
        <p:nvSpPr>
          <p:cNvPr id="3" name="Notes Placeholder 2"/>
          <p:cNvSpPr>
            <a:spLocks noGrp="1"/>
          </p:cNvSpPr>
          <p:nvPr>
            <p:ph type="body" idx="1"/>
          </p:nvPr>
        </p:nvSpPr>
        <p:spPr>
          <a:xfrm>
            <a:off x="701040" y="2819400"/>
            <a:ext cx="5608320" cy="5779770"/>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a:t>I should mention that, because of the AWG’s work on serials, the RSC has decided to change the “Mode of issuance values and definitions” that are in the current RDA.</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a:t>These are the new values and definitions, and they will be a lot simpler than before:</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400" baseline="0" dirty="0"/>
              <a:t>Use ‘multiple unit’ when a manifestation has more than one carrier, e.g., multiple volumes, or a volume + a CD, or multiple files needing to be downloaded to get the entire manifestation.</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400" baseline="0" dirty="0"/>
              <a:t>Use ‘single unit’ when a manifestation has only one carrier</a:t>
            </a:r>
          </a:p>
          <a:p>
            <a:endParaRPr lang="en-US" sz="1400" dirty="0"/>
          </a:p>
          <a:p>
            <a:r>
              <a:rPr lang="en-US" sz="1400" dirty="0"/>
              <a:t>The rest of the Mode of issuance values that in current RDA, have been moved to another element, called</a:t>
            </a:r>
            <a:r>
              <a:rPr lang="en-US" sz="1400" baseline="0" dirty="0"/>
              <a:t> “Extension plan”</a:t>
            </a:r>
            <a:r>
              <a:rPr lang="en-US" sz="1400" dirty="0"/>
              <a:t>, which is now a Work element. We will look at that element when we talk about diachronic plans.</a:t>
            </a:r>
          </a:p>
          <a:p>
            <a:endParaRPr lang="en-US" sz="1400" dirty="0"/>
          </a:p>
          <a:p>
            <a:r>
              <a:rPr lang="en-US" sz="1400" u="sng" dirty="0"/>
              <a:t>Our</a:t>
            </a:r>
            <a:r>
              <a:rPr lang="en-US" sz="1400" dirty="0"/>
              <a:t> example is a single online file,</a:t>
            </a:r>
            <a:r>
              <a:rPr lang="en-US" sz="1400" baseline="0" dirty="0"/>
              <a:t> therefore its mode of issuance is: “single unit”</a:t>
            </a:r>
            <a:endParaRPr lang="en-US" sz="1400" dirty="0"/>
          </a:p>
          <a:p>
            <a:endParaRPr lang="en-US" sz="1400" dirty="0"/>
          </a:p>
        </p:txBody>
      </p:sp>
      <p:sp>
        <p:nvSpPr>
          <p:cNvPr id="4" name="Slide Number Placeholder 3"/>
          <p:cNvSpPr>
            <a:spLocks noGrp="1"/>
          </p:cNvSpPr>
          <p:nvPr>
            <p:ph type="sldNum" sz="quarter" idx="10"/>
          </p:nvPr>
        </p:nvSpPr>
        <p:spPr/>
        <p:txBody>
          <a:bodyPr/>
          <a:lstStyle/>
          <a:p>
            <a:fld id="{ADD267DC-469C-4A85-9BD5-B0CF60C9BA4B}" type="slidenum">
              <a:rPr lang="en-US" smtClean="0"/>
              <a:t>16</a:t>
            </a:fld>
            <a:endParaRPr lang="en-US"/>
          </a:p>
        </p:txBody>
      </p:sp>
    </p:spTree>
    <p:extLst>
      <p:ext uri="{BB962C8B-B14F-4D97-AF65-F5344CB8AC3E}">
        <p14:creationId xmlns:p14="http://schemas.microsoft.com/office/powerpoint/2010/main" val="20432911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2324100" cy="1743075"/>
          </a:xfrm>
        </p:spPr>
      </p:sp>
      <p:sp>
        <p:nvSpPr>
          <p:cNvPr id="3" name="Notes Placeholder 2"/>
          <p:cNvSpPr>
            <a:spLocks noGrp="1"/>
          </p:cNvSpPr>
          <p:nvPr>
            <p:ph type="body" idx="1"/>
          </p:nvPr>
        </p:nvSpPr>
        <p:spPr>
          <a:xfrm>
            <a:off x="701040" y="2743200"/>
            <a:ext cx="5608320" cy="585597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aseline="0" dirty="0"/>
              <a:t>Remember that aggregate manifestations embody multiple </a:t>
            </a:r>
            <a:r>
              <a:rPr lang="en-US" sz="1400" u="sng" baseline="0" dirty="0"/>
              <a:t>expressions</a:t>
            </a:r>
            <a:r>
              <a:rPr lang="en-US" sz="1400" baseline="0" dirty="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Use the usual,</a:t>
            </a:r>
            <a:r>
              <a:rPr lang="en-US" sz="1400" baseline="0" dirty="0"/>
              <a:t> </a:t>
            </a:r>
            <a:r>
              <a:rPr lang="en-US" sz="1400" dirty="0"/>
              <a:t>Manifestation: </a:t>
            </a:r>
            <a:r>
              <a:rPr lang="en-US" sz="1400" b="1" dirty="0"/>
              <a:t>expression manifested </a:t>
            </a:r>
            <a:r>
              <a:rPr lang="en-US" sz="1400" b="0" dirty="0"/>
              <a:t>relationship to relate</a:t>
            </a:r>
            <a:r>
              <a:rPr lang="en-US" sz="1400" b="0" baseline="0" dirty="0"/>
              <a:t> the manifestation to any of the embodied expressions you wish—here for the aggregating expression (the expression of the compilation)</a:t>
            </a:r>
            <a:endParaRPr lang="en-US" sz="1400" b="1"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sz="1400" dirty="0"/>
              <a:t>Remember</a:t>
            </a:r>
            <a:r>
              <a:rPr lang="en-US" sz="1400" baseline="0" dirty="0"/>
              <a:t> that we can use any of the 4 recording methods to provide the value for this relationship.</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400" baseline="0"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sz="1400" baseline="0" dirty="0"/>
              <a:t>Here is the AAP for the aggregating English text </a:t>
            </a:r>
            <a:r>
              <a:rPr lang="en-US" sz="1400" u="sng" baseline="0" dirty="0"/>
              <a:t>expression</a:t>
            </a:r>
            <a:r>
              <a:rPr lang="en-US" sz="1400" baseline="0" dirty="0"/>
              <a:t>.</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400" baseline="0"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sz="1400" baseline="0" dirty="0"/>
              <a:t>Having done this, you may or may not decide to make a </a:t>
            </a:r>
            <a:r>
              <a:rPr lang="en-US" sz="1400" u="sng" baseline="0" dirty="0"/>
              <a:t>separate description</a:t>
            </a:r>
            <a:r>
              <a:rPr lang="en-US" sz="1400" u="none" baseline="0" dirty="0"/>
              <a:t> for</a:t>
            </a:r>
            <a:r>
              <a:rPr lang="en-US" sz="1400" baseline="0" dirty="0"/>
              <a:t> the aggregating work and expressions entities.</a:t>
            </a:r>
            <a:endParaRPr lang="en-US" sz="1400" dirty="0"/>
          </a:p>
        </p:txBody>
      </p:sp>
      <p:sp>
        <p:nvSpPr>
          <p:cNvPr id="4" name="Slide Number Placeholder 3"/>
          <p:cNvSpPr>
            <a:spLocks noGrp="1"/>
          </p:cNvSpPr>
          <p:nvPr>
            <p:ph type="sldNum" sz="quarter" idx="10"/>
          </p:nvPr>
        </p:nvSpPr>
        <p:spPr/>
        <p:txBody>
          <a:bodyPr/>
          <a:lstStyle/>
          <a:p>
            <a:fld id="{ADD267DC-469C-4A85-9BD5-B0CF60C9BA4B}" type="slidenum">
              <a:rPr lang="en-US" smtClean="0"/>
              <a:t>17</a:t>
            </a:fld>
            <a:endParaRPr lang="en-US"/>
          </a:p>
        </p:txBody>
      </p:sp>
    </p:spTree>
    <p:extLst>
      <p:ext uri="{BB962C8B-B14F-4D97-AF65-F5344CB8AC3E}">
        <p14:creationId xmlns:p14="http://schemas.microsoft.com/office/powerpoint/2010/main" val="31108731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2324100" cy="1743075"/>
          </a:xfrm>
        </p:spPr>
      </p:sp>
      <p:sp>
        <p:nvSpPr>
          <p:cNvPr id="3" name="Notes Placeholder 2"/>
          <p:cNvSpPr>
            <a:spLocks noGrp="1"/>
          </p:cNvSpPr>
          <p:nvPr>
            <p:ph type="body" idx="1"/>
          </p:nvPr>
        </p:nvSpPr>
        <p:spPr>
          <a:xfrm>
            <a:off x="701040" y="2819400"/>
            <a:ext cx="5608320" cy="5779770"/>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Here is the same </a:t>
            </a:r>
            <a:r>
              <a:rPr lang="en-US" sz="1400" b="1" dirty="0"/>
              <a:t>expression manifested </a:t>
            </a:r>
            <a:r>
              <a:rPr lang="en-US" sz="1400" b="0" dirty="0"/>
              <a:t>used</a:t>
            </a:r>
            <a:r>
              <a:rPr lang="en-US" sz="1400" b="0" baseline="0" dirty="0"/>
              <a:t> for </a:t>
            </a:r>
            <a:r>
              <a:rPr lang="en-US" sz="1400" u="sng" baseline="0" dirty="0"/>
              <a:t>the</a:t>
            </a:r>
            <a:r>
              <a:rPr lang="en-US" sz="1400" u="sng" dirty="0"/>
              <a:t> expressions that are aggregated</a:t>
            </a:r>
            <a:r>
              <a:rPr lang="en-US" sz="1400" b="0" dirty="0"/>
              <a:t>.</a:t>
            </a:r>
            <a:endParaRPr lang="en-US" sz="1400" b="1"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sz="1400" baseline="0" dirty="0"/>
              <a:t>Here is the AAP for the English text expression of “Emma” that is included in this collection</a:t>
            </a:r>
            <a:r>
              <a:rPr lang="en-US" sz="1400" u="none" dirty="0"/>
              <a:t>.</a:t>
            </a:r>
            <a:endParaRPr lang="en-US" sz="14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fld id="{ADD267DC-469C-4A85-9BD5-B0CF60C9BA4B}" type="slidenum">
              <a:rPr lang="en-US" smtClean="0"/>
              <a:t>18</a:t>
            </a:fld>
            <a:endParaRPr lang="en-US"/>
          </a:p>
        </p:txBody>
      </p:sp>
    </p:spTree>
    <p:extLst>
      <p:ext uri="{BB962C8B-B14F-4D97-AF65-F5344CB8AC3E}">
        <p14:creationId xmlns:p14="http://schemas.microsoft.com/office/powerpoint/2010/main" val="31108731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2324100" cy="1743075"/>
          </a:xfrm>
        </p:spPr>
      </p:sp>
      <p:sp>
        <p:nvSpPr>
          <p:cNvPr id="3" name="Notes Placeholder 2"/>
          <p:cNvSpPr>
            <a:spLocks noGrp="1"/>
          </p:cNvSpPr>
          <p:nvPr>
            <p:ph type="body" idx="1"/>
          </p:nvPr>
        </p:nvSpPr>
        <p:spPr>
          <a:xfrm>
            <a:off x="701040" y="2895600"/>
            <a:ext cx="5608320" cy="5703570"/>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You could relate the manifestation to one</a:t>
            </a:r>
            <a:r>
              <a:rPr lang="en-US" sz="1400" baseline="0" dirty="0"/>
              <a:t> or more of </a:t>
            </a:r>
            <a:r>
              <a:rPr lang="en-US" sz="1400" u="sng" baseline="0" dirty="0"/>
              <a:t>the</a:t>
            </a:r>
            <a:r>
              <a:rPr lang="en-US" sz="1400" u="sng" dirty="0"/>
              <a:t> expressions that are aggregated</a:t>
            </a:r>
            <a:r>
              <a:rPr lang="en-US" sz="1400" dirty="0"/>
              <a:t>, </a:t>
            </a:r>
            <a:r>
              <a:rPr lang="en-US" sz="1400" b="1" dirty="0"/>
              <a:t>and</a:t>
            </a:r>
            <a:r>
              <a:rPr lang="en-US" sz="1400" dirty="0"/>
              <a:t> the aggregating expression.</a:t>
            </a:r>
            <a:endParaRPr lang="en-US" sz="1400" b="1"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fld id="{ADD267DC-469C-4A85-9BD5-B0CF60C9BA4B}" type="slidenum">
              <a:rPr lang="en-US" smtClean="0"/>
              <a:t>19</a:t>
            </a:fld>
            <a:endParaRPr lang="en-US"/>
          </a:p>
        </p:txBody>
      </p:sp>
    </p:spTree>
    <p:extLst>
      <p:ext uri="{BB962C8B-B14F-4D97-AF65-F5344CB8AC3E}">
        <p14:creationId xmlns:p14="http://schemas.microsoft.com/office/powerpoint/2010/main" val="118366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2324100" cy="1743075"/>
          </a:xfrm>
        </p:spPr>
      </p:sp>
      <p:sp>
        <p:nvSpPr>
          <p:cNvPr id="3" name="Notes Placeholder 2"/>
          <p:cNvSpPr>
            <a:spLocks noGrp="1"/>
          </p:cNvSpPr>
          <p:nvPr>
            <p:ph type="body" idx="1"/>
          </p:nvPr>
        </p:nvSpPr>
        <p:spPr>
          <a:xfrm>
            <a:off x="701040" y="2895600"/>
            <a:ext cx="5608320" cy="5703570"/>
          </a:xfrm>
        </p:spPr>
        <p:txBody>
          <a:bodyPr/>
          <a:lstStyle/>
          <a:p>
            <a:pPr>
              <a:defRPr/>
            </a:pPr>
            <a:r>
              <a:rPr lang="en-US" sz="1400" dirty="0"/>
              <a:t>In the handout you were given, you </a:t>
            </a:r>
            <a:r>
              <a:rPr lang="en-US" sz="1400" baseline="0" dirty="0"/>
              <a:t>have a very basic outline of the special sections that are being added to the 3R RDA TK for guidance and instructions on handling aggregating and diachronic works</a:t>
            </a:r>
            <a:r>
              <a:rPr lang="en-US" sz="1400" dirty="0"/>
              <a:t>.</a:t>
            </a:r>
            <a:endParaRPr lang="en-US" sz="1400"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a:t>Please do not try to apply any of what I will be telling you today, to your actual cataloging processes, until the 3R RDA has been officially completed, accepted and implemented by your library community.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a:p>
        </p:txBody>
      </p:sp>
      <p:sp>
        <p:nvSpPr>
          <p:cNvPr id="4" name="Slide Number Placeholder 3"/>
          <p:cNvSpPr>
            <a:spLocks noGrp="1"/>
          </p:cNvSpPr>
          <p:nvPr>
            <p:ph type="sldNum" sz="quarter" idx="10"/>
          </p:nvPr>
        </p:nvSpPr>
        <p:spPr/>
        <p:txBody>
          <a:bodyPr/>
          <a:lstStyle/>
          <a:p>
            <a:fld id="{ADD267DC-469C-4A85-9BD5-B0CF60C9BA4B}" type="slidenum">
              <a:rPr lang="en-US" smtClean="0"/>
              <a:t>2</a:t>
            </a:fld>
            <a:endParaRPr lang="en-US"/>
          </a:p>
        </p:txBody>
      </p:sp>
    </p:spTree>
    <p:extLst>
      <p:ext uri="{BB962C8B-B14F-4D97-AF65-F5344CB8AC3E}">
        <p14:creationId xmlns:p14="http://schemas.microsoft.com/office/powerpoint/2010/main" val="31108731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2324100" cy="1743075"/>
          </a:xfrm>
        </p:spPr>
      </p:sp>
      <p:sp>
        <p:nvSpPr>
          <p:cNvPr id="3" name="Notes Placeholder 2"/>
          <p:cNvSpPr>
            <a:spLocks noGrp="1"/>
          </p:cNvSpPr>
          <p:nvPr>
            <p:ph type="body" idx="1"/>
          </p:nvPr>
        </p:nvSpPr>
        <p:spPr>
          <a:xfrm>
            <a:off x="701040" y="2895600"/>
            <a:ext cx="5608320" cy="5703570"/>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a:t>Instead of adding a specific relationship, you could just make a note about multiple </a:t>
            </a:r>
            <a:r>
              <a:rPr lang="en-US" sz="1400" u="sng" baseline="0" dirty="0"/>
              <a:t>expressions.</a:t>
            </a:r>
            <a:endParaRPr lang="en-US" sz="1400" baseline="0" dirty="0"/>
          </a:p>
          <a:p>
            <a:endParaRPr lang="en-US" sz="14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a:t>This example is a movie on a DVD, with multiple language expressions of the spoken words, and I have provided a combined note about all of those languages.</a:t>
            </a:r>
          </a:p>
        </p:txBody>
      </p:sp>
      <p:sp>
        <p:nvSpPr>
          <p:cNvPr id="4" name="Slide Number Placeholder 3"/>
          <p:cNvSpPr>
            <a:spLocks noGrp="1"/>
          </p:cNvSpPr>
          <p:nvPr>
            <p:ph type="sldNum" sz="quarter" idx="10"/>
          </p:nvPr>
        </p:nvSpPr>
        <p:spPr/>
        <p:txBody>
          <a:bodyPr/>
          <a:lstStyle/>
          <a:p>
            <a:fld id="{ADD267DC-469C-4A85-9BD5-B0CF60C9BA4B}" type="slidenum">
              <a:rPr lang="en-US" smtClean="0"/>
              <a:t>20</a:t>
            </a:fld>
            <a:endParaRPr lang="en-US"/>
          </a:p>
        </p:txBody>
      </p:sp>
    </p:spTree>
    <p:extLst>
      <p:ext uri="{BB962C8B-B14F-4D97-AF65-F5344CB8AC3E}">
        <p14:creationId xmlns:p14="http://schemas.microsoft.com/office/powerpoint/2010/main" val="31108731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2324100" cy="1743075"/>
          </a:xfrm>
        </p:spPr>
      </p:sp>
      <p:sp>
        <p:nvSpPr>
          <p:cNvPr id="3" name="Notes Placeholder 2"/>
          <p:cNvSpPr>
            <a:spLocks noGrp="1"/>
          </p:cNvSpPr>
          <p:nvPr>
            <p:ph type="body" idx="1"/>
          </p:nvPr>
        </p:nvSpPr>
        <p:spPr>
          <a:xfrm>
            <a:off x="701040" y="2895600"/>
            <a:ext cx="5608320" cy="5703570"/>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a:t>And, now, we have an option for relating an aggregate manifestation to </a:t>
            </a:r>
            <a:r>
              <a:rPr lang="en-US" sz="1400" dirty="0"/>
              <a:t>each of one or more of the creators of an embodied work.</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aseline="0"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sz="1400" dirty="0"/>
              <a:t>This option</a:t>
            </a:r>
            <a:r>
              <a:rPr lang="en-US" sz="1400" baseline="0" dirty="0"/>
              <a:t> uses a new relationship that gets us from an agent (in this case Jane) to a manifestation that embodies one or more of her works.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aseline="0" dirty="0"/>
          </a:p>
        </p:txBody>
      </p:sp>
      <p:sp>
        <p:nvSpPr>
          <p:cNvPr id="4" name="Slide Number Placeholder 3"/>
          <p:cNvSpPr>
            <a:spLocks noGrp="1"/>
          </p:cNvSpPr>
          <p:nvPr>
            <p:ph type="sldNum" sz="quarter" idx="10"/>
          </p:nvPr>
        </p:nvSpPr>
        <p:spPr/>
        <p:txBody>
          <a:bodyPr/>
          <a:lstStyle/>
          <a:p>
            <a:fld id="{ADD267DC-469C-4A85-9BD5-B0CF60C9BA4B}" type="slidenum">
              <a:rPr lang="en-US" smtClean="0"/>
              <a:t>21</a:t>
            </a:fld>
            <a:endParaRPr lang="en-US"/>
          </a:p>
        </p:txBody>
      </p:sp>
    </p:spTree>
    <p:extLst>
      <p:ext uri="{BB962C8B-B14F-4D97-AF65-F5344CB8AC3E}">
        <p14:creationId xmlns:p14="http://schemas.microsoft.com/office/powerpoint/2010/main" val="31108731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2324100" cy="1743075"/>
          </a:xfrm>
        </p:spPr>
      </p:sp>
      <p:sp>
        <p:nvSpPr>
          <p:cNvPr id="3" name="Notes Placeholder 2"/>
          <p:cNvSpPr>
            <a:spLocks noGrp="1"/>
          </p:cNvSpPr>
          <p:nvPr>
            <p:ph type="body" idx="1"/>
          </p:nvPr>
        </p:nvSpPr>
        <p:spPr>
          <a:xfrm>
            <a:off x="701040" y="2895600"/>
            <a:ext cx="5608320" cy="5703570"/>
          </a:xfrm>
        </p:spPr>
        <p:txBody>
          <a:bodyPr/>
          <a:lstStyle/>
          <a:p>
            <a:r>
              <a:rPr lang="en-US" sz="1400" baseline="0" dirty="0"/>
              <a:t>This is a ‘short cut’ for “an agent who creates a work when an expression of that work is selected and arranged with other expressions in an aggregate manifestation”. </a:t>
            </a:r>
          </a:p>
          <a:p>
            <a:endParaRPr lang="en-US" sz="1400" baseline="0" dirty="0"/>
          </a:p>
          <a:p>
            <a:r>
              <a:rPr lang="en-US" sz="1400" baseline="0" dirty="0"/>
              <a:t>This can be very useful for relating Jane to a manifestation that embodies her works, when I don’t want to describe any of the aggregated works separately.</a:t>
            </a:r>
          </a:p>
          <a:p>
            <a:endParaRPr lang="en-US" sz="1400" baseline="0" dirty="0"/>
          </a:p>
          <a:p>
            <a:r>
              <a:rPr lang="en-US" sz="1400" baseline="0" dirty="0"/>
              <a:t>These are the only subproperties for this relationship that are available, so far.</a:t>
            </a:r>
          </a:p>
        </p:txBody>
      </p:sp>
      <p:sp>
        <p:nvSpPr>
          <p:cNvPr id="4" name="Slide Number Placeholder 3"/>
          <p:cNvSpPr>
            <a:spLocks noGrp="1"/>
          </p:cNvSpPr>
          <p:nvPr>
            <p:ph type="sldNum" sz="quarter" idx="10"/>
          </p:nvPr>
        </p:nvSpPr>
        <p:spPr/>
        <p:txBody>
          <a:bodyPr/>
          <a:lstStyle/>
          <a:p>
            <a:fld id="{140A1441-94CF-4CCD-8F0B-9E6D7A1E4D30}" type="slidenum">
              <a:rPr lang="en-US" smtClean="0"/>
              <a:t>22</a:t>
            </a:fld>
            <a:endParaRPr lang="en-US"/>
          </a:p>
        </p:txBody>
      </p:sp>
    </p:spTree>
    <p:extLst>
      <p:ext uri="{BB962C8B-B14F-4D97-AF65-F5344CB8AC3E}">
        <p14:creationId xmlns:p14="http://schemas.microsoft.com/office/powerpoint/2010/main" val="3780743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2324100" cy="1743075"/>
          </a:xfrm>
        </p:spPr>
      </p:sp>
      <p:sp>
        <p:nvSpPr>
          <p:cNvPr id="3" name="Notes Placeholder 2"/>
          <p:cNvSpPr>
            <a:spLocks noGrp="1"/>
          </p:cNvSpPr>
          <p:nvPr>
            <p:ph type="body" idx="1"/>
          </p:nvPr>
        </p:nvSpPr>
        <p:spPr>
          <a:xfrm>
            <a:off x="701040" y="2819400"/>
            <a:ext cx="5608320" cy="5779770"/>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Now let’s move on to instructions and options for</a:t>
            </a:r>
            <a:r>
              <a:rPr lang="en-US" sz="1400" baseline="0" dirty="0"/>
              <a:t> describing the works and expressions that are embodied in an aggregate.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a:t>We have the option to describe either the collections (the aggregating work and its expression) </a:t>
            </a:r>
            <a:r>
              <a:rPr lang="en-US" sz="1400" u="sng" baseline="0" dirty="0"/>
              <a:t>and/or </a:t>
            </a:r>
            <a:r>
              <a:rPr lang="en-US" sz="1400" baseline="0" dirty="0"/>
              <a:t>one or more of each of the aggregated works and their expressions (Emma, etc.).</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a:t>Sometimes we will want to describe only the aggregating work (the collected novels) and, maybe, its expression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a:t>Sometimes we will want to describe one or more of the aggregated works and, maybe, their expressions.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a:t>Sometimes we will want to describe everything, in as much or as little detail as we think is useful.</a:t>
            </a:r>
          </a:p>
        </p:txBody>
      </p:sp>
      <p:sp>
        <p:nvSpPr>
          <p:cNvPr id="4" name="Slide Number Placeholder 3"/>
          <p:cNvSpPr>
            <a:spLocks noGrp="1"/>
          </p:cNvSpPr>
          <p:nvPr>
            <p:ph type="sldNum" sz="quarter" idx="10"/>
          </p:nvPr>
        </p:nvSpPr>
        <p:spPr/>
        <p:txBody>
          <a:bodyPr/>
          <a:lstStyle/>
          <a:p>
            <a:fld id="{ADD267DC-469C-4A85-9BD5-B0CF60C9BA4B}" type="slidenum">
              <a:rPr lang="en-US" smtClean="0"/>
              <a:t>23</a:t>
            </a:fld>
            <a:endParaRPr lang="en-US"/>
          </a:p>
        </p:txBody>
      </p:sp>
    </p:spTree>
    <p:extLst>
      <p:ext uri="{BB962C8B-B14F-4D97-AF65-F5344CB8AC3E}">
        <p14:creationId xmlns:p14="http://schemas.microsoft.com/office/powerpoint/2010/main" val="17615887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2324100" cy="1743075"/>
          </a:xfrm>
        </p:spPr>
      </p:sp>
      <p:sp>
        <p:nvSpPr>
          <p:cNvPr id="3" name="Notes Placeholder 2"/>
          <p:cNvSpPr>
            <a:spLocks noGrp="1"/>
          </p:cNvSpPr>
          <p:nvPr>
            <p:ph type="body" idx="1"/>
          </p:nvPr>
        </p:nvSpPr>
        <p:spPr>
          <a:xfrm>
            <a:off x="701040" y="2895600"/>
            <a:ext cx="5608320" cy="5703570"/>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For a collection like this, I might be inclined to describe the aggregating work and expression (the collection).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aseline="0" dirty="0"/>
          </a:p>
        </p:txBody>
      </p:sp>
      <p:sp>
        <p:nvSpPr>
          <p:cNvPr id="4" name="Slide Number Placeholder 3"/>
          <p:cNvSpPr>
            <a:spLocks noGrp="1"/>
          </p:cNvSpPr>
          <p:nvPr>
            <p:ph type="sldNum" sz="quarter" idx="10"/>
          </p:nvPr>
        </p:nvSpPr>
        <p:spPr/>
        <p:txBody>
          <a:bodyPr/>
          <a:lstStyle/>
          <a:p>
            <a:fld id="{ADD267DC-469C-4A85-9BD5-B0CF60C9BA4B}" type="slidenum">
              <a:rPr lang="en-US" smtClean="0"/>
              <a:t>24</a:t>
            </a:fld>
            <a:endParaRPr lang="en-US"/>
          </a:p>
        </p:txBody>
      </p:sp>
    </p:spTree>
    <p:extLst>
      <p:ext uri="{BB962C8B-B14F-4D97-AF65-F5344CB8AC3E}">
        <p14:creationId xmlns:p14="http://schemas.microsoft.com/office/powerpoint/2010/main" val="21071600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2324100" cy="1743075"/>
          </a:xfrm>
        </p:spPr>
      </p:sp>
      <p:sp>
        <p:nvSpPr>
          <p:cNvPr id="3" name="Notes Placeholder 2"/>
          <p:cNvSpPr>
            <a:spLocks noGrp="1"/>
          </p:cNvSpPr>
          <p:nvPr>
            <p:ph type="body" idx="1"/>
          </p:nvPr>
        </p:nvSpPr>
        <p:spPr>
          <a:xfrm>
            <a:off x="701040" y="2895600"/>
            <a:ext cx="5608320" cy="570357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t>IF you have decided to describe an</a:t>
            </a:r>
            <a:r>
              <a:rPr lang="en-US" sz="1400" b="0" baseline="0" dirty="0"/>
              <a:t> aggregating work</a:t>
            </a:r>
            <a:r>
              <a:rPr lang="en-US" sz="1400" b="0" dirty="0"/>
              <a:t>,</a:t>
            </a:r>
            <a:r>
              <a:rPr lang="en-US" sz="1400" b="0" baseline="0" dirty="0"/>
              <a:t> you will need to:</a:t>
            </a:r>
          </a:p>
          <a:p>
            <a:pPr marL="171450" indent="-171450">
              <a:buFontTx/>
              <a:buChar char="-"/>
            </a:pPr>
            <a:r>
              <a:rPr lang="en-US" sz="1400" b="0" kern="1200" dirty="0">
                <a:solidFill>
                  <a:schemeClr val="tx1"/>
                </a:solidFill>
                <a:effectLst/>
              </a:rPr>
              <a:t>Record Work elements for the aggregating work </a:t>
            </a:r>
          </a:p>
          <a:p>
            <a:pPr marL="0" indent="0">
              <a:buFontTx/>
              <a:buNone/>
            </a:pPr>
            <a:endParaRPr lang="en-US" sz="1400" b="0" kern="1200" dirty="0">
              <a:solidFill>
                <a:schemeClr val="tx1"/>
              </a:solidFill>
              <a:effectLst/>
            </a:endParaRPr>
          </a:p>
          <a:p>
            <a:r>
              <a:rPr lang="en-US" sz="1400" b="0" kern="1200" dirty="0">
                <a:solidFill>
                  <a:schemeClr val="tx1"/>
                </a:solidFill>
                <a:effectLst/>
              </a:rPr>
              <a:t>And</a:t>
            </a:r>
            <a:r>
              <a:rPr lang="en-US" sz="1400" b="0" kern="1200" baseline="0" dirty="0">
                <a:solidFill>
                  <a:schemeClr val="tx1"/>
                </a:solidFill>
                <a:effectLst/>
              </a:rPr>
              <a:t> you then have the options to:</a:t>
            </a:r>
            <a:endParaRPr lang="en-US" sz="1400" b="0" kern="1200" dirty="0">
              <a:solidFill>
                <a:schemeClr val="tx1"/>
              </a:solidFill>
              <a:effectLst/>
            </a:endParaRPr>
          </a:p>
          <a:p>
            <a:pPr marL="171450" indent="-171450">
              <a:buFontTx/>
              <a:buChar char="-"/>
            </a:pPr>
            <a:r>
              <a:rPr lang="en-US" sz="1400" b="0" kern="1200" dirty="0">
                <a:solidFill>
                  <a:schemeClr val="tx1"/>
                </a:solidFill>
                <a:effectLst/>
              </a:rPr>
              <a:t>*</a:t>
            </a:r>
            <a:r>
              <a:rPr lang="en-US" sz="1400" b="0" kern="1200" baseline="0" dirty="0">
                <a:solidFill>
                  <a:schemeClr val="tx1"/>
                </a:solidFill>
                <a:effectLst/>
              </a:rPr>
              <a:t> </a:t>
            </a:r>
            <a:r>
              <a:rPr lang="en-US" sz="1400" b="0" kern="1200" dirty="0">
                <a:solidFill>
                  <a:schemeClr val="tx1"/>
                </a:solidFill>
                <a:effectLst/>
              </a:rPr>
              <a:t>Relate an aggregating work to associated Agents </a:t>
            </a:r>
          </a:p>
          <a:p>
            <a:pPr marL="171450" indent="-171450">
              <a:buFontTx/>
              <a:buChar char="-"/>
            </a:pPr>
            <a:r>
              <a:rPr lang="en-US" sz="1400" b="0" kern="1200" dirty="0">
                <a:solidFill>
                  <a:schemeClr val="tx1"/>
                </a:solidFill>
                <a:effectLst/>
              </a:rPr>
              <a:t>* Relate an aggregating work to works that are aggregated</a:t>
            </a:r>
          </a:p>
          <a:p>
            <a:endParaRPr lang="en-US" sz="1400" b="0" dirty="0"/>
          </a:p>
          <a:p>
            <a:r>
              <a:rPr lang="en-US" sz="1400" b="0" dirty="0"/>
              <a:t>And you have to think about some</a:t>
            </a:r>
            <a:r>
              <a:rPr lang="en-US" sz="1400" b="0" baseline="0" dirty="0"/>
              <a:t> special</a:t>
            </a:r>
            <a:r>
              <a:rPr lang="en-US" sz="1400" b="0" dirty="0"/>
              <a:t> cardinality restrictions for aggregating works </a:t>
            </a:r>
          </a:p>
        </p:txBody>
      </p:sp>
      <p:sp>
        <p:nvSpPr>
          <p:cNvPr id="4" name="Slide Number Placeholder 3"/>
          <p:cNvSpPr>
            <a:spLocks noGrp="1"/>
          </p:cNvSpPr>
          <p:nvPr>
            <p:ph type="sldNum" sz="quarter" idx="10"/>
          </p:nvPr>
        </p:nvSpPr>
        <p:spPr/>
        <p:txBody>
          <a:bodyPr/>
          <a:lstStyle/>
          <a:p>
            <a:fld id="{ADD267DC-469C-4A85-9BD5-B0CF60C9BA4B}" type="slidenum">
              <a:rPr lang="en-US" smtClean="0"/>
              <a:t>25</a:t>
            </a:fld>
            <a:endParaRPr lang="en-US"/>
          </a:p>
        </p:txBody>
      </p:sp>
    </p:spTree>
    <p:extLst>
      <p:ext uri="{BB962C8B-B14F-4D97-AF65-F5344CB8AC3E}">
        <p14:creationId xmlns:p14="http://schemas.microsoft.com/office/powerpoint/2010/main" val="42455302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2324100" cy="1743075"/>
          </a:xfrm>
        </p:spPr>
      </p:sp>
      <p:sp>
        <p:nvSpPr>
          <p:cNvPr id="3" name="Notes Placeholder 2"/>
          <p:cNvSpPr>
            <a:spLocks noGrp="1"/>
          </p:cNvSpPr>
          <p:nvPr>
            <p:ph type="body" idx="1"/>
          </p:nvPr>
        </p:nvSpPr>
        <p:spPr>
          <a:xfrm>
            <a:off x="701040" y="2819400"/>
            <a:ext cx="5608320" cy="5779770"/>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a:t>* E.g., s</a:t>
            </a:r>
            <a:r>
              <a:rPr lang="en-US" sz="1400" dirty="0"/>
              <a:t>ubjects are not covered</a:t>
            </a:r>
            <a:r>
              <a:rPr lang="en-US" sz="1400" baseline="0" dirty="0"/>
              <a:t> by RDA, but RDA does provide a way to record subject relationships as Work elements.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a:t>So, if you are describing the </a:t>
            </a:r>
            <a:r>
              <a:rPr lang="en-US" sz="1400" u="sng" baseline="0" dirty="0"/>
              <a:t>aggregating</a:t>
            </a:r>
            <a:r>
              <a:rPr lang="en-US" sz="1400" baseline="0" dirty="0"/>
              <a:t> work (the collection) you would want to provide a general subject heading that covers all of the </a:t>
            </a:r>
            <a:r>
              <a:rPr lang="en-US" sz="1400" u="sng" baseline="0" dirty="0"/>
              <a:t>aggregated</a:t>
            </a:r>
            <a:r>
              <a:rPr lang="en-US" sz="1400" baseline="0" dirty="0"/>
              <a:t> works.</a:t>
            </a:r>
          </a:p>
        </p:txBody>
      </p:sp>
      <p:sp>
        <p:nvSpPr>
          <p:cNvPr id="4" name="Slide Number Placeholder 3"/>
          <p:cNvSpPr>
            <a:spLocks noGrp="1"/>
          </p:cNvSpPr>
          <p:nvPr>
            <p:ph type="sldNum" sz="quarter" idx="10"/>
          </p:nvPr>
        </p:nvSpPr>
        <p:spPr/>
        <p:txBody>
          <a:bodyPr/>
          <a:lstStyle/>
          <a:p>
            <a:fld id="{ADD267DC-469C-4A85-9BD5-B0CF60C9BA4B}" type="slidenum">
              <a:rPr lang="en-US" smtClean="0"/>
              <a:t>26</a:t>
            </a:fld>
            <a:endParaRPr lang="en-US"/>
          </a:p>
        </p:txBody>
      </p:sp>
    </p:spTree>
    <p:extLst>
      <p:ext uri="{BB962C8B-B14F-4D97-AF65-F5344CB8AC3E}">
        <p14:creationId xmlns:p14="http://schemas.microsoft.com/office/powerpoint/2010/main" val="17615887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2324100" cy="1743075"/>
          </a:xfrm>
        </p:spPr>
      </p:sp>
      <p:sp>
        <p:nvSpPr>
          <p:cNvPr id="3" name="Notes Placeholder 2"/>
          <p:cNvSpPr>
            <a:spLocks noGrp="1"/>
          </p:cNvSpPr>
          <p:nvPr>
            <p:ph type="body" idx="1"/>
          </p:nvPr>
        </p:nvSpPr>
        <p:spPr>
          <a:xfrm>
            <a:off x="701040" y="2819400"/>
            <a:ext cx="5608320" cy="5779770"/>
          </a:xfrm>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400" baseline="0" dirty="0"/>
              <a:t>What about </a:t>
            </a:r>
            <a:r>
              <a:rPr lang="en-US" sz="1400" dirty="0"/>
              <a:t>Agents associated with the</a:t>
            </a:r>
            <a:r>
              <a:rPr lang="en-US" sz="1400" baseline="0" dirty="0"/>
              <a:t> aggregating work?</a:t>
            </a:r>
            <a:endParaRPr lang="en-US" sz="1400" dirty="0"/>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400" baseline="0"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sz="1400" baseline="0" dirty="0"/>
              <a:t>Remember that LRM says “In the process of combining ... expressions and thus, consequently, creating the aggregate manifestation, the aggregator creates an aggregating work.”</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400" dirty="0"/>
          </a:p>
          <a:p>
            <a:pPr marL="0" marR="0" lvl="1"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400" b="0" dirty="0"/>
              <a:t>So, RDA now has a</a:t>
            </a:r>
            <a:r>
              <a:rPr lang="en-US" sz="1400" b="0" baseline="0" dirty="0"/>
              <a:t> new relationship: “aggregator” which is used for: </a:t>
            </a:r>
            <a:r>
              <a:rPr lang="en-US" sz="1400" dirty="0"/>
              <a:t>An agent who is responsible for creating a work that is an aggregation by selecting and arranging its components.</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400" baseline="0"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sz="1400" baseline="0" dirty="0"/>
              <a:t>Here is a different example of another collection of works: “</a:t>
            </a:r>
            <a:r>
              <a:rPr lang="en-US" sz="1400" dirty="0"/>
              <a:t>Poems of Christina Rossetti“</a:t>
            </a:r>
            <a:endParaRPr lang="en-US" sz="1400" baseline="0" dirty="0"/>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400" baseline="0"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sz="1400" baseline="0" dirty="0"/>
              <a:t>In this example we know who did the selecting and arranging of the works (the poems) in this compilation; so we give her as the creator/aggregator of the aggregating work.</a:t>
            </a:r>
            <a:endParaRPr lang="en-US" sz="1400" dirty="0"/>
          </a:p>
        </p:txBody>
      </p:sp>
      <p:sp>
        <p:nvSpPr>
          <p:cNvPr id="4" name="Slide Number Placeholder 3"/>
          <p:cNvSpPr>
            <a:spLocks noGrp="1"/>
          </p:cNvSpPr>
          <p:nvPr>
            <p:ph type="sldNum" sz="quarter" idx="10"/>
          </p:nvPr>
        </p:nvSpPr>
        <p:spPr/>
        <p:txBody>
          <a:bodyPr/>
          <a:lstStyle/>
          <a:p>
            <a:fld id="{ADD267DC-469C-4A85-9BD5-B0CF60C9BA4B}" type="slidenum">
              <a:rPr lang="en-US" smtClean="0"/>
              <a:t>27</a:t>
            </a:fld>
            <a:endParaRPr lang="en-US"/>
          </a:p>
        </p:txBody>
      </p:sp>
    </p:spTree>
    <p:extLst>
      <p:ext uri="{BB962C8B-B14F-4D97-AF65-F5344CB8AC3E}">
        <p14:creationId xmlns:p14="http://schemas.microsoft.com/office/powerpoint/2010/main" val="7443266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762000"/>
            <a:ext cx="2324100" cy="1743075"/>
          </a:xfrm>
        </p:spPr>
      </p:sp>
      <p:sp>
        <p:nvSpPr>
          <p:cNvPr id="3" name="Notes Placeholder 2"/>
          <p:cNvSpPr>
            <a:spLocks noGrp="1"/>
          </p:cNvSpPr>
          <p:nvPr>
            <p:ph type="body" idx="1"/>
          </p:nvPr>
        </p:nvSpPr>
        <p:spPr>
          <a:xfrm>
            <a:off x="701040" y="2895600"/>
            <a:ext cx="5608320" cy="5703570"/>
          </a:xfrm>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400" dirty="0">
                <a:effectLst/>
                <a:ea typeface="Calibri" panose="020F0502020204030204" pitchFamily="34" charset="0"/>
              </a:rPr>
              <a:t>There is no direct relationship to </a:t>
            </a:r>
            <a:r>
              <a:rPr lang="en-US" sz="1400" b="1" dirty="0">
                <a:effectLst/>
                <a:ea typeface="Calibri" panose="020F0502020204030204" pitchFamily="34" charset="0"/>
              </a:rPr>
              <a:t>agents</a:t>
            </a:r>
            <a:r>
              <a:rPr lang="en-US" sz="1400" dirty="0">
                <a:effectLst/>
                <a:ea typeface="Calibri" panose="020F0502020204030204" pitchFamily="34" charset="0"/>
              </a:rPr>
              <a:t> associated with </a:t>
            </a:r>
            <a:r>
              <a:rPr lang="en-US" sz="1400" u="sng" dirty="0">
                <a:effectLst/>
                <a:ea typeface="Calibri" panose="020F0502020204030204" pitchFamily="34" charset="0"/>
              </a:rPr>
              <a:t>works that are aggregated</a:t>
            </a:r>
            <a:r>
              <a:rPr lang="en-US" sz="1400" dirty="0">
                <a:effectLst/>
                <a:ea typeface="Calibri" panose="020F0502020204030204" pitchFamily="34" charset="0"/>
              </a:rPr>
              <a:t>.</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400" dirty="0">
              <a:effectLst/>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400" dirty="0"/>
              <a:t>For our Austen example, this means that we cannot </a:t>
            </a:r>
            <a:r>
              <a:rPr lang="en-US" sz="1400" baseline="0" dirty="0"/>
              <a:t>connect </a:t>
            </a:r>
            <a:r>
              <a:rPr lang="en-US" sz="1400" dirty="0"/>
              <a:t>Jane to this collection of her works,</a:t>
            </a:r>
            <a:r>
              <a:rPr lang="en-US" sz="1400" baseline="0" dirty="0"/>
              <a:t> directly.</a:t>
            </a:r>
            <a:endParaRPr lang="en-US" sz="1400" dirty="0"/>
          </a:p>
          <a:p>
            <a:endParaRPr lang="en-US" sz="1400" dirty="0"/>
          </a:p>
          <a:p>
            <a:r>
              <a:rPr lang="en-US" sz="1400" dirty="0"/>
              <a:t>* But I just showed you how we can use </a:t>
            </a:r>
            <a:r>
              <a:rPr lang="en-US" sz="1400" baseline="0" dirty="0"/>
              <a:t>the writer of aggregate relationship to the aggregate manifestation; and I’ll show you how to </a:t>
            </a:r>
            <a:r>
              <a:rPr lang="en-US" sz="1400" dirty="0"/>
              <a:t>connect her to the collection through her aggregated works, shortly.</a:t>
            </a:r>
          </a:p>
        </p:txBody>
      </p:sp>
      <p:sp>
        <p:nvSpPr>
          <p:cNvPr id="4" name="Slide Number Placeholder 3"/>
          <p:cNvSpPr>
            <a:spLocks noGrp="1"/>
          </p:cNvSpPr>
          <p:nvPr>
            <p:ph type="sldNum" sz="quarter" idx="10"/>
          </p:nvPr>
        </p:nvSpPr>
        <p:spPr/>
        <p:txBody>
          <a:bodyPr/>
          <a:lstStyle/>
          <a:p>
            <a:fld id="{ADD267DC-469C-4A85-9BD5-B0CF60C9BA4B}" type="slidenum">
              <a:rPr lang="en-US" smtClean="0"/>
              <a:t>28</a:t>
            </a:fld>
            <a:endParaRPr lang="en-US"/>
          </a:p>
        </p:txBody>
      </p:sp>
    </p:spTree>
    <p:extLst>
      <p:ext uri="{BB962C8B-B14F-4D97-AF65-F5344CB8AC3E}">
        <p14:creationId xmlns:p14="http://schemas.microsoft.com/office/powerpoint/2010/main" val="19738487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2324100" cy="1743075"/>
          </a:xfrm>
        </p:spPr>
      </p:sp>
      <p:sp>
        <p:nvSpPr>
          <p:cNvPr id="3" name="Notes Placeholder 2"/>
          <p:cNvSpPr>
            <a:spLocks noGrp="1"/>
          </p:cNvSpPr>
          <p:nvPr>
            <p:ph type="body" idx="1"/>
          </p:nvPr>
        </p:nvSpPr>
        <p:spPr>
          <a:xfrm>
            <a:off x="701040" y="2819400"/>
            <a:ext cx="5608320" cy="5779770"/>
          </a:xfrm>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400" baseline="0" dirty="0"/>
              <a:t>We also cannot make a direct relationship between a static aggregating work and the works that are aggregated.</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400" baseline="0"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sz="1400" dirty="0"/>
              <a:t>But, we </a:t>
            </a:r>
            <a:r>
              <a:rPr lang="en-US" sz="1400" u="sng" dirty="0"/>
              <a:t>can</a:t>
            </a:r>
            <a:r>
              <a:rPr lang="en-US" sz="1400" u="none" dirty="0"/>
              <a:t> relate</a:t>
            </a:r>
            <a:r>
              <a:rPr lang="en-US" sz="1400" u="none" baseline="0" dirty="0"/>
              <a:t> these works through their expressions or by indicating that they are all embodied in the same manifestation.</a:t>
            </a:r>
            <a:endParaRPr lang="en-US" sz="1400" dirty="0"/>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400" baseline="0"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sz="1400" baseline="0" dirty="0"/>
              <a:t>We can, however, make a direct relationship for successive aggregating works, and we will see how to do that when we talk about diachronic plans.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aseline="0" dirty="0"/>
          </a:p>
        </p:txBody>
      </p:sp>
      <p:sp>
        <p:nvSpPr>
          <p:cNvPr id="4" name="Slide Number Placeholder 3"/>
          <p:cNvSpPr>
            <a:spLocks noGrp="1"/>
          </p:cNvSpPr>
          <p:nvPr>
            <p:ph type="sldNum" sz="quarter" idx="10"/>
          </p:nvPr>
        </p:nvSpPr>
        <p:spPr/>
        <p:txBody>
          <a:bodyPr/>
          <a:lstStyle/>
          <a:p>
            <a:fld id="{ADD267DC-469C-4A85-9BD5-B0CF60C9BA4B}" type="slidenum">
              <a:rPr lang="en-US" smtClean="0"/>
              <a:t>29</a:t>
            </a:fld>
            <a:endParaRPr lang="en-US"/>
          </a:p>
        </p:txBody>
      </p:sp>
    </p:spTree>
    <p:extLst>
      <p:ext uri="{BB962C8B-B14F-4D97-AF65-F5344CB8AC3E}">
        <p14:creationId xmlns:p14="http://schemas.microsoft.com/office/powerpoint/2010/main" val="744326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2324100" cy="1743075"/>
          </a:xfrm>
        </p:spPr>
      </p:sp>
      <p:sp>
        <p:nvSpPr>
          <p:cNvPr id="3" name="Notes Placeholder 2"/>
          <p:cNvSpPr>
            <a:spLocks noGrp="1"/>
          </p:cNvSpPr>
          <p:nvPr>
            <p:ph type="body" idx="1"/>
          </p:nvPr>
        </p:nvSpPr>
        <p:spPr>
          <a:xfrm>
            <a:off x="701040" y="2819400"/>
            <a:ext cx="5608320" cy="5779770"/>
          </a:xfrm>
        </p:spPr>
        <p:txBody>
          <a:bodyPr/>
          <a:lstStyle/>
          <a:p>
            <a:r>
              <a:rPr lang="en-US" sz="1400" dirty="0"/>
              <a:t>The ‘old’ RDA hardly mentioned aggregates.</a:t>
            </a:r>
          </a:p>
          <a:p>
            <a:endParaRPr lang="en-US" sz="1400" dirty="0"/>
          </a:p>
          <a:p>
            <a:r>
              <a:rPr lang="en-US" sz="1400" dirty="0"/>
              <a:t>Based on the work of the </a:t>
            </a:r>
            <a:r>
              <a:rPr lang="en-US" sz="1400" dirty="0">
                <a:hlinkClick r:id="rId3"/>
              </a:rPr>
              <a:t>IFLA WGA</a:t>
            </a:r>
            <a:r>
              <a:rPr lang="en-US" sz="1400" dirty="0"/>
              <a:t>, </a:t>
            </a:r>
            <a:r>
              <a:rPr lang="en-US" sz="1400" dirty="0">
                <a:hlinkClick r:id="rId4"/>
              </a:rPr>
              <a:t>IFLA LRM </a:t>
            </a:r>
            <a:r>
              <a:rPr lang="en-US" sz="1400" dirty="0"/>
              <a:t>and the </a:t>
            </a:r>
            <a:r>
              <a:rPr lang="en-US" sz="1400" dirty="0">
                <a:hlinkClick r:id="rId5"/>
              </a:rPr>
              <a:t>RSC AWG</a:t>
            </a:r>
            <a:r>
              <a:rPr lang="en-US" sz="1400" dirty="0"/>
              <a:t> (including</a:t>
            </a:r>
            <a:r>
              <a:rPr lang="en-US" sz="1400" baseline="0" dirty="0"/>
              <a:t> a special Serials Task Force made up of serials experts (including 3 from the ISSN center and CONSER)</a:t>
            </a:r>
            <a:r>
              <a:rPr lang="en-US" sz="1400" dirty="0"/>
              <a:t>, the ‘new’ RDA makes it clear that:</a:t>
            </a:r>
          </a:p>
          <a:p>
            <a:pPr marL="174708" indent="-174708">
              <a:buFontTx/>
              <a:buChar char="-"/>
            </a:pPr>
            <a:r>
              <a:rPr lang="en-US" sz="1400" dirty="0"/>
              <a:t>aggregates are important;</a:t>
            </a:r>
          </a:p>
          <a:p>
            <a:pPr marL="174708" indent="-174708">
              <a:buFontTx/>
              <a:buChar char="-"/>
            </a:pPr>
            <a:r>
              <a:rPr lang="en-US" sz="1400" dirty="0"/>
              <a:t>we need to think about them differently; </a:t>
            </a:r>
          </a:p>
          <a:p>
            <a:pPr marL="174708" indent="-174708">
              <a:buFontTx/>
              <a:buChar char="-"/>
            </a:pPr>
            <a:r>
              <a:rPr lang="en-US" sz="1400" dirty="0"/>
              <a:t>they are really not that hard to understand (once we learn some new words and a different way of thinking);</a:t>
            </a:r>
          </a:p>
          <a:p>
            <a:pPr marL="174708" indent="-174708">
              <a:buFontTx/>
              <a:buChar char="-"/>
            </a:pPr>
            <a:r>
              <a:rPr lang="en-US" sz="1400" dirty="0"/>
              <a:t>and serials are aggregates, issued over time.</a:t>
            </a:r>
          </a:p>
          <a:p>
            <a:endParaRPr lang="en-US" sz="1400" dirty="0"/>
          </a:p>
        </p:txBody>
      </p:sp>
      <p:sp>
        <p:nvSpPr>
          <p:cNvPr id="4" name="Slide Number Placeholder 3"/>
          <p:cNvSpPr>
            <a:spLocks noGrp="1"/>
          </p:cNvSpPr>
          <p:nvPr>
            <p:ph type="sldNum" sz="quarter" idx="10"/>
          </p:nvPr>
        </p:nvSpPr>
        <p:spPr/>
        <p:txBody>
          <a:bodyPr/>
          <a:lstStyle/>
          <a:p>
            <a:fld id="{C95A9BA0-67E4-45F2-A904-ED9162D3A718}" type="slidenum">
              <a:rPr lang="en-US" smtClean="0"/>
              <a:t>3</a:t>
            </a:fld>
            <a:endParaRPr lang="en-US" dirty="0"/>
          </a:p>
        </p:txBody>
      </p:sp>
    </p:spTree>
    <p:extLst>
      <p:ext uri="{BB962C8B-B14F-4D97-AF65-F5344CB8AC3E}">
        <p14:creationId xmlns:p14="http://schemas.microsoft.com/office/powerpoint/2010/main" val="1970311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2324100" cy="1743075"/>
          </a:xfrm>
        </p:spPr>
      </p:sp>
      <p:sp>
        <p:nvSpPr>
          <p:cNvPr id="3" name="Notes Placeholder 2"/>
          <p:cNvSpPr>
            <a:spLocks noGrp="1"/>
          </p:cNvSpPr>
          <p:nvPr>
            <p:ph type="body" idx="1"/>
          </p:nvPr>
        </p:nvSpPr>
        <p:spPr>
          <a:xfrm>
            <a:off x="701040" y="2819400"/>
            <a:ext cx="5608320" cy="5779770"/>
          </a:xfrm>
        </p:spPr>
        <p:txBody>
          <a:bodyPr/>
          <a:lstStyle/>
          <a:p>
            <a:r>
              <a:rPr lang="en-US" sz="1400" baseline="0" dirty="0"/>
              <a:t>And, we can always use a “note on work” to relate works that are aggregated to an aggregating work.</a:t>
            </a:r>
          </a:p>
          <a:p>
            <a:endParaRPr lang="en-US" sz="1400" baseline="0" dirty="0"/>
          </a:p>
        </p:txBody>
      </p:sp>
      <p:sp>
        <p:nvSpPr>
          <p:cNvPr id="4" name="Slide Number Placeholder 3"/>
          <p:cNvSpPr>
            <a:spLocks noGrp="1"/>
          </p:cNvSpPr>
          <p:nvPr>
            <p:ph type="sldNum" sz="quarter" idx="10"/>
          </p:nvPr>
        </p:nvSpPr>
        <p:spPr/>
        <p:txBody>
          <a:bodyPr/>
          <a:lstStyle/>
          <a:p>
            <a:fld id="{ADD267DC-469C-4A85-9BD5-B0CF60C9BA4B}" type="slidenum">
              <a:rPr lang="en-US" smtClean="0"/>
              <a:t>30</a:t>
            </a:fld>
            <a:endParaRPr lang="en-US"/>
          </a:p>
        </p:txBody>
      </p:sp>
    </p:spTree>
    <p:extLst>
      <p:ext uri="{BB962C8B-B14F-4D97-AF65-F5344CB8AC3E}">
        <p14:creationId xmlns:p14="http://schemas.microsoft.com/office/powerpoint/2010/main" val="7443266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2324100" cy="1743075"/>
          </a:xfrm>
        </p:spPr>
      </p:sp>
      <p:sp>
        <p:nvSpPr>
          <p:cNvPr id="3" name="Notes Placeholder 2"/>
          <p:cNvSpPr>
            <a:spLocks noGrp="1"/>
          </p:cNvSpPr>
          <p:nvPr>
            <p:ph type="body" idx="1"/>
          </p:nvPr>
        </p:nvSpPr>
        <p:spPr>
          <a:xfrm>
            <a:off x="701040" y="2819400"/>
            <a:ext cx="5608320" cy="5779770"/>
          </a:xfrm>
        </p:spPr>
        <p:txBody>
          <a:bodyPr/>
          <a:lstStyle/>
          <a:p>
            <a:pPr lvl="0">
              <a:spcBef>
                <a:spcPts val="0"/>
              </a:spcBef>
              <a:buFont typeface="Arial"/>
              <a:buNone/>
              <a:tabLst>
                <a:tab pos="914400" algn="l"/>
              </a:tabLst>
            </a:pPr>
            <a:r>
              <a:rPr lang="en-US" sz="1400" baseline="0" dirty="0">
                <a:ea typeface="Calibri"/>
                <a:cs typeface="Times New Roman"/>
              </a:rPr>
              <a:t>The usual cardinality restrictions f</a:t>
            </a:r>
            <a:r>
              <a:rPr lang="en-US" sz="1400" dirty="0">
                <a:ea typeface="Calibri"/>
                <a:cs typeface="Times New Roman"/>
              </a:rPr>
              <a:t>or works that are not </a:t>
            </a:r>
            <a:r>
              <a:rPr lang="en-US" sz="1400" baseline="0" dirty="0">
                <a:ea typeface="Calibri"/>
                <a:cs typeface="Times New Roman"/>
              </a:rPr>
              <a:t>aggregating works, are: 1 work can have many expressions (revisions, translations, etc.) and many manifestations (print, online, etc.)</a:t>
            </a:r>
          </a:p>
          <a:p>
            <a:pPr lvl="0">
              <a:spcBef>
                <a:spcPts val="0"/>
              </a:spcBef>
              <a:buFont typeface="Arial"/>
              <a:buNone/>
              <a:tabLst>
                <a:tab pos="914400" algn="l"/>
              </a:tabLst>
            </a:pPr>
            <a:endParaRPr lang="en-US" sz="1400" baseline="0" dirty="0">
              <a:ea typeface="Calibri"/>
              <a:cs typeface="Times New Roman"/>
            </a:endParaRPr>
          </a:p>
          <a:p>
            <a:pPr lvl="0">
              <a:spcBef>
                <a:spcPts val="0"/>
              </a:spcBef>
              <a:buFont typeface="Arial"/>
              <a:buNone/>
              <a:tabLst>
                <a:tab pos="914400" algn="l"/>
              </a:tabLst>
            </a:pPr>
            <a:r>
              <a:rPr lang="en-US" sz="1400" baseline="0" dirty="0">
                <a:ea typeface="Calibri"/>
                <a:cs typeface="Times New Roman"/>
              </a:rPr>
              <a:t>But </a:t>
            </a:r>
            <a:r>
              <a:rPr lang="en-US" sz="1400" dirty="0">
                <a:ea typeface="Calibri"/>
                <a:cs typeface="Times New Roman"/>
              </a:rPr>
              <a:t>aggregating works have a special</a:t>
            </a:r>
            <a:r>
              <a:rPr lang="en-US" sz="1400" baseline="0" dirty="0">
                <a:ea typeface="Calibri"/>
                <a:cs typeface="Times New Roman"/>
              </a:rPr>
              <a:t> restriction (aka “The WE lock”)</a:t>
            </a:r>
          </a:p>
          <a:p>
            <a:pPr marL="228600" lvl="0" indent="-228600">
              <a:spcBef>
                <a:spcPts val="0"/>
              </a:spcBef>
              <a:buFont typeface="Arial"/>
              <a:buAutoNum type="arabicPeriod"/>
              <a:tabLst>
                <a:tab pos="914400" algn="l"/>
              </a:tabLst>
            </a:pPr>
            <a:r>
              <a:rPr lang="en-US" sz="1400" baseline="0" dirty="0">
                <a:ea typeface="Calibri"/>
                <a:cs typeface="Times New Roman"/>
              </a:rPr>
              <a:t>A </a:t>
            </a:r>
            <a:r>
              <a:rPr lang="en-US" sz="1400" u="sng" baseline="0" dirty="0">
                <a:ea typeface="Calibri"/>
                <a:cs typeface="Times New Roman"/>
              </a:rPr>
              <a:t>static</a:t>
            </a:r>
            <a:r>
              <a:rPr lang="en-US" sz="1400" dirty="0">
                <a:ea typeface="Calibri"/>
                <a:cs typeface="Times New Roman"/>
              </a:rPr>
              <a:t> aggregating work must be realized by one and only one expression, e.g., a French version of a book of poems in English, is a new aggregating work.</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It is very important to remember</a:t>
            </a:r>
            <a:r>
              <a:rPr lang="en-US" sz="1400" baseline="0" dirty="0"/>
              <a:t> that </a:t>
            </a:r>
            <a:r>
              <a:rPr lang="en-US" sz="1400" u="sng" baseline="0" dirty="0"/>
              <a:t>any</a:t>
            </a:r>
            <a:r>
              <a:rPr lang="en-US" sz="1400" baseline="0" dirty="0"/>
              <a:t> aggregating work that has different content in any way, shape, or form, is a different aggregating work, because </a:t>
            </a:r>
            <a:r>
              <a:rPr lang="en-US" sz="1400" u="sng" baseline="0" dirty="0"/>
              <a:t>different expressions</a:t>
            </a:r>
            <a:r>
              <a:rPr lang="en-US" sz="1400" baseline="0" dirty="0"/>
              <a:t> were selected and arranged, quite possibly by different aggregators.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a:t>* But, you </a:t>
            </a:r>
            <a:r>
              <a:rPr lang="en-US" sz="1400" u="sng" baseline="0" dirty="0"/>
              <a:t>can</a:t>
            </a:r>
            <a:r>
              <a:rPr lang="en-US" sz="1400" u="none" baseline="0" dirty="0"/>
              <a:t> group the descriptions of the two Works together, using a common identifier, such as the preferred title of work, even though you will describe the two resources using different WEM stacks.</a:t>
            </a:r>
            <a:endParaRPr lang="en-US" sz="1400" baseline="0" dirty="0"/>
          </a:p>
        </p:txBody>
      </p:sp>
      <p:sp>
        <p:nvSpPr>
          <p:cNvPr id="4" name="Slide Number Placeholder 3"/>
          <p:cNvSpPr>
            <a:spLocks noGrp="1"/>
          </p:cNvSpPr>
          <p:nvPr>
            <p:ph type="sldNum" sz="quarter" idx="10"/>
          </p:nvPr>
        </p:nvSpPr>
        <p:spPr/>
        <p:txBody>
          <a:bodyPr/>
          <a:lstStyle/>
          <a:p>
            <a:fld id="{ADD267DC-469C-4A85-9BD5-B0CF60C9BA4B}" type="slidenum">
              <a:rPr lang="en-US" smtClean="0"/>
              <a:t>31</a:t>
            </a:fld>
            <a:endParaRPr lang="en-US"/>
          </a:p>
        </p:txBody>
      </p:sp>
    </p:spTree>
    <p:extLst>
      <p:ext uri="{BB962C8B-B14F-4D97-AF65-F5344CB8AC3E}">
        <p14:creationId xmlns:p14="http://schemas.microsoft.com/office/powerpoint/2010/main" val="19603063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2324100" cy="1743075"/>
          </a:xfrm>
        </p:spPr>
      </p:sp>
      <p:sp>
        <p:nvSpPr>
          <p:cNvPr id="3" name="Notes Placeholder 2"/>
          <p:cNvSpPr>
            <a:spLocks noGrp="1"/>
          </p:cNvSpPr>
          <p:nvPr>
            <p:ph type="body" idx="1"/>
          </p:nvPr>
        </p:nvSpPr>
        <p:spPr>
          <a:xfrm>
            <a:off x="701040" y="2819400"/>
            <a:ext cx="5608320" cy="5779770"/>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Now let’s see the instructions and options</a:t>
            </a:r>
            <a:r>
              <a:rPr lang="en-US" sz="1400" baseline="0" dirty="0"/>
              <a:t> for describing the expression of the aggregating work</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aseline="0" dirty="0"/>
          </a:p>
          <a:p>
            <a:endParaRPr lang="en-US" sz="1400" dirty="0"/>
          </a:p>
        </p:txBody>
      </p:sp>
      <p:sp>
        <p:nvSpPr>
          <p:cNvPr id="4" name="Slide Number Placeholder 3"/>
          <p:cNvSpPr>
            <a:spLocks noGrp="1"/>
          </p:cNvSpPr>
          <p:nvPr>
            <p:ph type="sldNum" sz="quarter" idx="10"/>
          </p:nvPr>
        </p:nvSpPr>
        <p:spPr/>
        <p:txBody>
          <a:bodyPr/>
          <a:lstStyle/>
          <a:p>
            <a:fld id="{ADD267DC-469C-4A85-9BD5-B0CF60C9BA4B}" type="slidenum">
              <a:rPr lang="en-US" smtClean="0"/>
              <a:t>32</a:t>
            </a:fld>
            <a:endParaRPr lang="en-US"/>
          </a:p>
        </p:txBody>
      </p:sp>
    </p:spTree>
    <p:extLst>
      <p:ext uri="{BB962C8B-B14F-4D97-AF65-F5344CB8AC3E}">
        <p14:creationId xmlns:p14="http://schemas.microsoft.com/office/powerpoint/2010/main" val="16656305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2324100" cy="1743075"/>
          </a:xfrm>
        </p:spPr>
      </p:sp>
      <p:sp>
        <p:nvSpPr>
          <p:cNvPr id="3" name="Notes Placeholder 2"/>
          <p:cNvSpPr>
            <a:spLocks noGrp="1"/>
          </p:cNvSpPr>
          <p:nvPr>
            <p:ph type="body" idx="1"/>
          </p:nvPr>
        </p:nvSpPr>
        <p:spPr>
          <a:xfrm>
            <a:off x="701040" y="2819400"/>
            <a:ext cx="5608320" cy="577977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t>IF you have decided to describe the</a:t>
            </a:r>
            <a:r>
              <a:rPr lang="en-US" sz="1400" b="0" baseline="0" dirty="0"/>
              <a:t> expression of an aggregating work</a:t>
            </a:r>
            <a:r>
              <a:rPr lang="en-US" sz="1400" b="0" dirty="0"/>
              <a:t>,</a:t>
            </a:r>
            <a:r>
              <a:rPr lang="en-US" sz="1400" b="0" baseline="0" dirty="0"/>
              <a:t> you will need to:</a:t>
            </a:r>
          </a:p>
          <a:p>
            <a:pPr marL="171450" indent="-171450">
              <a:buFontTx/>
              <a:buChar char="-"/>
            </a:pPr>
            <a:r>
              <a:rPr lang="en-US" sz="1400" b="0" kern="1200" dirty="0">
                <a:solidFill>
                  <a:schemeClr val="tx1"/>
                </a:solidFill>
                <a:effectLst/>
              </a:rPr>
              <a:t>Record Expression elements for the </a:t>
            </a:r>
            <a:r>
              <a:rPr lang="en-US" sz="1400" b="0" u="sng" kern="1200" dirty="0">
                <a:solidFill>
                  <a:schemeClr val="tx1"/>
                </a:solidFill>
                <a:effectLst/>
              </a:rPr>
              <a:t>aggregating</a:t>
            </a:r>
            <a:r>
              <a:rPr lang="en-US" sz="1400" b="0" kern="1200" dirty="0">
                <a:solidFill>
                  <a:schemeClr val="tx1"/>
                </a:solidFill>
                <a:effectLst/>
              </a:rPr>
              <a:t> expression </a:t>
            </a:r>
          </a:p>
          <a:p>
            <a:pPr marL="0" indent="0">
              <a:buFontTx/>
              <a:buNone/>
            </a:pPr>
            <a:endParaRPr lang="en-US" sz="1400" b="0" kern="1200" dirty="0">
              <a:solidFill>
                <a:schemeClr val="tx1"/>
              </a:solidFill>
              <a:effectLst/>
            </a:endParaRPr>
          </a:p>
          <a:p>
            <a:r>
              <a:rPr lang="en-US" sz="1400" b="0" kern="1200" dirty="0">
                <a:solidFill>
                  <a:schemeClr val="tx1"/>
                </a:solidFill>
                <a:effectLst/>
              </a:rPr>
              <a:t>And</a:t>
            </a:r>
            <a:r>
              <a:rPr lang="en-US" sz="1400" b="0" kern="1200" baseline="0" dirty="0">
                <a:solidFill>
                  <a:schemeClr val="tx1"/>
                </a:solidFill>
                <a:effectLst/>
              </a:rPr>
              <a:t> you then have the option of doing any or all of the following:</a:t>
            </a:r>
            <a:endParaRPr lang="en-US" sz="1400" b="0" kern="1200" dirty="0">
              <a:solidFill>
                <a:schemeClr val="tx1"/>
              </a:solidFill>
              <a:effectLst/>
            </a:endParaRPr>
          </a:p>
          <a:p>
            <a:pPr marL="171450" indent="-171450">
              <a:buFontTx/>
              <a:buChar char="-"/>
            </a:pPr>
            <a:r>
              <a:rPr lang="en-US" sz="1400" b="0" kern="1200" dirty="0">
                <a:solidFill>
                  <a:schemeClr val="tx1"/>
                </a:solidFill>
                <a:effectLst/>
              </a:rPr>
              <a:t>*</a:t>
            </a:r>
            <a:r>
              <a:rPr lang="en-US" sz="1400" b="0" kern="1200" baseline="0" dirty="0">
                <a:solidFill>
                  <a:schemeClr val="tx1"/>
                </a:solidFill>
                <a:effectLst/>
              </a:rPr>
              <a:t> </a:t>
            </a:r>
            <a:r>
              <a:rPr lang="en-US" sz="1400" b="0" kern="1200" dirty="0">
                <a:solidFill>
                  <a:schemeClr val="tx1"/>
                </a:solidFill>
                <a:effectLst/>
              </a:rPr>
              <a:t>Relate an aggregating expression to associated Agents,</a:t>
            </a:r>
            <a:r>
              <a:rPr lang="en-US" sz="1400" b="0" kern="1200" baseline="0" dirty="0">
                <a:solidFill>
                  <a:schemeClr val="tx1"/>
                </a:solidFill>
                <a:effectLst/>
              </a:rPr>
              <a:t> e.g., a translator of an entire collection</a:t>
            </a:r>
            <a:endParaRPr lang="en-US" sz="1400" b="0" kern="1200" dirty="0">
              <a:solidFill>
                <a:schemeClr val="tx1"/>
              </a:solidFill>
              <a:effectLst/>
            </a:endParaRPr>
          </a:p>
          <a:p>
            <a:pPr marL="171450" indent="-171450">
              <a:buFontTx/>
              <a:buChar char="-"/>
            </a:pPr>
            <a:r>
              <a:rPr lang="en-US" sz="1400" b="0" kern="1200" dirty="0">
                <a:solidFill>
                  <a:schemeClr val="tx1"/>
                </a:solidFill>
                <a:effectLst/>
              </a:rPr>
              <a:t>* Relate an aggregating expression to expressions that are aggregated, using a new relationship or a note.</a:t>
            </a:r>
          </a:p>
          <a:p>
            <a:endParaRPr lang="en-US" dirty="0"/>
          </a:p>
        </p:txBody>
      </p:sp>
      <p:sp>
        <p:nvSpPr>
          <p:cNvPr id="4" name="Slide Number Placeholder 3"/>
          <p:cNvSpPr>
            <a:spLocks noGrp="1"/>
          </p:cNvSpPr>
          <p:nvPr>
            <p:ph type="sldNum" sz="quarter" idx="10"/>
          </p:nvPr>
        </p:nvSpPr>
        <p:spPr/>
        <p:txBody>
          <a:bodyPr/>
          <a:lstStyle/>
          <a:p>
            <a:fld id="{ADD267DC-469C-4A85-9BD5-B0CF60C9BA4B}" type="slidenum">
              <a:rPr lang="en-US" smtClean="0"/>
              <a:t>33</a:t>
            </a:fld>
            <a:endParaRPr lang="en-US"/>
          </a:p>
        </p:txBody>
      </p:sp>
    </p:spTree>
    <p:extLst>
      <p:ext uri="{BB962C8B-B14F-4D97-AF65-F5344CB8AC3E}">
        <p14:creationId xmlns:p14="http://schemas.microsoft.com/office/powerpoint/2010/main" val="16987792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2324100" cy="1743075"/>
          </a:xfrm>
        </p:spPr>
      </p:sp>
      <p:sp>
        <p:nvSpPr>
          <p:cNvPr id="3" name="Notes Placeholder 2"/>
          <p:cNvSpPr>
            <a:spLocks noGrp="1"/>
          </p:cNvSpPr>
          <p:nvPr>
            <p:ph type="body" idx="1"/>
          </p:nvPr>
        </p:nvSpPr>
        <p:spPr>
          <a:xfrm>
            <a:off x="701040" y="2895600"/>
            <a:ext cx="5608320" cy="5703570"/>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We also have special guidelines for recording elements</a:t>
            </a:r>
            <a:r>
              <a:rPr lang="en-US" sz="1400" baseline="0" dirty="0"/>
              <a:t> </a:t>
            </a:r>
            <a:r>
              <a:rPr lang="en-US" sz="1400" dirty="0"/>
              <a:t>for </a:t>
            </a:r>
            <a:r>
              <a:rPr lang="en-US" sz="1400" kern="1200" dirty="0">
                <a:solidFill>
                  <a:schemeClr val="tx1"/>
                </a:solidFill>
                <a:effectLst/>
                <a:ea typeface="+mn-ea"/>
                <a:cs typeface="+mn-cs"/>
              </a:rPr>
              <a:t>an expression of an aggregating work</a:t>
            </a:r>
            <a:r>
              <a:rPr lang="en-US" sz="1400" baseline="0" dirty="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a:t>If you are describing a collection, provide element data for as many of the characteristics of the expressions that are aggregated as you think could be useful.</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aseline="0" dirty="0"/>
          </a:p>
          <a:p>
            <a:pPr lvl="0"/>
            <a:r>
              <a:rPr lang="en-US" sz="1400" dirty="0"/>
              <a:t>* This manifestation example embodies expressions of multiple poems where each poem is in two languages, English and Spanish</a:t>
            </a:r>
          </a:p>
          <a:p>
            <a:pPr lvl="0"/>
            <a:endParaRPr lang="en-US" sz="1400" dirty="0"/>
          </a:p>
          <a:p>
            <a:pPr lvl="0"/>
            <a:r>
              <a:rPr lang="en-US" sz="1400" dirty="0"/>
              <a:t>* If you describe the aggregating expression, you will provide data about both languages of the expressions:</a:t>
            </a:r>
            <a:r>
              <a:rPr lang="en-US" sz="1400" baseline="0" dirty="0"/>
              <a:t> English and Spanish</a:t>
            </a:r>
            <a:endParaRPr lang="en-US" sz="1400" dirty="0"/>
          </a:p>
        </p:txBody>
      </p:sp>
      <p:sp>
        <p:nvSpPr>
          <p:cNvPr id="4" name="Slide Number Placeholder 3"/>
          <p:cNvSpPr>
            <a:spLocks noGrp="1"/>
          </p:cNvSpPr>
          <p:nvPr>
            <p:ph type="sldNum" sz="quarter" idx="10"/>
          </p:nvPr>
        </p:nvSpPr>
        <p:spPr/>
        <p:txBody>
          <a:bodyPr/>
          <a:lstStyle/>
          <a:p>
            <a:fld id="{ADD267DC-469C-4A85-9BD5-B0CF60C9BA4B}" type="slidenum">
              <a:rPr lang="en-US" smtClean="0"/>
              <a:t>34</a:t>
            </a:fld>
            <a:endParaRPr lang="en-US"/>
          </a:p>
        </p:txBody>
      </p:sp>
    </p:spTree>
    <p:extLst>
      <p:ext uri="{BB962C8B-B14F-4D97-AF65-F5344CB8AC3E}">
        <p14:creationId xmlns:p14="http://schemas.microsoft.com/office/powerpoint/2010/main" val="7615343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2324100" cy="1743075"/>
          </a:xfrm>
        </p:spPr>
      </p:sp>
      <p:sp>
        <p:nvSpPr>
          <p:cNvPr id="3" name="Notes Placeholder 2"/>
          <p:cNvSpPr>
            <a:spLocks noGrp="1"/>
          </p:cNvSpPr>
          <p:nvPr>
            <p:ph type="body" idx="1"/>
          </p:nvPr>
        </p:nvSpPr>
        <p:spPr>
          <a:xfrm>
            <a:off x="701040" y="2895600"/>
            <a:ext cx="5608320" cy="5703570"/>
          </a:xfrm>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400" baseline="0" dirty="0"/>
              <a:t>3R RDA now calls agents associated with expressions, “creators of expressions” instead of “contributors” but they are the usual editors, translators, etc.</a:t>
            </a:r>
          </a:p>
          <a:p>
            <a:pPr marL="0" marR="0" lvl="1"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400" b="0" baseline="0" dirty="0"/>
          </a:p>
          <a:p>
            <a:pPr marL="0" marR="0" lvl="1"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400" b="0" baseline="0" dirty="0"/>
              <a:t>* Here we have a single translator for everything in this entire compilation (the aggregating work) so we can use the </a:t>
            </a:r>
            <a:r>
              <a:rPr lang="en-US" sz="1400" b="0" i="1" baseline="0" dirty="0"/>
              <a:t>translator</a:t>
            </a:r>
            <a:r>
              <a:rPr lang="en-US" sz="1400" b="0" i="0" baseline="0" dirty="0"/>
              <a:t> relationship for the aggregating expression.</a:t>
            </a:r>
            <a:endParaRPr lang="en-US" sz="1400" b="0" dirty="0"/>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400" dirty="0"/>
          </a:p>
        </p:txBody>
      </p:sp>
      <p:sp>
        <p:nvSpPr>
          <p:cNvPr id="4" name="Slide Number Placeholder 3"/>
          <p:cNvSpPr>
            <a:spLocks noGrp="1"/>
          </p:cNvSpPr>
          <p:nvPr>
            <p:ph type="sldNum" sz="quarter" idx="10"/>
          </p:nvPr>
        </p:nvSpPr>
        <p:spPr/>
        <p:txBody>
          <a:bodyPr/>
          <a:lstStyle/>
          <a:p>
            <a:fld id="{ADD267DC-469C-4A85-9BD5-B0CF60C9BA4B}" type="slidenum">
              <a:rPr lang="en-US" smtClean="0"/>
              <a:t>35</a:t>
            </a:fld>
            <a:endParaRPr lang="en-US"/>
          </a:p>
        </p:txBody>
      </p:sp>
    </p:spTree>
    <p:extLst>
      <p:ext uri="{BB962C8B-B14F-4D97-AF65-F5344CB8AC3E}">
        <p14:creationId xmlns:p14="http://schemas.microsoft.com/office/powerpoint/2010/main" val="1400290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2324100" cy="1743075"/>
          </a:xfrm>
        </p:spPr>
      </p:sp>
      <p:sp>
        <p:nvSpPr>
          <p:cNvPr id="3" name="Notes Placeholder 2"/>
          <p:cNvSpPr>
            <a:spLocks noGrp="1"/>
          </p:cNvSpPr>
          <p:nvPr>
            <p:ph type="body" idx="1"/>
          </p:nvPr>
        </p:nvSpPr>
        <p:spPr>
          <a:xfrm>
            <a:off x="701040" y="2819400"/>
            <a:ext cx="5608320" cy="5779770"/>
          </a:xfrm>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400" dirty="0"/>
              <a:t>But we cant make a direct relationship between this compilation and the editor of one of aggregated expressions, </a:t>
            </a:r>
            <a:r>
              <a:rPr lang="en-US" sz="1400" baseline="0" dirty="0"/>
              <a:t>because it would look like he edited the collection, not just one of the expressions in the collection.</a:t>
            </a:r>
            <a:endParaRPr lang="en-US" sz="1400" dirty="0"/>
          </a:p>
          <a:p>
            <a:endParaRPr lang="en-US" sz="1400" dirty="0"/>
          </a:p>
          <a:p>
            <a:r>
              <a:rPr lang="en-US" sz="1400" baseline="0" dirty="0"/>
              <a:t>IF it is important that we pick up Cliff’s contribution to this particular </a:t>
            </a:r>
            <a:r>
              <a:rPr lang="en-US" sz="1400" u="sng" baseline="0" dirty="0"/>
              <a:t>collection</a:t>
            </a:r>
            <a:r>
              <a:rPr lang="en-US" sz="1400" baseline="0" dirty="0"/>
              <a:t>, then  w</a:t>
            </a:r>
            <a:r>
              <a:rPr lang="en-US" sz="1400" dirty="0"/>
              <a:t>e have to describe the</a:t>
            </a:r>
            <a:r>
              <a:rPr lang="en-US" sz="1400" baseline="0" dirty="0"/>
              <a:t> expression of the</a:t>
            </a:r>
            <a:r>
              <a:rPr lang="en-US" sz="1400" dirty="0"/>
              <a:t> </a:t>
            </a:r>
            <a:r>
              <a:rPr lang="en-US" sz="1400" b="1" dirty="0"/>
              <a:t>aggregated</a:t>
            </a:r>
            <a:r>
              <a:rPr lang="en-US" sz="1400" baseline="0" dirty="0"/>
              <a:t> work that he edited.</a:t>
            </a:r>
            <a:endParaRPr lang="en-US" sz="1400" dirty="0"/>
          </a:p>
          <a:p>
            <a:endParaRPr lang="en-US" sz="1400" dirty="0"/>
          </a:p>
        </p:txBody>
      </p:sp>
      <p:sp>
        <p:nvSpPr>
          <p:cNvPr id="4" name="Slide Number Placeholder 3"/>
          <p:cNvSpPr>
            <a:spLocks noGrp="1"/>
          </p:cNvSpPr>
          <p:nvPr>
            <p:ph type="sldNum" sz="quarter" idx="10"/>
          </p:nvPr>
        </p:nvSpPr>
        <p:spPr/>
        <p:txBody>
          <a:bodyPr/>
          <a:lstStyle/>
          <a:p>
            <a:fld id="{ADD267DC-469C-4A85-9BD5-B0CF60C9BA4B}" type="slidenum">
              <a:rPr lang="en-US" smtClean="0"/>
              <a:t>36</a:t>
            </a:fld>
            <a:endParaRPr lang="en-US"/>
          </a:p>
        </p:txBody>
      </p:sp>
    </p:spTree>
    <p:extLst>
      <p:ext uri="{BB962C8B-B14F-4D97-AF65-F5344CB8AC3E}">
        <p14:creationId xmlns:p14="http://schemas.microsoft.com/office/powerpoint/2010/main" val="26049509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2324100" cy="1743075"/>
          </a:xfrm>
        </p:spPr>
      </p:sp>
      <p:sp>
        <p:nvSpPr>
          <p:cNvPr id="3" name="Notes Placeholder 2"/>
          <p:cNvSpPr>
            <a:spLocks noGrp="1"/>
          </p:cNvSpPr>
          <p:nvPr>
            <p:ph type="body" idx="1"/>
          </p:nvPr>
        </p:nvSpPr>
        <p:spPr>
          <a:xfrm>
            <a:off x="701040" y="2819400"/>
            <a:ext cx="5608320" cy="5779770"/>
          </a:xfrm>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400" dirty="0"/>
              <a:t>Remember that we</a:t>
            </a:r>
            <a:r>
              <a:rPr lang="en-US" sz="1400" baseline="0" dirty="0"/>
              <a:t> could not provide a direct relationship form Jane’s 7 </a:t>
            </a:r>
            <a:r>
              <a:rPr lang="en-US" sz="1400" b="1" baseline="0" dirty="0"/>
              <a:t>aggregated</a:t>
            </a:r>
            <a:r>
              <a:rPr lang="en-US" sz="1400" baseline="0" dirty="0"/>
              <a:t> </a:t>
            </a:r>
            <a:r>
              <a:rPr lang="en-US" sz="1400" b="1" baseline="0" dirty="0"/>
              <a:t>works</a:t>
            </a:r>
            <a:r>
              <a:rPr lang="en-US" sz="1400" baseline="0" dirty="0"/>
              <a:t> in our manifestation to the </a:t>
            </a:r>
            <a:r>
              <a:rPr lang="en-US" sz="1400" b="1" baseline="0" dirty="0"/>
              <a:t>aggregating work </a:t>
            </a:r>
            <a:r>
              <a:rPr lang="en-US" sz="1400" baseline="0" dirty="0"/>
              <a:t>that we have described.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400" baseline="0"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sz="1400" baseline="0" dirty="0"/>
              <a:t>But we can relate the particular </a:t>
            </a:r>
            <a:r>
              <a:rPr lang="en-US" sz="1400" b="1" baseline="0" dirty="0"/>
              <a:t>expressions of the aggregated works </a:t>
            </a:r>
            <a:r>
              <a:rPr lang="en-US" sz="1400" b="0" baseline="0" dirty="0"/>
              <a:t> that are included in this collection </a:t>
            </a:r>
            <a:r>
              <a:rPr lang="en-US" sz="1400" baseline="0" dirty="0"/>
              <a:t>to the </a:t>
            </a:r>
            <a:r>
              <a:rPr lang="en-US" sz="1400" b="1" baseline="0" dirty="0"/>
              <a:t>expression of the aggregating work</a:t>
            </a:r>
            <a:r>
              <a:rPr lang="en-US" sz="1400" b="0" baseline="0" dirty="0"/>
              <a:t> (the plan to include those expressions)</a:t>
            </a:r>
            <a:r>
              <a:rPr lang="en-US" sz="1400" baseline="0" dirty="0"/>
              <a:t>, using another new relationship “aggregated by” and its inverse “aggregates”.</a:t>
            </a:r>
          </a:p>
        </p:txBody>
      </p:sp>
      <p:sp>
        <p:nvSpPr>
          <p:cNvPr id="4" name="Slide Number Placeholder 3"/>
          <p:cNvSpPr>
            <a:spLocks noGrp="1"/>
          </p:cNvSpPr>
          <p:nvPr>
            <p:ph type="sldNum" sz="quarter" idx="10"/>
          </p:nvPr>
        </p:nvSpPr>
        <p:spPr/>
        <p:txBody>
          <a:bodyPr/>
          <a:lstStyle/>
          <a:p>
            <a:fld id="{ADD267DC-469C-4A85-9BD5-B0CF60C9BA4B}" type="slidenum">
              <a:rPr lang="en-US" smtClean="0"/>
              <a:t>37</a:t>
            </a:fld>
            <a:endParaRPr lang="en-US"/>
          </a:p>
        </p:txBody>
      </p:sp>
    </p:spTree>
    <p:extLst>
      <p:ext uri="{BB962C8B-B14F-4D97-AF65-F5344CB8AC3E}">
        <p14:creationId xmlns:p14="http://schemas.microsoft.com/office/powerpoint/2010/main" val="100350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2324100" cy="1743075"/>
          </a:xfrm>
        </p:spPr>
      </p:sp>
      <p:sp>
        <p:nvSpPr>
          <p:cNvPr id="3" name="Notes Placeholder 2"/>
          <p:cNvSpPr>
            <a:spLocks noGrp="1"/>
          </p:cNvSpPr>
          <p:nvPr>
            <p:ph type="body" idx="1"/>
          </p:nvPr>
        </p:nvSpPr>
        <p:spPr>
          <a:xfrm>
            <a:off x="701040" y="2895600"/>
            <a:ext cx="5608320" cy="5703570"/>
          </a:xfrm>
        </p:spPr>
        <p:txBody>
          <a:bodyPr/>
          <a:lstStyle/>
          <a:p>
            <a:r>
              <a:rPr lang="en-US" sz="1600" dirty="0"/>
              <a:t>And, as always,</a:t>
            </a:r>
            <a:r>
              <a:rPr lang="en-US" sz="1600" baseline="0" dirty="0"/>
              <a:t> we can always provide </a:t>
            </a:r>
            <a:r>
              <a:rPr lang="en-US" sz="1600" dirty="0"/>
              <a:t>a note on expression to say something general about, e.g.:</a:t>
            </a:r>
          </a:p>
          <a:p>
            <a:r>
              <a:rPr lang="en-US" sz="1600" baseline="0" dirty="0"/>
              <a:t>- * the fact that a particular expression of a work can be found in various compilations</a:t>
            </a:r>
          </a:p>
          <a:p>
            <a:r>
              <a:rPr lang="en-US" sz="1600" baseline="0" dirty="0"/>
              <a:t>- * or to say that a compilation contains certain expressions.</a:t>
            </a:r>
            <a:endParaRPr lang="en-US" sz="1600" dirty="0"/>
          </a:p>
        </p:txBody>
      </p:sp>
      <p:sp>
        <p:nvSpPr>
          <p:cNvPr id="4" name="Slide Number Placeholder 3"/>
          <p:cNvSpPr>
            <a:spLocks noGrp="1"/>
          </p:cNvSpPr>
          <p:nvPr>
            <p:ph type="sldNum" sz="quarter" idx="10"/>
          </p:nvPr>
        </p:nvSpPr>
        <p:spPr/>
        <p:txBody>
          <a:bodyPr/>
          <a:lstStyle/>
          <a:p>
            <a:fld id="{ADD267DC-469C-4A85-9BD5-B0CF60C9BA4B}" type="slidenum">
              <a:rPr lang="en-US" smtClean="0"/>
              <a:t>38</a:t>
            </a:fld>
            <a:endParaRPr lang="en-US"/>
          </a:p>
        </p:txBody>
      </p:sp>
    </p:spTree>
    <p:extLst>
      <p:ext uri="{BB962C8B-B14F-4D97-AF65-F5344CB8AC3E}">
        <p14:creationId xmlns:p14="http://schemas.microsoft.com/office/powerpoint/2010/main" val="12279309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2324100" cy="1743075"/>
          </a:xfrm>
        </p:spPr>
      </p:sp>
      <p:sp>
        <p:nvSpPr>
          <p:cNvPr id="3" name="Notes Placeholder 2"/>
          <p:cNvSpPr>
            <a:spLocks noGrp="1"/>
          </p:cNvSpPr>
          <p:nvPr>
            <p:ph type="body" idx="1"/>
          </p:nvPr>
        </p:nvSpPr>
        <p:spPr>
          <a:xfrm>
            <a:off x="701040" y="2895600"/>
            <a:ext cx="5608320" cy="5703570"/>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Now,</a:t>
            </a:r>
            <a:r>
              <a:rPr lang="en-US" sz="1600" baseline="0" dirty="0"/>
              <a:t> what about the individual works in this aggregate manifestation.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a:t>It could be useful to describe one or more of them too—separately—not just as an AAP or some other identifier in a relationship provided in a description of one of the ‘collection’ entities.</a:t>
            </a:r>
          </a:p>
          <a:p>
            <a:endParaRPr lang="en-US" sz="1600" dirty="0"/>
          </a:p>
        </p:txBody>
      </p:sp>
      <p:sp>
        <p:nvSpPr>
          <p:cNvPr id="4" name="Slide Number Placeholder 3"/>
          <p:cNvSpPr>
            <a:spLocks noGrp="1"/>
          </p:cNvSpPr>
          <p:nvPr>
            <p:ph type="sldNum" sz="quarter" idx="10"/>
          </p:nvPr>
        </p:nvSpPr>
        <p:spPr/>
        <p:txBody>
          <a:bodyPr/>
          <a:lstStyle/>
          <a:p>
            <a:fld id="{ADD267DC-469C-4A85-9BD5-B0CF60C9BA4B}" type="slidenum">
              <a:rPr lang="en-US" smtClean="0"/>
              <a:t>39</a:t>
            </a:fld>
            <a:endParaRPr lang="en-US"/>
          </a:p>
        </p:txBody>
      </p:sp>
    </p:spTree>
    <p:extLst>
      <p:ext uri="{BB962C8B-B14F-4D97-AF65-F5344CB8AC3E}">
        <p14:creationId xmlns:p14="http://schemas.microsoft.com/office/powerpoint/2010/main" val="2281287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2324100" cy="1743075"/>
          </a:xfrm>
        </p:spPr>
      </p:sp>
      <p:sp>
        <p:nvSpPr>
          <p:cNvPr id="3" name="Notes Placeholder 2"/>
          <p:cNvSpPr>
            <a:spLocks noGrp="1"/>
          </p:cNvSpPr>
          <p:nvPr>
            <p:ph type="body" idx="1"/>
          </p:nvPr>
        </p:nvSpPr>
        <p:spPr>
          <a:xfrm>
            <a:off x="701040" y="2819400"/>
            <a:ext cx="5608320" cy="5779770"/>
          </a:xfrm>
        </p:spPr>
        <p:txBody>
          <a:bodyPr/>
          <a:lstStyle/>
          <a:p>
            <a:pPr defTabSz="931774">
              <a:defRPr/>
            </a:pPr>
            <a:r>
              <a:rPr lang="en-US" sz="1400" dirty="0"/>
              <a:t>New thinking about aggregates means that every time we look at an information resource (a book, a CD, a website, etc.), instead of just thinking FRBR thinking: “here is a WEMI”, we have to think LRM thinking: “how many Works/Expressions are in this Manifestation/Item?” </a:t>
            </a:r>
          </a:p>
          <a:p>
            <a:endParaRPr lang="en-US" sz="1400" dirty="0"/>
          </a:p>
          <a:p>
            <a:r>
              <a:rPr lang="en-US" sz="1400" dirty="0"/>
              <a:t>* This manifestation embodies</a:t>
            </a:r>
            <a:r>
              <a:rPr lang="en-US" sz="1400" baseline="0" dirty="0"/>
              <a:t> only 1 work/expression</a:t>
            </a:r>
            <a:endParaRPr lang="en-US" sz="1400" dirty="0"/>
          </a:p>
          <a:p>
            <a:pPr defTabSz="931774">
              <a:defRPr/>
            </a:pPr>
            <a:endParaRPr lang="en-US" sz="1400" dirty="0"/>
          </a:p>
          <a:p>
            <a:pPr defTabSz="931774">
              <a:defRPr/>
            </a:pPr>
            <a:r>
              <a:rPr lang="en-US" sz="1400" dirty="0"/>
              <a:t>* This manifestation embodies 3 works/expressions (I’ll explain them shortly).</a:t>
            </a:r>
          </a:p>
          <a:p>
            <a:endParaRPr lang="en-US" sz="1400" dirty="0"/>
          </a:p>
        </p:txBody>
      </p:sp>
      <p:sp>
        <p:nvSpPr>
          <p:cNvPr id="4" name="Slide Number Placeholder 3"/>
          <p:cNvSpPr>
            <a:spLocks noGrp="1"/>
          </p:cNvSpPr>
          <p:nvPr>
            <p:ph type="sldNum" sz="quarter" idx="10"/>
          </p:nvPr>
        </p:nvSpPr>
        <p:spPr/>
        <p:txBody>
          <a:bodyPr/>
          <a:lstStyle/>
          <a:p>
            <a:fld id="{ADD267DC-469C-4A85-9BD5-B0CF60C9BA4B}" type="slidenum">
              <a:rPr lang="en-US" smtClean="0"/>
              <a:t>4</a:t>
            </a:fld>
            <a:endParaRPr lang="en-US" dirty="0"/>
          </a:p>
        </p:txBody>
      </p:sp>
    </p:spTree>
    <p:extLst>
      <p:ext uri="{BB962C8B-B14F-4D97-AF65-F5344CB8AC3E}">
        <p14:creationId xmlns:p14="http://schemas.microsoft.com/office/powerpoint/2010/main" val="131903003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2324100" cy="1743075"/>
          </a:xfrm>
        </p:spPr>
      </p:sp>
      <p:sp>
        <p:nvSpPr>
          <p:cNvPr id="3" name="Notes Placeholder 2"/>
          <p:cNvSpPr>
            <a:spLocks noGrp="1"/>
          </p:cNvSpPr>
          <p:nvPr>
            <p:ph type="body" idx="1"/>
          </p:nvPr>
        </p:nvSpPr>
        <p:spPr>
          <a:xfrm>
            <a:off x="701040" y="2819400"/>
            <a:ext cx="5608320" cy="577977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t>IF you have decided to describe an</a:t>
            </a:r>
            <a:r>
              <a:rPr lang="en-US" sz="1400" b="0" baseline="0" dirty="0"/>
              <a:t> aggregated work</a:t>
            </a:r>
            <a:r>
              <a:rPr lang="en-US" sz="1400" b="0" dirty="0"/>
              <a:t>,</a:t>
            </a:r>
            <a:r>
              <a:rPr lang="en-US" sz="1400" b="0" baseline="0" dirty="0"/>
              <a:t> you will need to:</a:t>
            </a:r>
          </a:p>
          <a:p>
            <a:pPr marL="285750" marR="0" indent="-285750" algn="l" rtl="0" eaLnBrk="1" latinLnBrk="0" hangingPunct="1">
              <a:spcBef>
                <a:spcPts val="0"/>
              </a:spcBef>
              <a:spcAft>
                <a:spcPts val="0"/>
              </a:spcAft>
              <a:buFontTx/>
              <a:buChar char="-"/>
            </a:pPr>
            <a:r>
              <a:rPr lang="en-US" sz="1400" kern="1200" dirty="0">
                <a:solidFill>
                  <a:srgbClr val="000000"/>
                </a:solidFill>
                <a:effectLst/>
                <a:ea typeface="Times New Roman" panose="02020603050405020304" pitchFamily="18" charset="0"/>
              </a:rPr>
              <a:t>Record elements that are appropriate for the work that is aggregated</a:t>
            </a:r>
          </a:p>
          <a:p>
            <a:pPr marL="0" indent="0">
              <a:buFontTx/>
              <a:buNone/>
            </a:pPr>
            <a:endParaRPr lang="en-US" sz="1400" b="0" kern="1200" dirty="0">
              <a:solidFill>
                <a:schemeClr val="tx1"/>
              </a:solidFill>
              <a:effectLst/>
            </a:endParaRPr>
          </a:p>
          <a:p>
            <a:r>
              <a:rPr lang="en-US" sz="1400" b="0" kern="1200" dirty="0">
                <a:solidFill>
                  <a:schemeClr val="tx1"/>
                </a:solidFill>
                <a:effectLst/>
              </a:rPr>
              <a:t>And</a:t>
            </a:r>
            <a:r>
              <a:rPr lang="en-US" sz="1400" b="0" kern="1200" baseline="0" dirty="0">
                <a:solidFill>
                  <a:schemeClr val="tx1"/>
                </a:solidFill>
                <a:effectLst/>
              </a:rPr>
              <a:t> you then have the </a:t>
            </a:r>
            <a:r>
              <a:rPr lang="en-US" sz="1400" b="0" u="sng" kern="1200" baseline="0" dirty="0">
                <a:solidFill>
                  <a:schemeClr val="tx1"/>
                </a:solidFill>
                <a:effectLst/>
              </a:rPr>
              <a:t>options</a:t>
            </a:r>
            <a:r>
              <a:rPr lang="en-US" sz="1400" b="0" kern="1200" baseline="0" dirty="0">
                <a:solidFill>
                  <a:schemeClr val="tx1"/>
                </a:solidFill>
                <a:effectLst/>
              </a:rPr>
              <a:t> to:</a:t>
            </a:r>
            <a:endParaRPr lang="en-US" sz="1400" b="0" kern="1200" dirty="0">
              <a:solidFill>
                <a:schemeClr val="tx1"/>
              </a:solidFill>
              <a:effectLst/>
            </a:endParaRPr>
          </a:p>
          <a:p>
            <a:pPr marL="171450" indent="-171450">
              <a:buFontTx/>
              <a:buChar char="-"/>
            </a:pPr>
            <a:r>
              <a:rPr lang="en-US" sz="1400" b="0" kern="1200" dirty="0">
                <a:solidFill>
                  <a:schemeClr val="tx1"/>
                </a:solidFill>
                <a:effectLst/>
              </a:rPr>
              <a:t>*</a:t>
            </a:r>
            <a:r>
              <a:rPr lang="en-US" sz="1400" b="0" kern="1200" baseline="0" dirty="0">
                <a:solidFill>
                  <a:schemeClr val="tx1"/>
                </a:solidFill>
                <a:effectLst/>
              </a:rPr>
              <a:t> </a:t>
            </a:r>
            <a:r>
              <a:rPr lang="en-US" sz="1400" b="0" kern="1200" dirty="0">
                <a:solidFill>
                  <a:schemeClr val="tx1"/>
                </a:solidFill>
                <a:effectLst/>
              </a:rPr>
              <a:t>Relate an aggregated work to associated Agents</a:t>
            </a:r>
          </a:p>
          <a:p>
            <a:pPr marL="171450" indent="-171450">
              <a:buFontTx/>
              <a:buChar char="-"/>
            </a:pPr>
            <a:r>
              <a:rPr lang="en-US" sz="1400" b="0" kern="1200" dirty="0">
                <a:solidFill>
                  <a:schemeClr val="tx1"/>
                </a:solidFill>
                <a:effectLst/>
              </a:rPr>
              <a:t>* We</a:t>
            </a:r>
            <a:r>
              <a:rPr lang="en-US" sz="1400" b="0" kern="1200" baseline="0" dirty="0">
                <a:solidFill>
                  <a:schemeClr val="tx1"/>
                </a:solidFill>
                <a:effectLst/>
              </a:rPr>
              <a:t> cannot r</a:t>
            </a:r>
            <a:r>
              <a:rPr lang="en-US" sz="1400" b="0" kern="1200" dirty="0">
                <a:solidFill>
                  <a:schemeClr val="tx1"/>
                </a:solidFill>
                <a:effectLst/>
              </a:rPr>
              <a:t>elate an aggregated work to one of the possibly many aggregating works, except,</a:t>
            </a:r>
            <a:r>
              <a:rPr lang="en-US" sz="1400" b="0" kern="1200" baseline="0" dirty="0">
                <a:solidFill>
                  <a:schemeClr val="tx1"/>
                </a:solidFill>
                <a:effectLst/>
              </a:rPr>
              <a:t> perhaps, through a note.</a:t>
            </a:r>
          </a:p>
          <a:p>
            <a:pPr marL="171450" indent="-171450">
              <a:buFontTx/>
              <a:buChar char="-"/>
            </a:pPr>
            <a:endParaRPr lang="en-US" sz="1400" b="0" kern="1200" baseline="0" dirty="0">
              <a:solidFill>
                <a:schemeClr val="tx1"/>
              </a:solidFill>
              <a:effectLst/>
            </a:endParaRPr>
          </a:p>
          <a:p>
            <a:pPr marL="0" indent="0">
              <a:buFontTx/>
              <a:buNone/>
            </a:pPr>
            <a:r>
              <a:rPr lang="en-US" sz="1400" b="0" kern="1200" baseline="0" dirty="0">
                <a:solidFill>
                  <a:schemeClr val="tx1"/>
                </a:solidFill>
                <a:effectLst/>
              </a:rPr>
              <a:t>* The special cardinality restrictions only apply if the aggregated work is itself also aggregating.</a:t>
            </a:r>
            <a:endParaRPr lang="en-US" sz="1400" b="0" kern="1200" dirty="0">
              <a:solidFill>
                <a:schemeClr val="tx1"/>
              </a:solidFill>
              <a:effectLst/>
            </a:endParaRPr>
          </a:p>
        </p:txBody>
      </p:sp>
      <p:sp>
        <p:nvSpPr>
          <p:cNvPr id="4" name="Slide Number Placeholder 3"/>
          <p:cNvSpPr>
            <a:spLocks noGrp="1"/>
          </p:cNvSpPr>
          <p:nvPr>
            <p:ph type="sldNum" sz="quarter" idx="10"/>
          </p:nvPr>
        </p:nvSpPr>
        <p:spPr/>
        <p:txBody>
          <a:bodyPr/>
          <a:lstStyle/>
          <a:p>
            <a:fld id="{ADD267DC-469C-4A85-9BD5-B0CF60C9BA4B}" type="slidenum">
              <a:rPr lang="en-US" smtClean="0"/>
              <a:t>40</a:t>
            </a:fld>
            <a:endParaRPr lang="en-US"/>
          </a:p>
        </p:txBody>
      </p:sp>
    </p:spTree>
    <p:extLst>
      <p:ext uri="{BB962C8B-B14F-4D97-AF65-F5344CB8AC3E}">
        <p14:creationId xmlns:p14="http://schemas.microsoft.com/office/powerpoint/2010/main" val="6529809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2324100" cy="1743075"/>
          </a:xfrm>
        </p:spPr>
      </p:sp>
      <p:sp>
        <p:nvSpPr>
          <p:cNvPr id="3" name="Notes Placeholder 2"/>
          <p:cNvSpPr>
            <a:spLocks noGrp="1"/>
          </p:cNvSpPr>
          <p:nvPr>
            <p:ph type="body" idx="1"/>
          </p:nvPr>
        </p:nvSpPr>
        <p:spPr>
          <a:xfrm>
            <a:off x="701040" y="2743200"/>
            <a:ext cx="5608320" cy="5855970"/>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We do NOT need to think about special guidelines for recording elements</a:t>
            </a:r>
            <a:r>
              <a:rPr lang="en-US" sz="1400" baseline="0" dirty="0"/>
              <a:t> </a:t>
            </a:r>
            <a:r>
              <a:rPr lang="en-US" sz="1400" dirty="0"/>
              <a:t>the </a:t>
            </a:r>
            <a:r>
              <a:rPr lang="en-US" sz="1400" kern="1200" dirty="0">
                <a:solidFill>
                  <a:schemeClr val="tx1"/>
                </a:solidFill>
                <a:effectLst/>
                <a:ea typeface="+mn-ea"/>
                <a:cs typeface="+mn-cs"/>
              </a:rPr>
              <a:t>Work characteristics of a</a:t>
            </a:r>
            <a:r>
              <a:rPr lang="en-US" sz="1400" kern="1200" baseline="0" dirty="0">
                <a:solidFill>
                  <a:schemeClr val="tx1"/>
                </a:solidFill>
                <a:effectLst/>
                <a:ea typeface="+mn-ea"/>
                <a:cs typeface="+mn-cs"/>
              </a:rPr>
              <a:t> </a:t>
            </a:r>
            <a:r>
              <a:rPr lang="en-US" sz="1400" kern="1200" dirty="0">
                <a:solidFill>
                  <a:schemeClr val="tx1"/>
                </a:solidFill>
                <a:effectLst/>
                <a:ea typeface="+mn-ea"/>
                <a:cs typeface="+mn-cs"/>
              </a:rPr>
              <a:t>work that is aggregated unless it,</a:t>
            </a:r>
            <a:r>
              <a:rPr lang="en-US" sz="1400" kern="1200" baseline="0" dirty="0">
                <a:solidFill>
                  <a:schemeClr val="tx1"/>
                </a:solidFill>
                <a:effectLst/>
                <a:ea typeface="+mn-ea"/>
                <a:cs typeface="+mn-cs"/>
              </a:rPr>
              <a:t> too, is also an aggregated work</a:t>
            </a:r>
            <a:r>
              <a:rPr lang="en-US" sz="1400" kern="1200" dirty="0">
                <a:solidFill>
                  <a:schemeClr val="tx1"/>
                </a:solidFill>
                <a:effectLs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kern="1200" dirty="0">
              <a:solidFill>
                <a:schemeClr val="tx1"/>
              </a:solidFill>
              <a:effectLs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So, just</a:t>
            </a:r>
            <a:r>
              <a:rPr lang="en-US" sz="1400" baseline="0" dirty="0"/>
              <a:t> remember to record only the element data that is applicable to that aggregated work.</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So, e.g.:  if you are describing the work, “Emma”, separately, you could, e.g., record </a:t>
            </a:r>
            <a:r>
              <a:rPr lang="en-US" sz="1400" baseline="0" dirty="0"/>
              <a:t>subject headings that apply to that work.</a:t>
            </a:r>
            <a:endParaRPr lang="en-US" sz="14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aseline="0" dirty="0"/>
          </a:p>
        </p:txBody>
      </p:sp>
      <p:sp>
        <p:nvSpPr>
          <p:cNvPr id="4" name="Slide Number Placeholder 3"/>
          <p:cNvSpPr>
            <a:spLocks noGrp="1"/>
          </p:cNvSpPr>
          <p:nvPr>
            <p:ph type="sldNum" sz="quarter" idx="10"/>
          </p:nvPr>
        </p:nvSpPr>
        <p:spPr/>
        <p:txBody>
          <a:bodyPr/>
          <a:lstStyle/>
          <a:p>
            <a:fld id="{ADD267DC-469C-4A85-9BD5-B0CF60C9BA4B}" type="slidenum">
              <a:rPr lang="en-US" smtClean="0"/>
              <a:t>41</a:t>
            </a:fld>
            <a:endParaRPr lang="en-US"/>
          </a:p>
        </p:txBody>
      </p:sp>
    </p:spTree>
    <p:extLst>
      <p:ext uri="{BB962C8B-B14F-4D97-AF65-F5344CB8AC3E}">
        <p14:creationId xmlns:p14="http://schemas.microsoft.com/office/powerpoint/2010/main" val="175066480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2324100" cy="1743075"/>
          </a:xfrm>
        </p:spPr>
      </p:sp>
      <p:sp>
        <p:nvSpPr>
          <p:cNvPr id="3" name="Notes Placeholder 2"/>
          <p:cNvSpPr>
            <a:spLocks noGrp="1"/>
          </p:cNvSpPr>
          <p:nvPr>
            <p:ph type="body" idx="1"/>
          </p:nvPr>
        </p:nvSpPr>
        <p:spPr>
          <a:xfrm>
            <a:off x="701040" y="2819400"/>
            <a:ext cx="5608320" cy="5779770"/>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The relationships you make for agents</a:t>
            </a:r>
            <a:r>
              <a:rPr lang="en-US" sz="1400" baseline="0" dirty="0"/>
              <a:t> associated with a work that is aggregated depends on whether the work is a single work or is itself an aggregating work (with its own aggregator)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a:t>* We would give Jane as the author of the single work “Emma” and of each of the other </a:t>
            </a:r>
            <a:r>
              <a:rPr lang="en-US" sz="1400" u="sng" baseline="0" dirty="0"/>
              <a:t>aggregated</a:t>
            </a:r>
            <a:r>
              <a:rPr lang="en-US" sz="1400" baseline="0" dirty="0"/>
              <a:t> works that we describe for our example.</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400" baseline="0"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sz="1400" baseline="0" dirty="0"/>
              <a:t>But remember that Jane is not responsible for this </a:t>
            </a:r>
            <a:r>
              <a:rPr lang="en-US" sz="1400" u="sng" baseline="0" dirty="0"/>
              <a:t>aggregating</a:t>
            </a:r>
            <a:r>
              <a:rPr lang="en-US" sz="1400" baseline="0" dirty="0"/>
              <a:t> work; its creator is the agent responsible for the </a:t>
            </a:r>
            <a:r>
              <a:rPr lang="en-US" sz="1400" u="sng" baseline="0" dirty="0"/>
              <a:t>plan to aggregate content</a:t>
            </a:r>
            <a:r>
              <a:rPr lang="en-US" sz="1400" baseline="0" dirty="0"/>
              <a:t>.</a:t>
            </a:r>
          </a:p>
          <a:p>
            <a:pPr marL="0" marR="0" lvl="1"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400" b="0"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sz="1400" dirty="0"/>
              <a:t>We do not know who the aggregator is</a:t>
            </a:r>
            <a:r>
              <a:rPr lang="en-US" sz="1400" baseline="0" dirty="0"/>
              <a:t> for o</a:t>
            </a:r>
            <a:r>
              <a:rPr lang="en-US" sz="1400" dirty="0"/>
              <a:t>ur example: “The complete novels of Jane Austen”.</a:t>
            </a:r>
          </a:p>
        </p:txBody>
      </p:sp>
      <p:sp>
        <p:nvSpPr>
          <p:cNvPr id="4" name="Slide Number Placeholder 3"/>
          <p:cNvSpPr>
            <a:spLocks noGrp="1"/>
          </p:cNvSpPr>
          <p:nvPr>
            <p:ph type="sldNum" sz="quarter" idx="10"/>
          </p:nvPr>
        </p:nvSpPr>
        <p:spPr/>
        <p:txBody>
          <a:bodyPr/>
          <a:lstStyle/>
          <a:p>
            <a:fld id="{ADD267DC-469C-4A85-9BD5-B0CF60C9BA4B}" type="slidenum">
              <a:rPr lang="en-US" smtClean="0"/>
              <a:t>42</a:t>
            </a:fld>
            <a:endParaRPr lang="en-US"/>
          </a:p>
        </p:txBody>
      </p:sp>
    </p:spTree>
    <p:extLst>
      <p:ext uri="{BB962C8B-B14F-4D97-AF65-F5344CB8AC3E}">
        <p14:creationId xmlns:p14="http://schemas.microsoft.com/office/powerpoint/2010/main" val="230631475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2324100" cy="1743075"/>
          </a:xfrm>
        </p:spPr>
      </p:sp>
      <p:sp>
        <p:nvSpPr>
          <p:cNvPr id="3" name="Notes Placeholder 2"/>
          <p:cNvSpPr>
            <a:spLocks noGrp="1"/>
          </p:cNvSpPr>
          <p:nvPr>
            <p:ph type="body" idx="1"/>
          </p:nvPr>
        </p:nvSpPr>
        <p:spPr>
          <a:xfrm>
            <a:off x="701040" y="2819400"/>
            <a:ext cx="5608320" cy="5779770"/>
          </a:xfrm>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400" dirty="0"/>
              <a:t>But</a:t>
            </a:r>
            <a:r>
              <a:rPr lang="en-US" sz="1400" baseline="0" dirty="0"/>
              <a:t> can we at least connect </a:t>
            </a:r>
            <a:r>
              <a:rPr lang="en-US" sz="1400" dirty="0"/>
              <a:t>an</a:t>
            </a:r>
            <a:r>
              <a:rPr lang="en-US" sz="1400" baseline="0" dirty="0"/>
              <a:t> agent who is responsible for one or more works that are aggregated (e.g., Jane, the author of all of the works in the collection) to the aggregating work (the collection), in some other way, even if not as creator?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400" baseline="0"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sz="1400" baseline="0" dirty="0"/>
              <a:t>How do we connect </a:t>
            </a:r>
            <a:r>
              <a:rPr lang="en-US" sz="1400" dirty="0"/>
              <a:t>Jane to this collection of her works?</a:t>
            </a:r>
          </a:p>
          <a:p>
            <a:endParaRPr lang="en-US" sz="1400" dirty="0"/>
          </a:p>
          <a:p>
            <a:r>
              <a:rPr lang="en-US" sz="1400" dirty="0"/>
              <a:t>We can’t </a:t>
            </a:r>
            <a:r>
              <a:rPr lang="en-US" sz="1400" baseline="0" dirty="0"/>
              <a:t>make a direct connection.</a:t>
            </a:r>
            <a:endParaRPr lang="en-US" sz="1400" dirty="0"/>
          </a:p>
          <a:p>
            <a:endParaRPr lang="en-US" sz="1400" dirty="0"/>
          </a:p>
          <a:p>
            <a:r>
              <a:rPr lang="en-US" sz="1400" dirty="0"/>
              <a:t>* We have to connect through the aggregated works;</a:t>
            </a:r>
            <a:r>
              <a:rPr lang="en-US" sz="1400" baseline="0" dirty="0"/>
              <a:t> or using the writer of aggregate relationship to the aggregate manifestation that I showed you earlier.</a:t>
            </a:r>
            <a:endParaRPr lang="en-US" sz="1400" dirty="0"/>
          </a:p>
        </p:txBody>
      </p:sp>
      <p:sp>
        <p:nvSpPr>
          <p:cNvPr id="4" name="Slide Number Placeholder 3"/>
          <p:cNvSpPr>
            <a:spLocks noGrp="1"/>
          </p:cNvSpPr>
          <p:nvPr>
            <p:ph type="sldNum" sz="quarter" idx="10"/>
          </p:nvPr>
        </p:nvSpPr>
        <p:spPr/>
        <p:txBody>
          <a:bodyPr/>
          <a:lstStyle/>
          <a:p>
            <a:fld id="{ADD267DC-469C-4A85-9BD5-B0CF60C9BA4B}" type="slidenum">
              <a:rPr lang="en-US" smtClean="0"/>
              <a:t>43</a:t>
            </a:fld>
            <a:endParaRPr lang="en-US"/>
          </a:p>
        </p:txBody>
      </p:sp>
    </p:spTree>
    <p:extLst>
      <p:ext uri="{BB962C8B-B14F-4D97-AF65-F5344CB8AC3E}">
        <p14:creationId xmlns:p14="http://schemas.microsoft.com/office/powerpoint/2010/main" val="91228506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2324100" cy="1743075"/>
          </a:xfrm>
        </p:spPr>
      </p:sp>
      <p:sp>
        <p:nvSpPr>
          <p:cNvPr id="3" name="Notes Placeholder 2"/>
          <p:cNvSpPr>
            <a:spLocks noGrp="1"/>
          </p:cNvSpPr>
          <p:nvPr>
            <p:ph type="body" idx="1"/>
          </p:nvPr>
        </p:nvSpPr>
        <p:spPr>
          <a:xfrm>
            <a:off x="701040" y="2895600"/>
            <a:ext cx="5608320" cy="5703570"/>
          </a:xfrm>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400" baseline="0" dirty="0"/>
              <a:t>And, as I mentioned earlier, we can’t make a direct relationship between a static aggregating work and the works that are aggregated.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aseline="0" dirty="0"/>
          </a:p>
        </p:txBody>
      </p:sp>
      <p:sp>
        <p:nvSpPr>
          <p:cNvPr id="4" name="Slide Number Placeholder 3"/>
          <p:cNvSpPr>
            <a:spLocks noGrp="1"/>
          </p:cNvSpPr>
          <p:nvPr>
            <p:ph type="sldNum" sz="quarter" idx="10"/>
          </p:nvPr>
        </p:nvSpPr>
        <p:spPr/>
        <p:txBody>
          <a:bodyPr/>
          <a:lstStyle/>
          <a:p>
            <a:fld id="{ADD267DC-469C-4A85-9BD5-B0CF60C9BA4B}" type="slidenum">
              <a:rPr lang="en-US" smtClean="0"/>
              <a:t>44</a:t>
            </a:fld>
            <a:endParaRPr lang="en-US"/>
          </a:p>
        </p:txBody>
      </p:sp>
    </p:spTree>
    <p:extLst>
      <p:ext uri="{BB962C8B-B14F-4D97-AF65-F5344CB8AC3E}">
        <p14:creationId xmlns:p14="http://schemas.microsoft.com/office/powerpoint/2010/main" val="160830375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2324100" cy="1743075"/>
          </a:xfrm>
        </p:spPr>
      </p:sp>
      <p:sp>
        <p:nvSpPr>
          <p:cNvPr id="3" name="Notes Placeholder 2"/>
          <p:cNvSpPr>
            <a:spLocks noGrp="1"/>
          </p:cNvSpPr>
          <p:nvPr>
            <p:ph type="body" idx="1"/>
          </p:nvPr>
        </p:nvSpPr>
        <p:spPr>
          <a:xfrm>
            <a:off x="701040" y="2895600"/>
            <a:ext cx="5608320" cy="5703570"/>
          </a:xfrm>
        </p:spPr>
        <p:txBody>
          <a:bodyPr/>
          <a:lstStyle/>
          <a:p>
            <a:r>
              <a:rPr lang="en-US" sz="1400" baseline="0" dirty="0"/>
              <a:t>We can’t make a direct relationship between a static aggregating work and the works that are aggregated.</a:t>
            </a:r>
          </a:p>
          <a:p>
            <a:endParaRPr lang="en-US" sz="1400" baseline="0" dirty="0"/>
          </a:p>
          <a:p>
            <a:r>
              <a:rPr lang="en-US" sz="1400" baseline="0" dirty="0"/>
              <a:t>But we can, as always, use a “note on work” to mention this and/or other collections that include “Emma” in our description of “Emma”, if we thought that would be useful.</a:t>
            </a:r>
          </a:p>
          <a:p>
            <a:endParaRPr lang="en-US" baseline="0" dirty="0"/>
          </a:p>
        </p:txBody>
      </p:sp>
      <p:sp>
        <p:nvSpPr>
          <p:cNvPr id="4" name="Slide Number Placeholder 3"/>
          <p:cNvSpPr>
            <a:spLocks noGrp="1"/>
          </p:cNvSpPr>
          <p:nvPr>
            <p:ph type="sldNum" sz="quarter" idx="10"/>
          </p:nvPr>
        </p:nvSpPr>
        <p:spPr/>
        <p:txBody>
          <a:bodyPr/>
          <a:lstStyle/>
          <a:p>
            <a:fld id="{ADD267DC-469C-4A85-9BD5-B0CF60C9BA4B}" type="slidenum">
              <a:rPr lang="en-US" smtClean="0"/>
              <a:t>45</a:t>
            </a:fld>
            <a:endParaRPr lang="en-US"/>
          </a:p>
        </p:txBody>
      </p:sp>
    </p:spTree>
    <p:extLst>
      <p:ext uri="{BB962C8B-B14F-4D97-AF65-F5344CB8AC3E}">
        <p14:creationId xmlns:p14="http://schemas.microsoft.com/office/powerpoint/2010/main" val="311351961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2324100" cy="1743075"/>
          </a:xfrm>
        </p:spPr>
      </p:sp>
      <p:sp>
        <p:nvSpPr>
          <p:cNvPr id="3" name="Notes Placeholder 2"/>
          <p:cNvSpPr>
            <a:spLocks noGrp="1"/>
          </p:cNvSpPr>
          <p:nvPr>
            <p:ph type="body" idx="1"/>
          </p:nvPr>
        </p:nvSpPr>
        <p:spPr>
          <a:xfrm>
            <a:off x="701040" y="2895600"/>
            <a:ext cx="5608320" cy="5703570"/>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Now let’s see the instructions and</a:t>
            </a:r>
            <a:r>
              <a:rPr lang="en-US" sz="1400" baseline="0" dirty="0"/>
              <a:t> options for describing the </a:t>
            </a:r>
            <a:r>
              <a:rPr lang="en-US" sz="1400" u="sng" baseline="0" dirty="0"/>
              <a:t>expressions</a:t>
            </a:r>
            <a:r>
              <a:rPr lang="en-US" sz="1400" baseline="0" dirty="0"/>
              <a:t> of the works that are aggregated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aseline="0" dirty="0"/>
          </a:p>
          <a:p>
            <a:endParaRPr lang="en-US" sz="1400" dirty="0"/>
          </a:p>
        </p:txBody>
      </p:sp>
      <p:sp>
        <p:nvSpPr>
          <p:cNvPr id="4" name="Slide Number Placeholder 3"/>
          <p:cNvSpPr>
            <a:spLocks noGrp="1"/>
          </p:cNvSpPr>
          <p:nvPr>
            <p:ph type="sldNum" sz="quarter" idx="10"/>
          </p:nvPr>
        </p:nvSpPr>
        <p:spPr/>
        <p:txBody>
          <a:bodyPr/>
          <a:lstStyle/>
          <a:p>
            <a:fld id="{ADD267DC-469C-4A85-9BD5-B0CF60C9BA4B}" type="slidenum">
              <a:rPr lang="en-US" smtClean="0"/>
              <a:t>46</a:t>
            </a:fld>
            <a:endParaRPr lang="en-US"/>
          </a:p>
        </p:txBody>
      </p:sp>
    </p:spTree>
    <p:extLst>
      <p:ext uri="{BB962C8B-B14F-4D97-AF65-F5344CB8AC3E}">
        <p14:creationId xmlns:p14="http://schemas.microsoft.com/office/powerpoint/2010/main" val="395640642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2324100" cy="1743075"/>
          </a:xfrm>
        </p:spPr>
      </p:sp>
      <p:sp>
        <p:nvSpPr>
          <p:cNvPr id="3" name="Notes Placeholder 2"/>
          <p:cNvSpPr>
            <a:spLocks noGrp="1"/>
          </p:cNvSpPr>
          <p:nvPr>
            <p:ph type="body" idx="1"/>
          </p:nvPr>
        </p:nvSpPr>
        <p:spPr>
          <a:xfrm>
            <a:off x="701040" y="2895600"/>
            <a:ext cx="5608320" cy="570357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t>IF you have decided to describe the</a:t>
            </a:r>
            <a:r>
              <a:rPr lang="en-US" sz="1400" b="0" baseline="0" dirty="0"/>
              <a:t> expression of a work that is aggregated</a:t>
            </a:r>
            <a:r>
              <a:rPr lang="en-US" sz="1400" b="0" dirty="0"/>
              <a:t>,</a:t>
            </a:r>
            <a:r>
              <a:rPr lang="en-US" sz="1400" b="0" baseline="0" dirty="0"/>
              <a:t> you will need to:</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400" dirty="0">
                <a:solidFill>
                  <a:srgbClr val="000000"/>
                </a:solidFill>
                <a:effectLst/>
                <a:ea typeface="Times New Roman" panose="02020603050405020304" pitchFamily="18" charset="0"/>
              </a:rPr>
              <a:t>Record elements that are appropriate for the expression that is aggregated, and only that expression</a:t>
            </a:r>
            <a:endParaRPr lang="en-US" sz="1400" dirty="0">
              <a:effectLst/>
              <a:ea typeface="Calibri" panose="020F0502020204030204" pitchFamily="34" charset="0"/>
            </a:endParaRPr>
          </a:p>
          <a:p>
            <a:pPr marL="0" indent="0">
              <a:buFontTx/>
              <a:buNone/>
            </a:pPr>
            <a:endParaRPr lang="en-US" sz="1400" b="0" kern="1200" dirty="0">
              <a:solidFill>
                <a:schemeClr val="tx1"/>
              </a:solidFill>
              <a:effectLst/>
            </a:endParaRPr>
          </a:p>
          <a:p>
            <a:r>
              <a:rPr lang="en-US" sz="1400" b="0" kern="1200" dirty="0">
                <a:solidFill>
                  <a:schemeClr val="tx1"/>
                </a:solidFill>
                <a:effectLst/>
              </a:rPr>
              <a:t>And</a:t>
            </a:r>
            <a:r>
              <a:rPr lang="en-US" sz="1400" b="0" kern="1200" baseline="0" dirty="0">
                <a:solidFill>
                  <a:schemeClr val="tx1"/>
                </a:solidFill>
                <a:effectLst/>
              </a:rPr>
              <a:t> you then have the option of doing any or all of the following:</a:t>
            </a:r>
            <a:endParaRPr lang="en-US" sz="1400" b="0" kern="1200" dirty="0">
              <a:solidFill>
                <a:schemeClr val="tx1"/>
              </a:solidFill>
              <a:effectLst/>
            </a:endParaRPr>
          </a:p>
          <a:p>
            <a:pPr marL="171450" indent="-171450">
              <a:buFontTx/>
              <a:buChar char="-"/>
            </a:pPr>
            <a:r>
              <a:rPr lang="en-US" sz="1400" b="0" kern="1200" dirty="0">
                <a:solidFill>
                  <a:schemeClr val="tx1"/>
                </a:solidFill>
                <a:effectLst/>
              </a:rPr>
              <a:t>*</a:t>
            </a:r>
            <a:r>
              <a:rPr lang="en-US" sz="1400" b="0" kern="1200" baseline="0" dirty="0">
                <a:solidFill>
                  <a:schemeClr val="tx1"/>
                </a:solidFill>
                <a:effectLst/>
              </a:rPr>
              <a:t> </a:t>
            </a:r>
            <a:r>
              <a:rPr lang="en-US" sz="1400" b="0" kern="1200" dirty="0">
                <a:solidFill>
                  <a:schemeClr val="tx1"/>
                </a:solidFill>
                <a:effectLst/>
              </a:rPr>
              <a:t>Relate an expression that is aggregated</a:t>
            </a:r>
            <a:r>
              <a:rPr lang="en-US" sz="1400" b="0" kern="1200" baseline="0" dirty="0">
                <a:solidFill>
                  <a:schemeClr val="tx1"/>
                </a:solidFill>
                <a:effectLst/>
              </a:rPr>
              <a:t> </a:t>
            </a:r>
            <a:r>
              <a:rPr lang="en-US" sz="1400" b="0" kern="1200" dirty="0">
                <a:solidFill>
                  <a:schemeClr val="tx1"/>
                </a:solidFill>
                <a:effectLst/>
              </a:rPr>
              <a:t>to associated Agents,</a:t>
            </a:r>
            <a:r>
              <a:rPr lang="en-US" sz="1400" b="0" kern="1200" baseline="0" dirty="0">
                <a:solidFill>
                  <a:schemeClr val="tx1"/>
                </a:solidFill>
                <a:effectLst/>
              </a:rPr>
              <a:t> e.g., to the editor of the expression of Emma, if there is one</a:t>
            </a:r>
            <a:endParaRPr lang="en-US" sz="1400" b="0" kern="1200" dirty="0">
              <a:solidFill>
                <a:schemeClr val="tx1"/>
              </a:solidFill>
              <a:effectLst/>
            </a:endParaRPr>
          </a:p>
          <a:p>
            <a:pPr marL="171450" indent="-171450">
              <a:buFontTx/>
              <a:buChar char="-"/>
            </a:pPr>
            <a:r>
              <a:rPr lang="en-US" sz="1400" b="0" kern="1200" dirty="0">
                <a:solidFill>
                  <a:schemeClr val="tx1"/>
                </a:solidFill>
                <a:effectLst/>
              </a:rPr>
              <a:t>* Relate an expression that is aggregated</a:t>
            </a:r>
            <a:r>
              <a:rPr lang="en-US" sz="1400" b="0" kern="1200" baseline="0" dirty="0">
                <a:solidFill>
                  <a:schemeClr val="tx1"/>
                </a:solidFill>
                <a:effectLst/>
              </a:rPr>
              <a:t> </a:t>
            </a:r>
            <a:r>
              <a:rPr lang="en-US" sz="1400" b="0" kern="1200" dirty="0">
                <a:solidFill>
                  <a:schemeClr val="tx1"/>
                </a:solidFill>
                <a:effectLst/>
              </a:rPr>
              <a:t>to an aggregating expression</a:t>
            </a:r>
          </a:p>
          <a:p>
            <a:endParaRPr lang="en-US" sz="1400" dirty="0"/>
          </a:p>
        </p:txBody>
      </p:sp>
      <p:sp>
        <p:nvSpPr>
          <p:cNvPr id="4" name="Slide Number Placeholder 3"/>
          <p:cNvSpPr>
            <a:spLocks noGrp="1"/>
          </p:cNvSpPr>
          <p:nvPr>
            <p:ph type="sldNum" sz="quarter" idx="10"/>
          </p:nvPr>
        </p:nvSpPr>
        <p:spPr/>
        <p:txBody>
          <a:bodyPr/>
          <a:lstStyle/>
          <a:p>
            <a:fld id="{ADD267DC-469C-4A85-9BD5-B0CF60C9BA4B}" type="slidenum">
              <a:rPr lang="en-US" smtClean="0"/>
              <a:t>47</a:t>
            </a:fld>
            <a:endParaRPr lang="en-US"/>
          </a:p>
        </p:txBody>
      </p:sp>
    </p:spTree>
    <p:extLst>
      <p:ext uri="{BB962C8B-B14F-4D97-AF65-F5344CB8AC3E}">
        <p14:creationId xmlns:p14="http://schemas.microsoft.com/office/powerpoint/2010/main" val="125519319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2324100" cy="1743075"/>
          </a:xfrm>
        </p:spPr>
      </p:sp>
      <p:sp>
        <p:nvSpPr>
          <p:cNvPr id="3" name="Notes Placeholder 2"/>
          <p:cNvSpPr>
            <a:spLocks noGrp="1"/>
          </p:cNvSpPr>
          <p:nvPr>
            <p:ph type="body" idx="1"/>
          </p:nvPr>
        </p:nvSpPr>
        <p:spPr>
          <a:xfrm>
            <a:off x="701040" y="2743200"/>
            <a:ext cx="5608320" cy="585597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00000"/>
                </a:solidFill>
                <a:effectLst/>
                <a:ea typeface="Times New Roman" panose="02020603050405020304" pitchFamily="18" charset="0"/>
              </a:rPr>
              <a:t>Record elements that are appropriate for the expression that is aggregated</a:t>
            </a:r>
            <a:endParaRPr lang="en-US" sz="1400" dirty="0">
              <a:effectLst/>
              <a:ea typeface="Calibri" panose="020F0502020204030204" pitchFamily="34" charset="0"/>
            </a:endParaRPr>
          </a:p>
          <a:p>
            <a:endParaRPr lang="en-US" sz="1400" dirty="0"/>
          </a:p>
          <a:p>
            <a:r>
              <a:rPr lang="en-US" sz="1400" dirty="0"/>
              <a:t>* If</a:t>
            </a:r>
            <a:r>
              <a:rPr lang="en-US" sz="1400" baseline="0" dirty="0"/>
              <a:t> you are describing the English expression of one of the poems in this collection, then obviously the Language of expression is only English.</a:t>
            </a:r>
            <a:endParaRPr lang="en-US" sz="1400" dirty="0"/>
          </a:p>
        </p:txBody>
      </p:sp>
      <p:sp>
        <p:nvSpPr>
          <p:cNvPr id="4" name="Slide Number Placeholder 3"/>
          <p:cNvSpPr>
            <a:spLocks noGrp="1"/>
          </p:cNvSpPr>
          <p:nvPr>
            <p:ph type="sldNum" sz="quarter" idx="10"/>
          </p:nvPr>
        </p:nvSpPr>
        <p:spPr/>
        <p:txBody>
          <a:bodyPr/>
          <a:lstStyle/>
          <a:p>
            <a:fld id="{ADD267DC-469C-4A85-9BD5-B0CF60C9BA4B}" type="slidenum">
              <a:rPr lang="en-US" smtClean="0"/>
              <a:t>48</a:t>
            </a:fld>
            <a:endParaRPr lang="en-US"/>
          </a:p>
        </p:txBody>
      </p:sp>
    </p:spTree>
    <p:extLst>
      <p:ext uri="{BB962C8B-B14F-4D97-AF65-F5344CB8AC3E}">
        <p14:creationId xmlns:p14="http://schemas.microsoft.com/office/powerpoint/2010/main" val="117051715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2324100" cy="1743075"/>
          </a:xfrm>
        </p:spPr>
      </p:sp>
      <p:sp>
        <p:nvSpPr>
          <p:cNvPr id="3" name="Notes Placeholder 2"/>
          <p:cNvSpPr>
            <a:spLocks noGrp="1"/>
          </p:cNvSpPr>
          <p:nvPr>
            <p:ph type="body" idx="1"/>
          </p:nvPr>
        </p:nvSpPr>
        <p:spPr>
          <a:xfrm>
            <a:off x="701040" y="2819400"/>
            <a:ext cx="5608320" cy="5779770"/>
          </a:xfrm>
        </p:spPr>
        <p:txBody>
          <a:bodyPr/>
          <a:lstStyle/>
          <a:p>
            <a:r>
              <a:rPr lang="en-US" sz="1400" dirty="0"/>
              <a:t>We</a:t>
            </a:r>
            <a:r>
              <a:rPr lang="en-US" sz="1400" baseline="0" dirty="0"/>
              <a:t> use the usual “related agent of expression” relationship or one of its </a:t>
            </a:r>
            <a:r>
              <a:rPr lang="en-US" sz="1400" baseline="0" dirty="0" err="1"/>
              <a:t>subproperties</a:t>
            </a:r>
            <a:r>
              <a:rPr lang="en-US" sz="1400" baseline="0" dirty="0"/>
              <a:t> to relate an aggregated expression, e.g., a chapter in a compilation, to an associated agent, e.g., its editor.</a:t>
            </a:r>
            <a:endParaRPr lang="en-US" sz="1400" dirty="0"/>
          </a:p>
        </p:txBody>
      </p:sp>
      <p:sp>
        <p:nvSpPr>
          <p:cNvPr id="4" name="Slide Number Placeholder 3"/>
          <p:cNvSpPr>
            <a:spLocks noGrp="1"/>
          </p:cNvSpPr>
          <p:nvPr>
            <p:ph type="sldNum" sz="quarter" idx="10"/>
          </p:nvPr>
        </p:nvSpPr>
        <p:spPr/>
        <p:txBody>
          <a:bodyPr/>
          <a:lstStyle/>
          <a:p>
            <a:fld id="{ADD267DC-469C-4A85-9BD5-B0CF60C9BA4B}" type="slidenum">
              <a:rPr lang="en-US" smtClean="0"/>
              <a:t>49</a:t>
            </a:fld>
            <a:endParaRPr lang="en-US"/>
          </a:p>
        </p:txBody>
      </p:sp>
    </p:spTree>
    <p:extLst>
      <p:ext uri="{BB962C8B-B14F-4D97-AF65-F5344CB8AC3E}">
        <p14:creationId xmlns:p14="http://schemas.microsoft.com/office/powerpoint/2010/main" val="5521540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2324100" cy="1743075"/>
          </a:xfrm>
        </p:spPr>
      </p:sp>
      <p:sp>
        <p:nvSpPr>
          <p:cNvPr id="3" name="Notes Placeholder 2"/>
          <p:cNvSpPr>
            <a:spLocks noGrp="1"/>
          </p:cNvSpPr>
          <p:nvPr>
            <p:ph type="body" idx="1"/>
          </p:nvPr>
        </p:nvSpPr>
        <p:spPr>
          <a:xfrm>
            <a:off x="701040" y="2819400"/>
            <a:ext cx="5608320" cy="5779770"/>
          </a:xfrm>
        </p:spPr>
        <p:txBody>
          <a:bodyPr/>
          <a:lstStyle/>
          <a:p>
            <a:r>
              <a:rPr lang="en-US" sz="1400" dirty="0"/>
              <a:t>“Don’t panic”; </a:t>
            </a:r>
            <a:r>
              <a:rPr lang="en-US" sz="1400" u="sng" dirty="0"/>
              <a:t>you</a:t>
            </a:r>
            <a:r>
              <a:rPr lang="en-US" sz="1400" u="none" baseline="0" dirty="0"/>
              <a:t> decide which of those W/E to describe:</a:t>
            </a:r>
          </a:p>
          <a:p>
            <a:pPr marL="174708" indent="-174708">
              <a:buFontTx/>
              <a:buChar char="-"/>
            </a:pPr>
            <a:r>
              <a:rPr lang="en-US" sz="1400" u="none" baseline="0" dirty="0"/>
              <a:t>All of the WE in the aggregate;</a:t>
            </a:r>
          </a:p>
          <a:p>
            <a:pPr marL="174708" indent="-174708">
              <a:buFontTx/>
              <a:buChar char="-"/>
            </a:pPr>
            <a:r>
              <a:rPr lang="en-US" sz="1400" u="none" baseline="0" dirty="0"/>
              <a:t>or only one or two;</a:t>
            </a:r>
          </a:p>
          <a:p>
            <a:pPr marL="174708" indent="-174708">
              <a:buFontTx/>
              <a:buChar char="-"/>
            </a:pPr>
            <a:r>
              <a:rPr lang="en-US" sz="1400" u="none" baseline="0" dirty="0"/>
              <a:t>or none (yes, you *could* just describe the manifestation/item).</a:t>
            </a:r>
            <a:endParaRPr lang="en-US" sz="1400" u="sng" dirty="0"/>
          </a:p>
        </p:txBody>
      </p:sp>
      <p:sp>
        <p:nvSpPr>
          <p:cNvPr id="4" name="Slide Number Placeholder 3"/>
          <p:cNvSpPr>
            <a:spLocks noGrp="1"/>
          </p:cNvSpPr>
          <p:nvPr>
            <p:ph type="sldNum" sz="quarter" idx="10"/>
          </p:nvPr>
        </p:nvSpPr>
        <p:spPr/>
        <p:txBody>
          <a:bodyPr/>
          <a:lstStyle/>
          <a:p>
            <a:fld id="{C95A9BA0-67E4-45F2-A904-ED9162D3A718}" type="slidenum">
              <a:rPr lang="en-US" smtClean="0"/>
              <a:t>5</a:t>
            </a:fld>
            <a:endParaRPr lang="en-US" dirty="0"/>
          </a:p>
        </p:txBody>
      </p:sp>
    </p:spTree>
    <p:extLst>
      <p:ext uri="{BB962C8B-B14F-4D97-AF65-F5344CB8AC3E}">
        <p14:creationId xmlns:p14="http://schemas.microsoft.com/office/powerpoint/2010/main" val="175224772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2324100" cy="1743075"/>
          </a:xfrm>
        </p:spPr>
      </p:sp>
      <p:sp>
        <p:nvSpPr>
          <p:cNvPr id="3" name="Notes Placeholder 2"/>
          <p:cNvSpPr>
            <a:spLocks noGrp="1"/>
          </p:cNvSpPr>
          <p:nvPr>
            <p:ph type="body" idx="1"/>
          </p:nvPr>
        </p:nvSpPr>
        <p:spPr>
          <a:xfrm>
            <a:off x="701040" y="2819400"/>
            <a:ext cx="5608320" cy="5779770"/>
          </a:xfrm>
        </p:spPr>
        <p:txBody>
          <a:bodyPr/>
          <a:lstStyle/>
          <a:p>
            <a:r>
              <a:rPr lang="en-US" sz="1400" dirty="0"/>
              <a:t>We do not relate a</a:t>
            </a:r>
            <a:r>
              <a:rPr lang="en-US" sz="1400" baseline="0" dirty="0"/>
              <a:t>n agent associated only with the expression of a compilation to the individual expressions embodied in the aggregate manifestation.</a:t>
            </a:r>
            <a:endParaRPr lang="en-US" sz="1400" dirty="0"/>
          </a:p>
        </p:txBody>
      </p:sp>
      <p:sp>
        <p:nvSpPr>
          <p:cNvPr id="4" name="Slide Number Placeholder 3"/>
          <p:cNvSpPr>
            <a:spLocks noGrp="1"/>
          </p:cNvSpPr>
          <p:nvPr>
            <p:ph type="sldNum" sz="quarter" idx="10"/>
          </p:nvPr>
        </p:nvSpPr>
        <p:spPr/>
        <p:txBody>
          <a:bodyPr/>
          <a:lstStyle/>
          <a:p>
            <a:fld id="{ADD267DC-469C-4A85-9BD5-B0CF60C9BA4B}" type="slidenum">
              <a:rPr lang="en-US" smtClean="0"/>
              <a:t>50</a:t>
            </a:fld>
            <a:endParaRPr lang="en-US"/>
          </a:p>
        </p:txBody>
      </p:sp>
    </p:spTree>
    <p:extLst>
      <p:ext uri="{BB962C8B-B14F-4D97-AF65-F5344CB8AC3E}">
        <p14:creationId xmlns:p14="http://schemas.microsoft.com/office/powerpoint/2010/main" val="73156131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2324100" cy="1743075"/>
          </a:xfrm>
        </p:spPr>
      </p:sp>
      <p:sp>
        <p:nvSpPr>
          <p:cNvPr id="3" name="Notes Placeholder 2"/>
          <p:cNvSpPr>
            <a:spLocks noGrp="1"/>
          </p:cNvSpPr>
          <p:nvPr>
            <p:ph type="body" idx="1"/>
          </p:nvPr>
        </p:nvSpPr>
        <p:spPr>
          <a:xfrm>
            <a:off x="701040" y="2895600"/>
            <a:ext cx="5608320" cy="5703570"/>
          </a:xfrm>
        </p:spPr>
        <p:txBody>
          <a:bodyPr/>
          <a:lstStyle/>
          <a:p>
            <a:r>
              <a:rPr lang="en-US" sz="1400" dirty="0"/>
              <a:t>As</a:t>
            </a:r>
            <a:r>
              <a:rPr lang="en-US" sz="1400" baseline="0" dirty="0"/>
              <a:t> we saw with relating an aggregating expression to an aggregated expression, we can also do the reverse and relate an aggregated expression of “Emma” to the aggregating expression for the compilation.</a:t>
            </a:r>
            <a:endParaRPr lang="en-US" sz="1400" dirty="0"/>
          </a:p>
        </p:txBody>
      </p:sp>
      <p:sp>
        <p:nvSpPr>
          <p:cNvPr id="4" name="Slide Number Placeholder 3"/>
          <p:cNvSpPr>
            <a:spLocks noGrp="1"/>
          </p:cNvSpPr>
          <p:nvPr>
            <p:ph type="sldNum" sz="quarter" idx="10"/>
          </p:nvPr>
        </p:nvSpPr>
        <p:spPr/>
        <p:txBody>
          <a:bodyPr/>
          <a:lstStyle/>
          <a:p>
            <a:fld id="{ADD267DC-469C-4A85-9BD5-B0CF60C9BA4B}" type="slidenum">
              <a:rPr lang="en-US" smtClean="0"/>
              <a:t>51</a:t>
            </a:fld>
            <a:endParaRPr lang="en-US"/>
          </a:p>
        </p:txBody>
      </p:sp>
    </p:spTree>
    <p:extLst>
      <p:ext uri="{BB962C8B-B14F-4D97-AF65-F5344CB8AC3E}">
        <p14:creationId xmlns:p14="http://schemas.microsoft.com/office/powerpoint/2010/main" val="45669111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2324100" cy="17430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D267DC-469C-4A85-9BD5-B0CF60C9BA4B}" type="slidenum">
              <a:rPr lang="en-US" smtClean="0"/>
              <a:t>52</a:t>
            </a:fld>
            <a:endParaRPr lang="en-US"/>
          </a:p>
        </p:txBody>
      </p:sp>
    </p:spTree>
    <p:extLst>
      <p:ext uri="{BB962C8B-B14F-4D97-AF65-F5344CB8AC3E}">
        <p14:creationId xmlns:p14="http://schemas.microsoft.com/office/powerpoint/2010/main" val="381931787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2324100" cy="1743075"/>
          </a:xfrm>
        </p:spPr>
      </p:sp>
      <p:sp>
        <p:nvSpPr>
          <p:cNvPr id="3" name="Notes Placeholder 2"/>
          <p:cNvSpPr>
            <a:spLocks noGrp="1"/>
          </p:cNvSpPr>
          <p:nvPr>
            <p:ph type="body" idx="1"/>
          </p:nvPr>
        </p:nvSpPr>
        <p:spPr>
          <a:xfrm>
            <a:off x="701040" y="2667000"/>
            <a:ext cx="5608320" cy="5932170"/>
          </a:xfrm>
        </p:spPr>
        <p:txBody>
          <a:bodyPr/>
          <a:lstStyle/>
          <a:p>
            <a:r>
              <a:rPr lang="en-US" sz="1400" dirty="0"/>
              <a:t>Now, with very little time left, we have to talk about serials and other diachronic works.</a:t>
            </a:r>
          </a:p>
          <a:p>
            <a:endParaRPr lang="en-US" sz="1400" dirty="0"/>
          </a:p>
          <a:p>
            <a:r>
              <a:rPr lang="en-US" sz="1400" dirty="0"/>
              <a:t>…</a:t>
            </a:r>
          </a:p>
          <a:p>
            <a:endParaRPr lang="en-US" sz="1400" dirty="0"/>
          </a:p>
          <a:p>
            <a:r>
              <a:rPr lang="en-US" sz="1400" dirty="0"/>
              <a:t>The</a:t>
            </a:r>
            <a:r>
              <a:rPr lang="en-US" sz="1400" baseline="0" dirty="0"/>
              <a:t> </a:t>
            </a:r>
            <a:r>
              <a:rPr lang="en-US" sz="1400" dirty="0"/>
              <a:t>RSC Serials Task Force</a:t>
            </a:r>
            <a:r>
              <a:rPr lang="en-US" sz="1400" baseline="0" dirty="0"/>
              <a:t> is</a:t>
            </a:r>
            <a:r>
              <a:rPr lang="en-US" sz="1400" dirty="0"/>
              <a:t> an unofficial group that includes 4 renowned</a:t>
            </a:r>
            <a:r>
              <a:rPr lang="en-US" sz="1400" baseline="0" dirty="0"/>
              <a:t> serials experts (Ed Jones, Clement Oury, Regina Reynolds, and Les Hawkins), the RSC Chair, and the AWG Chair.</a:t>
            </a:r>
          </a:p>
          <a:p>
            <a:endParaRPr lang="en-US" sz="1400" baseline="0" dirty="0"/>
          </a:p>
          <a:p>
            <a:r>
              <a:rPr lang="en-US" sz="1400" baseline="0" dirty="0"/>
              <a:t>This task force has been working with the AWG to implement LRM’s Section 5.8 on the Modelling of Serials, in 3R RDA. </a:t>
            </a:r>
          </a:p>
        </p:txBody>
      </p:sp>
      <p:sp>
        <p:nvSpPr>
          <p:cNvPr id="4" name="Slide Number Placeholder 3"/>
          <p:cNvSpPr>
            <a:spLocks noGrp="1"/>
          </p:cNvSpPr>
          <p:nvPr>
            <p:ph type="sldNum" sz="quarter" idx="10"/>
          </p:nvPr>
        </p:nvSpPr>
        <p:spPr/>
        <p:txBody>
          <a:bodyPr/>
          <a:lstStyle/>
          <a:p>
            <a:fld id="{C95A9BA0-67E4-45F2-A904-ED9162D3A718}" type="slidenum">
              <a:rPr lang="en-US" smtClean="0"/>
              <a:t>53</a:t>
            </a:fld>
            <a:endParaRPr lang="en-US"/>
          </a:p>
        </p:txBody>
      </p:sp>
    </p:spTree>
    <p:extLst>
      <p:ext uri="{BB962C8B-B14F-4D97-AF65-F5344CB8AC3E}">
        <p14:creationId xmlns:p14="http://schemas.microsoft.com/office/powerpoint/2010/main" val="19703117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2324100" cy="1743075"/>
          </a:xfrm>
        </p:spPr>
      </p:sp>
      <p:sp>
        <p:nvSpPr>
          <p:cNvPr id="3" name="Notes Placeholder 2"/>
          <p:cNvSpPr>
            <a:spLocks noGrp="1"/>
          </p:cNvSpPr>
          <p:nvPr>
            <p:ph type="body" idx="1"/>
          </p:nvPr>
        </p:nvSpPr>
        <p:spPr>
          <a:xfrm>
            <a:off x="701040" y="2819400"/>
            <a:ext cx="5608320" cy="5779770"/>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So,</a:t>
            </a:r>
            <a:r>
              <a:rPr lang="en-US" sz="1400" baseline="0" dirty="0"/>
              <a:t> now let’s look at what is or will be in the 3R RDA about diachronic works.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a:t>Remember that none of this is finalized, in the Toolkit, yet.</a:t>
            </a:r>
            <a:endParaRPr lang="en-US" sz="1400" dirty="0"/>
          </a:p>
        </p:txBody>
      </p:sp>
      <p:sp>
        <p:nvSpPr>
          <p:cNvPr id="4" name="Slide Number Placeholder 3"/>
          <p:cNvSpPr>
            <a:spLocks noGrp="1"/>
          </p:cNvSpPr>
          <p:nvPr>
            <p:ph type="sldNum" sz="quarter" idx="10"/>
          </p:nvPr>
        </p:nvSpPr>
        <p:spPr/>
        <p:txBody>
          <a:bodyPr/>
          <a:lstStyle/>
          <a:p>
            <a:fld id="{ADD267DC-469C-4A85-9BD5-B0CF60C9BA4B}" type="slidenum">
              <a:rPr lang="en-US" smtClean="0"/>
              <a:t>54</a:t>
            </a:fld>
            <a:endParaRPr lang="en-US"/>
          </a:p>
        </p:txBody>
      </p:sp>
    </p:spTree>
    <p:extLst>
      <p:ext uri="{BB962C8B-B14F-4D97-AF65-F5344CB8AC3E}">
        <p14:creationId xmlns:p14="http://schemas.microsoft.com/office/powerpoint/2010/main" val="311087318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2324100" cy="1743075"/>
          </a:xfrm>
        </p:spPr>
      </p:sp>
      <p:sp>
        <p:nvSpPr>
          <p:cNvPr id="3" name="Notes Placeholder 2"/>
          <p:cNvSpPr>
            <a:spLocks noGrp="1"/>
          </p:cNvSpPr>
          <p:nvPr>
            <p:ph type="body" idx="1"/>
          </p:nvPr>
        </p:nvSpPr>
        <p:spPr>
          <a:xfrm>
            <a:off x="701040" y="2895600"/>
            <a:ext cx="5608320" cy="5703570"/>
          </a:xfrm>
        </p:spPr>
        <p:txBody>
          <a:bodyPr/>
          <a:lstStyle/>
          <a:p>
            <a:pPr defTabSz="546811">
              <a:defRPr/>
            </a:pPr>
            <a:r>
              <a:rPr lang="en-US" sz="1400" dirty="0"/>
              <a:t>The new section</a:t>
            </a:r>
            <a:r>
              <a:rPr lang="en-US" sz="1400" baseline="0" dirty="0"/>
              <a:t> on </a:t>
            </a:r>
            <a:r>
              <a:rPr lang="en-US" sz="1400" b="1" dirty="0">
                <a:hlinkClick r:id="rId3"/>
              </a:rPr>
              <a:t>Diachronic works</a:t>
            </a:r>
            <a:r>
              <a:rPr lang="en-US" sz="1400" b="1" dirty="0"/>
              <a:t> </a:t>
            </a:r>
            <a:r>
              <a:rPr lang="en-US" sz="1400" b="0" baseline="0" dirty="0"/>
              <a:t>is incomplete, at this time.</a:t>
            </a:r>
            <a:endParaRPr lang="en-US" sz="1400" b="1" dirty="0"/>
          </a:p>
          <a:p>
            <a:endParaRPr lang="en-US" sz="1400" dirty="0"/>
          </a:p>
          <a:p>
            <a:r>
              <a:rPr lang="en-US" sz="1400" baseline="0" dirty="0"/>
              <a:t>* But, here are some definitions, taken from the new Glossary.</a:t>
            </a:r>
          </a:p>
          <a:p>
            <a:endParaRPr lang="en-US" sz="1400" baseline="0" dirty="0"/>
          </a:p>
          <a:p>
            <a:r>
              <a:rPr lang="en-US" sz="1400" baseline="0" dirty="0"/>
              <a:t>A diachronic work is planned to be embodied in a manifestation with content that changes over time.</a:t>
            </a:r>
          </a:p>
          <a:p>
            <a:endParaRPr lang="en-US" sz="1400" baseline="0" dirty="0"/>
          </a:p>
          <a:p>
            <a:r>
              <a:rPr lang="en-US" sz="1400" baseline="0" dirty="0"/>
              <a:t>The concept of “a diachronic work” covers an “Integrating work” ... where the content is realized in a single expression that changes over time; E.g., AACR2 when it was a </a:t>
            </a:r>
            <a:r>
              <a:rPr lang="en-US" sz="1400" baseline="0" dirty="0" err="1"/>
              <a:t>looseleaf</a:t>
            </a:r>
            <a:r>
              <a:rPr lang="en-US" sz="1400" baseline="0" dirty="0"/>
              <a:t>, with replacement pages—it was a single work, in a single expression (English)</a:t>
            </a:r>
          </a:p>
          <a:p>
            <a:endParaRPr lang="en-US" sz="1400" baseline="0" dirty="0"/>
          </a:p>
          <a:p>
            <a:r>
              <a:rPr lang="en-US" sz="1400" baseline="0" dirty="0"/>
              <a:t>Another type of diachronic work is a “Successive work” ...; where the content is realized in multiple expressions that accumulate over time; E.g., a serialized novel that is created and issued over time, but with an end in mind.</a:t>
            </a:r>
          </a:p>
          <a:p>
            <a:endParaRPr lang="en-US" sz="1400" baseline="0" dirty="0"/>
          </a:p>
          <a:p>
            <a:pPr marL="0" indent="0">
              <a:buFontTx/>
              <a:buNone/>
            </a:pPr>
            <a:r>
              <a:rPr lang="en-US" sz="1400" baseline="0" dirty="0"/>
              <a:t>And successive works include what we have been calling a “Serial work” ...; which is a successive work where the content accumulates in multiple expressions and manifestations with no predetermined end; E.g., Library Technology reports, with issues published eight times a year, with no end in sight</a:t>
            </a:r>
          </a:p>
          <a:p>
            <a:endParaRPr lang="en-US" sz="1400" dirty="0"/>
          </a:p>
        </p:txBody>
      </p:sp>
      <p:sp>
        <p:nvSpPr>
          <p:cNvPr id="4" name="Slide Number Placeholder 3"/>
          <p:cNvSpPr>
            <a:spLocks noGrp="1"/>
          </p:cNvSpPr>
          <p:nvPr>
            <p:ph type="sldNum" sz="quarter" idx="10"/>
          </p:nvPr>
        </p:nvSpPr>
        <p:spPr/>
        <p:txBody>
          <a:bodyPr/>
          <a:lstStyle/>
          <a:p>
            <a:fld id="{ADD267DC-469C-4A85-9BD5-B0CF60C9BA4B}" type="slidenum">
              <a:rPr lang="en-US" smtClean="0"/>
              <a:t>55</a:t>
            </a:fld>
            <a:endParaRPr lang="en-US"/>
          </a:p>
        </p:txBody>
      </p:sp>
    </p:spTree>
    <p:extLst>
      <p:ext uri="{BB962C8B-B14F-4D97-AF65-F5344CB8AC3E}">
        <p14:creationId xmlns:p14="http://schemas.microsoft.com/office/powerpoint/2010/main" val="363398753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2324100" cy="1743075"/>
          </a:xfrm>
        </p:spPr>
      </p:sp>
      <p:sp>
        <p:nvSpPr>
          <p:cNvPr id="3" name="Notes Placeholder 2"/>
          <p:cNvSpPr>
            <a:spLocks noGrp="1"/>
          </p:cNvSpPr>
          <p:nvPr>
            <p:ph type="body" idx="1"/>
          </p:nvPr>
        </p:nvSpPr>
        <p:spPr>
          <a:xfrm>
            <a:off x="701040" y="2895600"/>
            <a:ext cx="5608320" cy="5703570"/>
          </a:xfrm>
        </p:spPr>
        <p:txBody>
          <a:bodyPr/>
          <a:lstStyle/>
          <a:p>
            <a:r>
              <a:rPr lang="en-US" sz="1400" dirty="0"/>
              <a:t>We are going to concentrate, today, on </a:t>
            </a:r>
            <a:r>
              <a:rPr lang="en-US" sz="1400" u="sng" dirty="0"/>
              <a:t>aggregating</a:t>
            </a:r>
            <a:r>
              <a:rPr lang="en-US" sz="1400" dirty="0"/>
              <a:t> works that have a </a:t>
            </a:r>
            <a:r>
              <a:rPr lang="en-US" sz="1400" u="sng" dirty="0"/>
              <a:t>successive diachronic plan for extending content after initial release</a:t>
            </a:r>
            <a:r>
              <a:rPr lang="en-US" sz="1400" dirty="0"/>
              <a:t>, but the guidance</a:t>
            </a:r>
            <a:r>
              <a:rPr lang="en-US" sz="1400" baseline="0" dirty="0"/>
              <a:t> and instructions I’ll be showing you, apply to all types of works that have diachronic plans.</a:t>
            </a:r>
          </a:p>
          <a:p>
            <a:endParaRPr lang="en-US" sz="1400" baseline="0" dirty="0"/>
          </a:p>
          <a:p>
            <a:endParaRPr lang="en-US" sz="1400" dirty="0"/>
          </a:p>
        </p:txBody>
      </p:sp>
      <p:sp>
        <p:nvSpPr>
          <p:cNvPr id="4" name="Slide Number Placeholder 3"/>
          <p:cNvSpPr>
            <a:spLocks noGrp="1"/>
          </p:cNvSpPr>
          <p:nvPr>
            <p:ph type="sldNum" sz="quarter" idx="10"/>
          </p:nvPr>
        </p:nvSpPr>
        <p:spPr/>
        <p:txBody>
          <a:bodyPr/>
          <a:lstStyle/>
          <a:p>
            <a:fld id="{ADD267DC-469C-4A85-9BD5-B0CF60C9BA4B}" type="slidenum">
              <a:rPr lang="en-US" smtClean="0"/>
              <a:t>56</a:t>
            </a:fld>
            <a:endParaRPr lang="en-US"/>
          </a:p>
        </p:txBody>
      </p:sp>
    </p:spTree>
    <p:extLst>
      <p:ext uri="{BB962C8B-B14F-4D97-AF65-F5344CB8AC3E}">
        <p14:creationId xmlns:p14="http://schemas.microsoft.com/office/powerpoint/2010/main" val="148684972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2324100" cy="1743075"/>
          </a:xfrm>
        </p:spPr>
      </p:sp>
      <p:sp>
        <p:nvSpPr>
          <p:cNvPr id="3" name="Notes Placeholder 2"/>
          <p:cNvSpPr>
            <a:spLocks noGrp="1"/>
          </p:cNvSpPr>
          <p:nvPr>
            <p:ph type="body" idx="1"/>
          </p:nvPr>
        </p:nvSpPr>
        <p:spPr>
          <a:xfrm>
            <a:off x="701040" y="2819400"/>
            <a:ext cx="5608320" cy="5779770"/>
          </a:xfrm>
        </p:spPr>
        <p:txBody>
          <a:bodyPr/>
          <a:lstStyle/>
          <a:p>
            <a:r>
              <a:rPr lang="en-US" sz="1400" dirty="0"/>
              <a:t>Let’s start with an easy example. </a:t>
            </a:r>
          </a:p>
          <a:p>
            <a:endParaRPr lang="en-US" sz="1400" dirty="0"/>
          </a:p>
          <a:p>
            <a:r>
              <a:rPr lang="en-US" sz="1400" dirty="0"/>
              <a:t>Evidence on this manifestation i</a:t>
            </a:r>
            <a:r>
              <a:rPr lang="en-US" sz="1400" baseline="0" dirty="0"/>
              <a:t>ndicates that this single unit manifestation embodies an aggregating work that is static, but that aggregating work is also an issue of another aggregating work that is successive.</a:t>
            </a:r>
          </a:p>
          <a:p>
            <a:endParaRPr lang="en-US" sz="1400" baseline="0" dirty="0">
              <a:solidFill>
                <a:schemeClr val="bg1">
                  <a:lumMod val="65000"/>
                </a:schemeClr>
              </a:solidFill>
            </a:endParaRPr>
          </a:p>
          <a:p>
            <a:r>
              <a:rPr lang="en-US" sz="1400" baseline="0" dirty="0">
                <a:solidFill>
                  <a:schemeClr val="bg1">
                    <a:lumMod val="65000"/>
                  </a:schemeClr>
                </a:solidFill>
              </a:rPr>
              <a:t>Evidence that this manifestation is an aggregate, is the presence of an English expression of the work “Emma” with an English expression of work that is an introduction to “Emma”; so, there are multiple expressions in this manifestation; therefore it is an aggregate manifestation; and, therefore, it must also embody an aggregating work and expression.</a:t>
            </a:r>
          </a:p>
          <a:p>
            <a:pPr marL="0" indent="0">
              <a:buNone/>
            </a:pPr>
            <a:endParaRPr lang="en-US" sz="1400" baseline="0" dirty="0"/>
          </a:p>
          <a:p>
            <a:pPr marL="0" indent="0">
              <a:buNone/>
            </a:pPr>
            <a:r>
              <a:rPr lang="en-US" sz="1400" baseline="0" dirty="0"/>
              <a:t>* Evidence of a larger aggregating work with a successive plan is the ‘series’ statement on the cover of the manifestation. </a:t>
            </a:r>
          </a:p>
          <a:p>
            <a:pPr marL="0" indent="0">
              <a:buNone/>
            </a:pPr>
            <a:endParaRPr lang="en-US" sz="1400" baseline="0" dirty="0"/>
          </a:p>
          <a:p>
            <a:pPr marL="0" indent="0">
              <a:buNone/>
            </a:pPr>
            <a:endParaRPr lang="en-US" sz="1400" baseline="0" dirty="0"/>
          </a:p>
        </p:txBody>
      </p:sp>
      <p:sp>
        <p:nvSpPr>
          <p:cNvPr id="4" name="Slide Number Placeholder 3"/>
          <p:cNvSpPr>
            <a:spLocks noGrp="1"/>
          </p:cNvSpPr>
          <p:nvPr>
            <p:ph type="sldNum" sz="quarter" idx="10"/>
          </p:nvPr>
        </p:nvSpPr>
        <p:spPr/>
        <p:txBody>
          <a:bodyPr/>
          <a:lstStyle/>
          <a:p>
            <a:fld id="{ADD267DC-469C-4A85-9BD5-B0CF60C9BA4B}" type="slidenum">
              <a:rPr lang="en-US" smtClean="0"/>
              <a:t>57</a:t>
            </a:fld>
            <a:endParaRPr lang="en-US"/>
          </a:p>
        </p:txBody>
      </p:sp>
    </p:spTree>
    <p:extLst>
      <p:ext uri="{BB962C8B-B14F-4D97-AF65-F5344CB8AC3E}">
        <p14:creationId xmlns:p14="http://schemas.microsoft.com/office/powerpoint/2010/main" val="271310514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2324100" cy="1743075"/>
          </a:xfrm>
        </p:spPr>
      </p:sp>
      <p:sp>
        <p:nvSpPr>
          <p:cNvPr id="3" name="Notes Placeholder 2"/>
          <p:cNvSpPr>
            <a:spLocks noGrp="1"/>
          </p:cNvSpPr>
          <p:nvPr>
            <p:ph type="body" idx="1"/>
          </p:nvPr>
        </p:nvSpPr>
        <p:spPr>
          <a:xfrm>
            <a:off x="701040" y="2819400"/>
            <a:ext cx="5608320" cy="5779770"/>
          </a:xfrm>
        </p:spPr>
        <p:txBody>
          <a:bodyPr/>
          <a:lstStyle/>
          <a:p>
            <a:pPr marL="0" indent="0">
              <a:buNone/>
            </a:pPr>
            <a:r>
              <a:rPr lang="en-US" sz="1400" baseline="0" dirty="0"/>
              <a:t>But Jane’s work is not successive, neither is the aggregating work that puts this English expression of Emma together with an English expression of this introduction by Ronald Blythe.</a:t>
            </a:r>
          </a:p>
          <a:p>
            <a:pPr marL="0" indent="0">
              <a:buNone/>
            </a:pPr>
            <a:endParaRPr lang="en-US" sz="1400" baseline="0" dirty="0"/>
          </a:p>
          <a:p>
            <a:pPr marL="0" indent="0">
              <a:buNone/>
            </a:pPr>
            <a:r>
              <a:rPr lang="en-US" sz="1400" baseline="0" dirty="0"/>
              <a:t>But that aggregating work (that puts Emma together with an introduction by this person) is an issue of an ongoing series with a plan to publish works by English authors (or maybe authors who write in English) together with introductions to the works and </a:t>
            </a:r>
            <a:r>
              <a:rPr lang="en-US" sz="1400" u="sng" baseline="0" dirty="0"/>
              <a:t>that</a:t>
            </a:r>
            <a:r>
              <a:rPr lang="en-US" sz="1400" baseline="0" dirty="0"/>
              <a:t> aggregating work (the series) </a:t>
            </a:r>
            <a:r>
              <a:rPr lang="en-US" sz="1400" u="sng" baseline="0" dirty="0"/>
              <a:t>is</a:t>
            </a:r>
            <a:r>
              <a:rPr lang="en-US" sz="1400" baseline="0" dirty="0"/>
              <a:t> successive.</a:t>
            </a:r>
          </a:p>
          <a:p>
            <a:pPr marL="0" indent="0">
              <a:buNone/>
            </a:pPr>
            <a:endParaRPr lang="en-US" sz="1400" baseline="0" dirty="0"/>
          </a:p>
          <a:p>
            <a:pPr marL="0" indent="0">
              <a:buNone/>
            </a:pPr>
            <a:r>
              <a:rPr lang="en-US" sz="1400" baseline="0" dirty="0"/>
              <a:t>Don’t worry, all of this is a lot less overwhelming if you break it down and just look at the various aspects of what is going on, one aspect at a time.</a:t>
            </a:r>
          </a:p>
        </p:txBody>
      </p:sp>
      <p:sp>
        <p:nvSpPr>
          <p:cNvPr id="4" name="Slide Number Placeholder 3"/>
          <p:cNvSpPr>
            <a:spLocks noGrp="1"/>
          </p:cNvSpPr>
          <p:nvPr>
            <p:ph type="sldNum" sz="quarter" idx="10"/>
          </p:nvPr>
        </p:nvSpPr>
        <p:spPr/>
        <p:txBody>
          <a:bodyPr/>
          <a:lstStyle/>
          <a:p>
            <a:fld id="{ADD267DC-469C-4A85-9BD5-B0CF60C9BA4B}" type="slidenum">
              <a:rPr lang="en-US" smtClean="0"/>
              <a:t>58</a:t>
            </a:fld>
            <a:endParaRPr lang="en-US"/>
          </a:p>
        </p:txBody>
      </p:sp>
    </p:spTree>
    <p:extLst>
      <p:ext uri="{BB962C8B-B14F-4D97-AF65-F5344CB8AC3E}">
        <p14:creationId xmlns:p14="http://schemas.microsoft.com/office/powerpoint/2010/main" val="122629507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2324100" cy="1743075"/>
          </a:xfrm>
        </p:spPr>
      </p:sp>
      <p:sp>
        <p:nvSpPr>
          <p:cNvPr id="3" name="Notes Placeholder 2"/>
          <p:cNvSpPr>
            <a:spLocks noGrp="1"/>
          </p:cNvSpPr>
          <p:nvPr>
            <p:ph type="body" idx="1"/>
          </p:nvPr>
        </p:nvSpPr>
        <p:spPr>
          <a:xfrm>
            <a:off x="701040" y="2819400"/>
            <a:ext cx="5608320" cy="5779770"/>
          </a:xfrm>
        </p:spPr>
        <p:txBody>
          <a:bodyPr/>
          <a:lstStyle/>
          <a:p>
            <a:r>
              <a:rPr lang="en-US" sz="1400" dirty="0">
                <a:solidFill>
                  <a:schemeClr val="bg1">
                    <a:lumMod val="65000"/>
                  </a:schemeClr>
                </a:solidFill>
              </a:rPr>
              <a:t>This diagram</a:t>
            </a:r>
            <a:r>
              <a:rPr lang="en-US" sz="1400" baseline="0" dirty="0">
                <a:solidFill>
                  <a:schemeClr val="bg1">
                    <a:lumMod val="65000"/>
                  </a:schemeClr>
                </a:solidFill>
              </a:rPr>
              <a:t> shows what is happening with the static aggregate, according to the RDA model for aggregates.</a:t>
            </a:r>
          </a:p>
          <a:p>
            <a:endParaRPr lang="en-US" sz="1400" baseline="0" dirty="0"/>
          </a:p>
          <a:p>
            <a:r>
              <a:rPr lang="en-US" sz="1400" baseline="0" dirty="0"/>
              <a:t>Jane and Ronald both have works whose English expressions are embodied in this aggregate manifestation, which I have decided to describe. </a:t>
            </a:r>
          </a:p>
          <a:p>
            <a:endParaRPr lang="en-US" sz="1400" baseline="0" dirty="0"/>
          </a:p>
          <a:p>
            <a:r>
              <a:rPr lang="en-US" sz="1400" baseline="0" dirty="0"/>
              <a:t>I have also decided that:</a:t>
            </a:r>
          </a:p>
          <a:p>
            <a:pPr marL="285750" indent="-285750">
              <a:buFontTx/>
              <a:buChar char="-"/>
            </a:pPr>
            <a:r>
              <a:rPr lang="en-US" sz="1400" baseline="0" dirty="0"/>
              <a:t>I’m going to describe separate entities for Jane’s work and expression</a:t>
            </a:r>
          </a:p>
          <a:p>
            <a:pPr marL="285750" indent="-285750">
              <a:buFontTx/>
              <a:buChar char="-"/>
            </a:pPr>
            <a:r>
              <a:rPr lang="en-US" sz="1400" baseline="0" dirty="0"/>
              <a:t>but I’m only going to short-cut and relate Ronald to the aggregate manifestation, using the contributor to aggregate subproperty: writer of aggregate.</a:t>
            </a:r>
          </a:p>
          <a:p>
            <a:endParaRPr lang="en-US" sz="1400" baseline="0" dirty="0"/>
          </a:p>
          <a:p>
            <a:r>
              <a:rPr lang="en-US" sz="1400" baseline="0" dirty="0"/>
              <a:t>I will not bother to describe the aggregating work and expression.</a:t>
            </a:r>
          </a:p>
          <a:p>
            <a:endParaRPr lang="en-US" sz="1400" baseline="0" dirty="0"/>
          </a:p>
          <a:p>
            <a:r>
              <a:rPr lang="en-US" sz="1400" baseline="0" dirty="0"/>
              <a:t>This is a fairly common decision for many augmentation aggregates—we just concentrate on the main work.</a:t>
            </a:r>
            <a:endParaRPr lang="en-US" sz="1400" dirty="0"/>
          </a:p>
          <a:p>
            <a:endParaRPr lang="en-US" sz="1400" dirty="0"/>
          </a:p>
        </p:txBody>
      </p:sp>
      <p:sp>
        <p:nvSpPr>
          <p:cNvPr id="4" name="Slide Number Placeholder 3"/>
          <p:cNvSpPr>
            <a:spLocks noGrp="1"/>
          </p:cNvSpPr>
          <p:nvPr>
            <p:ph type="sldNum" sz="quarter" idx="10"/>
          </p:nvPr>
        </p:nvSpPr>
        <p:spPr/>
        <p:txBody>
          <a:bodyPr/>
          <a:lstStyle/>
          <a:p>
            <a:fld id="{ADD267DC-469C-4A85-9BD5-B0CF60C9BA4B}" type="slidenum">
              <a:rPr lang="en-US" smtClean="0"/>
              <a:t>59</a:t>
            </a:fld>
            <a:endParaRPr lang="en-US"/>
          </a:p>
        </p:txBody>
      </p:sp>
    </p:spTree>
    <p:extLst>
      <p:ext uri="{BB962C8B-B14F-4D97-AF65-F5344CB8AC3E}">
        <p14:creationId xmlns:p14="http://schemas.microsoft.com/office/powerpoint/2010/main" val="2666398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2324100" cy="1743075"/>
          </a:xfrm>
        </p:spPr>
      </p:sp>
      <p:sp>
        <p:nvSpPr>
          <p:cNvPr id="3" name="Notes Placeholder 2"/>
          <p:cNvSpPr>
            <a:spLocks noGrp="1"/>
          </p:cNvSpPr>
          <p:nvPr>
            <p:ph type="body" idx="1"/>
          </p:nvPr>
        </p:nvSpPr>
        <p:spPr>
          <a:xfrm>
            <a:off x="701040" y="2819400"/>
            <a:ext cx="5608320" cy="5779770"/>
          </a:xfrm>
        </p:spPr>
        <p:txBody>
          <a:bodyPr/>
          <a:lstStyle/>
          <a:p>
            <a:pPr defTabSz="931774">
              <a:defRPr/>
            </a:pPr>
            <a:r>
              <a:rPr lang="en-US" sz="1400" dirty="0"/>
              <a:t>So, what </a:t>
            </a:r>
            <a:r>
              <a:rPr lang="en-US" sz="1400" u="sng" dirty="0"/>
              <a:t>is</a:t>
            </a:r>
            <a:r>
              <a:rPr lang="en-US" sz="1400" dirty="0"/>
              <a:t> an aggregate; first, according to LRM</a:t>
            </a:r>
            <a:r>
              <a:rPr lang="en-US" sz="1400" baseline="0" dirty="0"/>
              <a:t>?</a:t>
            </a:r>
          </a:p>
          <a:p>
            <a:pPr defTabSz="931774">
              <a:defRPr/>
            </a:pPr>
            <a:endParaRPr lang="en-US" sz="1400" baseline="0" dirty="0"/>
          </a:p>
          <a:p>
            <a:pPr defTabSz="931774">
              <a:defRPr/>
            </a:pPr>
            <a:r>
              <a:rPr lang="en-US" sz="1400" baseline="0" dirty="0"/>
              <a:t>LRM says that an aggregate is </a:t>
            </a:r>
            <a:r>
              <a:rPr lang="en-US" sz="1400" dirty="0"/>
              <a:t>defined as “a </a:t>
            </a:r>
            <a:r>
              <a:rPr lang="en-US" sz="1400" i="1" dirty="0"/>
              <a:t>manifestation embodying multiple expressions”</a:t>
            </a:r>
          </a:p>
          <a:p>
            <a:pPr defTabSz="931774">
              <a:defRPr/>
            </a:pPr>
            <a:endParaRPr lang="en-US" sz="1400" i="1" dirty="0"/>
          </a:p>
          <a:p>
            <a:pPr defTabSz="931774">
              <a:defRPr/>
            </a:pPr>
            <a:r>
              <a:rPr lang="en-US" sz="1400" dirty="0"/>
              <a:t>LRM then goes on to say that “every aggregate manifestation also embodies an expression of the aggregating work”</a:t>
            </a:r>
          </a:p>
          <a:p>
            <a:pPr defTabSz="931774">
              <a:defRPr/>
            </a:pPr>
            <a:endParaRPr lang="en-US" sz="1400" dirty="0"/>
          </a:p>
          <a:p>
            <a:r>
              <a:rPr lang="en-US" sz="1400" dirty="0"/>
              <a:t>Here is a copy of</a:t>
            </a:r>
            <a:r>
              <a:rPr lang="en-US" sz="1400" baseline="0" dirty="0"/>
              <a:t> </a:t>
            </a:r>
            <a:r>
              <a:rPr lang="en-US" sz="1400" dirty="0"/>
              <a:t>Figure</a:t>
            </a:r>
            <a:r>
              <a:rPr lang="en-US" sz="1400" baseline="0" dirty="0"/>
              <a:t> 5.7 </a:t>
            </a:r>
            <a:r>
              <a:rPr lang="en-US" sz="1400" i="1" dirty="0"/>
              <a:t>General Model for Aggregates  </a:t>
            </a:r>
            <a:r>
              <a:rPr lang="en-US" sz="1400" dirty="0"/>
              <a:t>from the IFLA-LRM document,</a:t>
            </a:r>
            <a:r>
              <a:rPr lang="en-US" sz="1400" baseline="0" dirty="0"/>
              <a:t> showing multiple expressions embodied in an aggregate manifestation.</a:t>
            </a:r>
            <a:endParaRPr lang="en-US" sz="1400" dirty="0"/>
          </a:p>
        </p:txBody>
      </p:sp>
      <p:sp>
        <p:nvSpPr>
          <p:cNvPr id="4" name="Slide Number Placeholder 3"/>
          <p:cNvSpPr>
            <a:spLocks noGrp="1"/>
          </p:cNvSpPr>
          <p:nvPr>
            <p:ph type="sldNum" sz="quarter" idx="10"/>
          </p:nvPr>
        </p:nvSpPr>
        <p:spPr/>
        <p:txBody>
          <a:bodyPr/>
          <a:lstStyle/>
          <a:p>
            <a:fld id="{C95A9BA0-67E4-45F2-A904-ED9162D3A718}" type="slidenum">
              <a:rPr lang="en-US" smtClean="0"/>
              <a:t>6</a:t>
            </a:fld>
            <a:endParaRPr lang="en-US" dirty="0"/>
          </a:p>
        </p:txBody>
      </p:sp>
    </p:spTree>
    <p:extLst>
      <p:ext uri="{BB962C8B-B14F-4D97-AF65-F5344CB8AC3E}">
        <p14:creationId xmlns:p14="http://schemas.microsoft.com/office/powerpoint/2010/main" val="28321123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2324100" cy="1743075"/>
          </a:xfrm>
        </p:spPr>
      </p:sp>
      <p:sp>
        <p:nvSpPr>
          <p:cNvPr id="3" name="Notes Placeholder 2"/>
          <p:cNvSpPr>
            <a:spLocks noGrp="1"/>
          </p:cNvSpPr>
          <p:nvPr>
            <p:ph type="body" idx="1"/>
          </p:nvPr>
        </p:nvSpPr>
        <p:spPr>
          <a:xfrm>
            <a:off x="701040" y="2819400"/>
            <a:ext cx="5608320" cy="5779770"/>
          </a:xfrm>
        </p:spPr>
        <p:txBody>
          <a:bodyPr/>
          <a:lstStyle/>
          <a:p>
            <a:r>
              <a:rPr lang="en-US" sz="1400" dirty="0"/>
              <a:t>Now for the associated series work that is</a:t>
            </a:r>
            <a:r>
              <a:rPr lang="en-US" sz="1400" baseline="0" dirty="0"/>
              <a:t> </a:t>
            </a:r>
            <a:r>
              <a:rPr lang="en-US" sz="1400" dirty="0"/>
              <a:t>a plan to aggregate English</a:t>
            </a:r>
            <a:r>
              <a:rPr lang="en-US" sz="1400" baseline="0" dirty="0"/>
              <a:t> expressions of the works of author’s like Jane along with introductions by authors like Ronald.</a:t>
            </a:r>
          </a:p>
          <a:p>
            <a:endParaRPr lang="en-US" sz="1400" baseline="0" dirty="0"/>
          </a:p>
          <a:p>
            <a:r>
              <a:rPr lang="en-US" sz="1400" baseline="0" dirty="0"/>
              <a:t>How do we handle the larger </a:t>
            </a:r>
            <a:r>
              <a:rPr lang="en-US" sz="1400" u="sng" baseline="0" dirty="0"/>
              <a:t>diachronic</a:t>
            </a:r>
            <a:r>
              <a:rPr lang="en-US" sz="1400" baseline="0" dirty="0"/>
              <a:t> aggregating work, “The Penguin English Library”, that changes over time by accumulating multiple expressions?</a:t>
            </a:r>
          </a:p>
          <a:p>
            <a:endParaRPr lang="en-US" sz="1400" dirty="0"/>
          </a:p>
          <a:p>
            <a:endParaRPr lang="en-US" sz="1400" dirty="0"/>
          </a:p>
        </p:txBody>
      </p:sp>
      <p:sp>
        <p:nvSpPr>
          <p:cNvPr id="4" name="Slide Number Placeholder 3"/>
          <p:cNvSpPr>
            <a:spLocks noGrp="1"/>
          </p:cNvSpPr>
          <p:nvPr>
            <p:ph type="sldNum" sz="quarter" idx="10"/>
          </p:nvPr>
        </p:nvSpPr>
        <p:spPr/>
        <p:txBody>
          <a:bodyPr/>
          <a:lstStyle/>
          <a:p>
            <a:fld id="{ADD267DC-469C-4A85-9BD5-B0CF60C9BA4B}" type="slidenum">
              <a:rPr lang="en-US" smtClean="0"/>
              <a:t>60</a:t>
            </a:fld>
            <a:endParaRPr lang="en-US"/>
          </a:p>
        </p:txBody>
      </p:sp>
    </p:spTree>
    <p:extLst>
      <p:ext uri="{BB962C8B-B14F-4D97-AF65-F5344CB8AC3E}">
        <p14:creationId xmlns:p14="http://schemas.microsoft.com/office/powerpoint/2010/main" val="266639867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2324100" cy="1743075"/>
          </a:xfrm>
        </p:spPr>
      </p:sp>
      <p:sp>
        <p:nvSpPr>
          <p:cNvPr id="3" name="Notes Placeholder 2"/>
          <p:cNvSpPr>
            <a:spLocks noGrp="1"/>
          </p:cNvSpPr>
          <p:nvPr>
            <p:ph type="body" idx="1"/>
          </p:nvPr>
        </p:nvSpPr>
        <p:spPr>
          <a:xfrm>
            <a:off x="701040" y="2819400"/>
            <a:ext cx="5608320" cy="5779770"/>
          </a:xfrm>
        </p:spPr>
        <p:txBody>
          <a:bodyPr/>
          <a:lstStyle/>
          <a:p>
            <a:r>
              <a:rPr lang="en-US" sz="1400" dirty="0"/>
              <a:t>We could take the easy way out and just add the series statement to our</a:t>
            </a:r>
            <a:r>
              <a:rPr lang="en-US" sz="1400" baseline="0" dirty="0"/>
              <a:t> description of the single unit manifestation.</a:t>
            </a:r>
          </a:p>
          <a:p>
            <a:endParaRPr lang="en-US" sz="1400" baseline="0" dirty="0"/>
          </a:p>
        </p:txBody>
      </p:sp>
      <p:sp>
        <p:nvSpPr>
          <p:cNvPr id="4" name="Slide Number Placeholder 3"/>
          <p:cNvSpPr>
            <a:spLocks noGrp="1"/>
          </p:cNvSpPr>
          <p:nvPr>
            <p:ph type="sldNum" sz="quarter" idx="10"/>
          </p:nvPr>
        </p:nvSpPr>
        <p:spPr/>
        <p:txBody>
          <a:bodyPr/>
          <a:lstStyle/>
          <a:p>
            <a:fld id="{ADD267DC-469C-4A85-9BD5-B0CF60C9BA4B}" type="slidenum">
              <a:rPr lang="en-US" smtClean="0"/>
              <a:t>61</a:t>
            </a:fld>
            <a:endParaRPr lang="en-US"/>
          </a:p>
        </p:txBody>
      </p:sp>
    </p:spTree>
    <p:extLst>
      <p:ext uri="{BB962C8B-B14F-4D97-AF65-F5344CB8AC3E}">
        <p14:creationId xmlns:p14="http://schemas.microsoft.com/office/powerpoint/2010/main" val="266639867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2324100" cy="1743075"/>
          </a:xfrm>
        </p:spPr>
      </p:sp>
      <p:sp>
        <p:nvSpPr>
          <p:cNvPr id="3" name="Notes Placeholder 2"/>
          <p:cNvSpPr>
            <a:spLocks noGrp="1"/>
          </p:cNvSpPr>
          <p:nvPr>
            <p:ph type="body" idx="1"/>
          </p:nvPr>
        </p:nvSpPr>
        <p:spPr>
          <a:xfrm>
            <a:off x="701040" y="2819400"/>
            <a:ext cx="5608320" cy="5779770"/>
          </a:xfrm>
        </p:spPr>
        <p:txBody>
          <a:bodyPr/>
          <a:lstStyle/>
          <a:p>
            <a:r>
              <a:rPr lang="en-US" sz="1400" baseline="0" dirty="0"/>
              <a:t>Or we could:</a:t>
            </a:r>
          </a:p>
          <a:p>
            <a:pPr marL="285750" indent="-285750">
              <a:buFontTx/>
              <a:buChar char="-"/>
            </a:pPr>
            <a:r>
              <a:rPr lang="en-US" sz="1400" baseline="0" dirty="0"/>
              <a:t>describe the WEM stack for the series (the successive aggregating work and maybe also its expression, and maybe also its multiunit manifestation); </a:t>
            </a:r>
          </a:p>
          <a:p>
            <a:pPr marL="285750" indent="-285750">
              <a:buFontTx/>
              <a:buChar char="-"/>
            </a:pPr>
            <a:r>
              <a:rPr lang="en-US" sz="1400" baseline="0" dirty="0"/>
              <a:t>and then decide how we will relate the static aggregated WEM stack (which is itself an aggregating WEM stack) to the WEM stack of the series.</a:t>
            </a:r>
            <a:endParaRPr lang="en-US" sz="1400" dirty="0"/>
          </a:p>
        </p:txBody>
      </p:sp>
      <p:sp>
        <p:nvSpPr>
          <p:cNvPr id="4" name="Slide Number Placeholder 3"/>
          <p:cNvSpPr>
            <a:spLocks noGrp="1"/>
          </p:cNvSpPr>
          <p:nvPr>
            <p:ph type="sldNum" sz="quarter" idx="10"/>
          </p:nvPr>
        </p:nvSpPr>
        <p:spPr/>
        <p:txBody>
          <a:bodyPr/>
          <a:lstStyle/>
          <a:p>
            <a:fld id="{ADD267DC-469C-4A85-9BD5-B0CF60C9BA4B}" type="slidenum">
              <a:rPr lang="en-US" smtClean="0"/>
              <a:t>62</a:t>
            </a:fld>
            <a:endParaRPr lang="en-US"/>
          </a:p>
        </p:txBody>
      </p:sp>
    </p:spTree>
    <p:extLst>
      <p:ext uri="{BB962C8B-B14F-4D97-AF65-F5344CB8AC3E}">
        <p14:creationId xmlns:p14="http://schemas.microsoft.com/office/powerpoint/2010/main" val="11214644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2324100" cy="1743075"/>
          </a:xfrm>
        </p:spPr>
      </p:sp>
      <p:sp>
        <p:nvSpPr>
          <p:cNvPr id="3" name="Notes Placeholder 2"/>
          <p:cNvSpPr>
            <a:spLocks noGrp="1"/>
          </p:cNvSpPr>
          <p:nvPr>
            <p:ph type="body" idx="1"/>
          </p:nvPr>
        </p:nvSpPr>
        <p:spPr>
          <a:xfrm>
            <a:off x="701040" y="2819400"/>
            <a:ext cx="5608320" cy="5779770"/>
          </a:xfrm>
        </p:spPr>
        <p:txBody>
          <a:bodyPr/>
          <a:lstStyle/>
          <a:p>
            <a:r>
              <a:rPr lang="en-US" sz="1400" dirty="0"/>
              <a:t>To </a:t>
            </a:r>
            <a:r>
              <a:rPr lang="en-US" sz="1400" baseline="0" dirty="0"/>
              <a:t>describe the WEM stack for the series, we have to apply the instructions for describing:</a:t>
            </a:r>
          </a:p>
          <a:p>
            <a:pPr marL="171450" indent="-171450">
              <a:buFontTx/>
              <a:buChar char="-"/>
            </a:pPr>
            <a:r>
              <a:rPr lang="en-US" sz="1400" baseline="0" dirty="0"/>
              <a:t>an aggregating work and expression (for the series)</a:t>
            </a:r>
          </a:p>
          <a:p>
            <a:pPr marL="171450" indent="-171450">
              <a:buFontTx/>
              <a:buChar char="-"/>
            </a:pPr>
            <a:r>
              <a:rPr lang="en-US" sz="1400" baseline="0" dirty="0"/>
              <a:t>and an aggregate multiunit manifestation (for the series)</a:t>
            </a:r>
          </a:p>
          <a:p>
            <a:endParaRPr lang="en-US" sz="1400" baseline="0" dirty="0"/>
          </a:p>
          <a:p>
            <a:pPr marL="0" indent="0">
              <a:buFontTx/>
              <a:buNone/>
            </a:pPr>
            <a:r>
              <a:rPr lang="en-US" sz="1400" baseline="0" dirty="0"/>
              <a:t>* And also apply the instructions for describing:</a:t>
            </a:r>
          </a:p>
          <a:p>
            <a:pPr marL="171450" indent="-171450">
              <a:buFontTx/>
              <a:buChar char="-"/>
            </a:pPr>
            <a:r>
              <a:rPr lang="en-US" sz="1400" baseline="0" dirty="0"/>
              <a:t>the successive nature of the aggregating work and expression and the aggregate manifestation</a:t>
            </a:r>
          </a:p>
          <a:p>
            <a:endParaRPr lang="en-US" sz="1400" baseline="0" dirty="0"/>
          </a:p>
        </p:txBody>
      </p:sp>
      <p:sp>
        <p:nvSpPr>
          <p:cNvPr id="4" name="Slide Number Placeholder 3"/>
          <p:cNvSpPr>
            <a:spLocks noGrp="1"/>
          </p:cNvSpPr>
          <p:nvPr>
            <p:ph type="sldNum" sz="quarter" idx="10"/>
          </p:nvPr>
        </p:nvSpPr>
        <p:spPr/>
        <p:txBody>
          <a:bodyPr/>
          <a:lstStyle/>
          <a:p>
            <a:fld id="{ADD267DC-469C-4A85-9BD5-B0CF60C9BA4B}" type="slidenum">
              <a:rPr lang="en-US" smtClean="0"/>
              <a:t>63</a:t>
            </a:fld>
            <a:endParaRPr lang="en-US"/>
          </a:p>
        </p:txBody>
      </p:sp>
    </p:spTree>
    <p:extLst>
      <p:ext uri="{BB962C8B-B14F-4D97-AF65-F5344CB8AC3E}">
        <p14:creationId xmlns:p14="http://schemas.microsoft.com/office/powerpoint/2010/main" val="266639867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2324100" cy="1743075"/>
          </a:xfrm>
        </p:spPr>
      </p:sp>
      <p:sp>
        <p:nvSpPr>
          <p:cNvPr id="3" name="Notes Placeholder 2"/>
          <p:cNvSpPr>
            <a:spLocks noGrp="1"/>
          </p:cNvSpPr>
          <p:nvPr>
            <p:ph type="body" idx="1"/>
          </p:nvPr>
        </p:nvSpPr>
        <p:spPr>
          <a:xfrm>
            <a:off x="701040" y="2819400"/>
            <a:ext cx="5608320" cy="5779770"/>
          </a:xfrm>
        </p:spPr>
        <p:txBody>
          <a:bodyPr/>
          <a:lstStyle/>
          <a:p>
            <a:pPr marL="0" indent="0">
              <a:buFontTx/>
              <a:buNone/>
            </a:pPr>
            <a:r>
              <a:rPr lang="en-US" sz="1400" baseline="0" dirty="0"/>
              <a:t>This means that, in addition to recording:</a:t>
            </a:r>
          </a:p>
          <a:p>
            <a:pPr marL="171450" indent="-171450">
              <a:buFontTx/>
              <a:buChar char="-"/>
            </a:pPr>
            <a:r>
              <a:rPr lang="en-US" sz="1400" baseline="0" dirty="0"/>
              <a:t>the element data for the aggregating work and expression,</a:t>
            </a:r>
          </a:p>
          <a:p>
            <a:pPr marL="171450" indent="-171450">
              <a:buFontTx/>
              <a:buChar char="-"/>
            </a:pPr>
            <a:r>
              <a:rPr lang="en-US" sz="1400" baseline="0" dirty="0"/>
              <a:t>based on the characteristic of the aggregated works, expressions, and manifestations,</a:t>
            </a:r>
          </a:p>
          <a:p>
            <a:pPr marL="171450" indent="-171450">
              <a:buFontTx/>
              <a:buChar char="-"/>
            </a:pPr>
            <a:r>
              <a:rPr lang="en-US" sz="1400" baseline="0" dirty="0"/>
              <a:t>* we also record elements for the diachronic nature of the work, expression and manifestation </a:t>
            </a:r>
          </a:p>
          <a:p>
            <a:pPr marL="171450" indent="-171450">
              <a:buFontTx/>
              <a:buChar char="-"/>
            </a:pPr>
            <a:r>
              <a:rPr lang="en-US" sz="1400" baseline="0" dirty="0"/>
              <a:t>based on the characteristics of the part, issue, or iteration work, expression and manifestation</a:t>
            </a:r>
          </a:p>
          <a:p>
            <a:pPr marL="0" indent="0">
              <a:buFontTx/>
              <a:buNone/>
            </a:pPr>
            <a:endParaRPr lang="en-US" baseline="0" dirty="0"/>
          </a:p>
        </p:txBody>
      </p:sp>
      <p:sp>
        <p:nvSpPr>
          <p:cNvPr id="4" name="Slide Number Placeholder 3"/>
          <p:cNvSpPr>
            <a:spLocks noGrp="1"/>
          </p:cNvSpPr>
          <p:nvPr>
            <p:ph type="sldNum" sz="quarter" idx="10"/>
          </p:nvPr>
        </p:nvSpPr>
        <p:spPr/>
        <p:txBody>
          <a:bodyPr/>
          <a:lstStyle/>
          <a:p>
            <a:fld id="{ADD267DC-469C-4A85-9BD5-B0CF60C9BA4B}" type="slidenum">
              <a:rPr lang="en-US" smtClean="0"/>
              <a:t>64</a:t>
            </a:fld>
            <a:endParaRPr lang="en-US"/>
          </a:p>
        </p:txBody>
      </p:sp>
    </p:spTree>
    <p:extLst>
      <p:ext uri="{BB962C8B-B14F-4D97-AF65-F5344CB8AC3E}">
        <p14:creationId xmlns:p14="http://schemas.microsoft.com/office/powerpoint/2010/main" val="266639867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2324100" cy="1743075"/>
          </a:xfrm>
        </p:spPr>
      </p:sp>
      <p:sp>
        <p:nvSpPr>
          <p:cNvPr id="3" name="Notes Placeholder 2"/>
          <p:cNvSpPr>
            <a:spLocks noGrp="1"/>
          </p:cNvSpPr>
          <p:nvPr>
            <p:ph type="body" idx="1"/>
          </p:nvPr>
        </p:nvSpPr>
        <p:spPr>
          <a:xfrm>
            <a:off x="701040" y="2819400"/>
            <a:ext cx="5608320" cy="5779770"/>
          </a:xfrm>
        </p:spPr>
        <p:txBody>
          <a:bodyPr/>
          <a:lstStyle/>
          <a:p>
            <a:pPr marL="0" indent="0">
              <a:buFontTx/>
              <a:buNone/>
            </a:pPr>
            <a:r>
              <a:rPr lang="en-US" sz="1400" baseline="0" dirty="0"/>
              <a:t>We record an appropriate value for the new Work element “Extension plan” …</a:t>
            </a:r>
          </a:p>
        </p:txBody>
      </p:sp>
      <p:sp>
        <p:nvSpPr>
          <p:cNvPr id="4" name="Slide Number Placeholder 3"/>
          <p:cNvSpPr>
            <a:spLocks noGrp="1"/>
          </p:cNvSpPr>
          <p:nvPr>
            <p:ph type="sldNum" sz="quarter" idx="10"/>
          </p:nvPr>
        </p:nvSpPr>
        <p:spPr/>
        <p:txBody>
          <a:bodyPr/>
          <a:lstStyle/>
          <a:p>
            <a:fld id="{ADD267DC-469C-4A85-9BD5-B0CF60C9BA4B}" type="slidenum">
              <a:rPr lang="en-US" smtClean="0"/>
              <a:t>65</a:t>
            </a:fld>
            <a:endParaRPr lang="en-US"/>
          </a:p>
        </p:txBody>
      </p:sp>
    </p:spTree>
    <p:extLst>
      <p:ext uri="{BB962C8B-B14F-4D97-AF65-F5344CB8AC3E}">
        <p14:creationId xmlns:p14="http://schemas.microsoft.com/office/powerpoint/2010/main" val="266639867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2324100" cy="1743075"/>
          </a:xfrm>
        </p:spPr>
      </p:sp>
      <p:sp>
        <p:nvSpPr>
          <p:cNvPr id="3" name="Notes Placeholder 2"/>
          <p:cNvSpPr>
            <a:spLocks noGrp="1"/>
          </p:cNvSpPr>
          <p:nvPr>
            <p:ph type="body" idx="1"/>
          </p:nvPr>
        </p:nvSpPr>
        <p:spPr>
          <a:xfrm>
            <a:off x="701040" y="2819400"/>
            <a:ext cx="5608320" cy="577977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aseline="0" dirty="0"/>
              <a:t>Remember that the new “Extension plan” Work element is where some of the current “Mode of issuance” data (about serials and integrating resources AND multipart monographs that are issued over time) is going to be recorded. </a:t>
            </a:r>
            <a:endParaRPr lang="en-US" sz="1400" dirty="0"/>
          </a:p>
          <a:p>
            <a:endParaRPr lang="en-US" sz="1400" dirty="0"/>
          </a:p>
          <a:p>
            <a:r>
              <a:rPr lang="en-US" sz="1400" dirty="0"/>
              <a:t>We don’t have time to discuss these</a:t>
            </a:r>
            <a:r>
              <a:rPr lang="en-US" sz="1400" baseline="0" dirty="0"/>
              <a:t> values separately. </a:t>
            </a:r>
          </a:p>
          <a:p>
            <a:endParaRPr lang="en-US" sz="1400" baseline="0" dirty="0"/>
          </a:p>
          <a:p>
            <a:r>
              <a:rPr lang="en-US" sz="1400" baseline="0" dirty="0"/>
              <a:t>So, for now, I’ll just say that</a:t>
            </a:r>
          </a:p>
          <a:p>
            <a:pPr marL="171450" indent="-171450">
              <a:buFontTx/>
              <a:buChar char="-"/>
            </a:pPr>
            <a:r>
              <a:rPr lang="en-US" sz="1400" baseline="0" dirty="0"/>
              <a:t>we record “static” as the value for the extension plan of the works by Jane and Ronald, and the aggregating work that gathers them together (because these works were not planned to change over time);</a:t>
            </a:r>
          </a:p>
          <a:p>
            <a:pPr marL="171450" indent="-171450">
              <a:buFontTx/>
              <a:buChar char="-"/>
            </a:pPr>
            <a:r>
              <a:rPr lang="en-US" sz="1400" baseline="0" dirty="0"/>
              <a:t>and, we record successive indeterminate for the series (that is planned to change by accumulating issues over time).</a:t>
            </a:r>
            <a:endParaRPr lang="en-US" sz="1400" dirty="0"/>
          </a:p>
        </p:txBody>
      </p:sp>
      <p:sp>
        <p:nvSpPr>
          <p:cNvPr id="4" name="Slide Number Placeholder 3"/>
          <p:cNvSpPr>
            <a:spLocks noGrp="1"/>
          </p:cNvSpPr>
          <p:nvPr>
            <p:ph type="sldNum" sz="quarter" idx="10"/>
          </p:nvPr>
        </p:nvSpPr>
        <p:spPr/>
        <p:txBody>
          <a:bodyPr/>
          <a:lstStyle/>
          <a:p>
            <a:fld id="{ADD267DC-469C-4A85-9BD5-B0CF60C9BA4B}" type="slidenum">
              <a:rPr lang="en-US" smtClean="0"/>
              <a:t>66</a:t>
            </a:fld>
            <a:endParaRPr lang="en-US"/>
          </a:p>
        </p:txBody>
      </p:sp>
    </p:spTree>
    <p:extLst>
      <p:ext uri="{BB962C8B-B14F-4D97-AF65-F5344CB8AC3E}">
        <p14:creationId xmlns:p14="http://schemas.microsoft.com/office/powerpoint/2010/main" val="362527388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2324100" cy="1743075"/>
          </a:xfrm>
        </p:spPr>
      </p:sp>
      <p:sp>
        <p:nvSpPr>
          <p:cNvPr id="3" name="Notes Placeholder 2"/>
          <p:cNvSpPr>
            <a:spLocks noGrp="1"/>
          </p:cNvSpPr>
          <p:nvPr>
            <p:ph type="body" idx="1"/>
          </p:nvPr>
        </p:nvSpPr>
        <p:spPr>
          <a:xfrm>
            <a:off x="701040" y="2819400"/>
            <a:ext cx="5608320" cy="5779770"/>
          </a:xfrm>
        </p:spPr>
        <p:txBody>
          <a:bodyPr/>
          <a:lstStyle/>
          <a:p>
            <a:pPr marL="0" indent="0">
              <a:buFontTx/>
              <a:buNone/>
            </a:pPr>
            <a:r>
              <a:rPr lang="en-US" sz="1400" baseline="0" dirty="0"/>
              <a:t>Continuing with describing the WEM stack for the  series (an aggregating work with a successive plan), the important thing to remember about all diachronic works (successive or integrating) is that they change over time!</a:t>
            </a:r>
          </a:p>
          <a:p>
            <a:pPr marL="0" indent="0">
              <a:buFontTx/>
              <a:buNone/>
            </a:pPr>
            <a:endParaRPr lang="en-US" sz="1400" baseline="0" dirty="0"/>
          </a:p>
          <a:p>
            <a:pPr marL="0" indent="0">
              <a:buFontTx/>
              <a:buNone/>
            </a:pPr>
            <a:r>
              <a:rPr lang="en-US" sz="1400" baseline="0" dirty="0"/>
              <a:t>So when we get a new part, issue, or iteration, and we check </a:t>
            </a:r>
            <a:r>
              <a:rPr lang="en-US" sz="1400" u="sng" baseline="0" dirty="0"/>
              <a:t>its</a:t>
            </a:r>
            <a:r>
              <a:rPr lang="en-US" sz="1400" baseline="0" dirty="0"/>
              <a:t> WEM characteristics against our description of the diachronic WEM stack, we sometimes find that a characteristic has changed. </a:t>
            </a:r>
          </a:p>
          <a:p>
            <a:pPr marL="0" indent="0">
              <a:buFontTx/>
              <a:buNone/>
            </a:pPr>
            <a:endParaRPr lang="en-US" sz="1400" baseline="0" dirty="0"/>
          </a:p>
          <a:p>
            <a:pPr marL="0" indent="0">
              <a:buFontTx/>
              <a:buNone/>
            </a:pPr>
            <a:r>
              <a:rPr lang="en-US" sz="1400" baseline="0" dirty="0"/>
              <a:t>If a change is so great as to indicate a complete change in direction for the plan for the series (and that is up to </a:t>
            </a:r>
            <a:r>
              <a:rPr lang="en-US" sz="1400" u="sng" baseline="0" dirty="0"/>
              <a:t>you</a:t>
            </a:r>
            <a:r>
              <a:rPr lang="en-US" sz="1400" u="none" baseline="0" dirty="0"/>
              <a:t> to decide) you will have to describe a distinct WEM stack for the series.</a:t>
            </a:r>
          </a:p>
          <a:p>
            <a:pPr marL="0" indent="0">
              <a:buFontTx/>
              <a:buNone/>
            </a:pPr>
            <a:endParaRPr lang="en-US" sz="1400" u="none" baseline="0" dirty="0"/>
          </a:p>
          <a:p>
            <a:pPr marL="0" indent="0">
              <a:buFontTx/>
              <a:buNone/>
            </a:pPr>
            <a:r>
              <a:rPr lang="en-US" sz="1400" u="none" baseline="0" dirty="0"/>
              <a:t>If the change is not significant enough to merit a new WEM stack, then we record changes to any element data that we can see has happened in this issue versus previous issues.</a:t>
            </a:r>
          </a:p>
          <a:p>
            <a:pPr marL="0" indent="0">
              <a:buFontTx/>
              <a:buNone/>
            </a:pPr>
            <a:endParaRPr lang="en-US" sz="1400" u="none" baseline="0" dirty="0"/>
          </a:p>
          <a:p>
            <a:pPr marL="0" indent="0">
              <a:buFontTx/>
              <a:buNone/>
            </a:pPr>
            <a:r>
              <a:rPr lang="en-US" sz="1400" u="none" baseline="0" dirty="0"/>
              <a:t>We record the changed data in a separate instance of the element, e.g., if the Penguin English Library was to include a French expression of a work (but still gave the series as the Penguin English Library), then we would now have two Language of expression elements for the Penguin English Library: one for English and one for French.</a:t>
            </a:r>
            <a:endParaRPr lang="en-US" sz="1400" dirty="0"/>
          </a:p>
        </p:txBody>
      </p:sp>
      <p:sp>
        <p:nvSpPr>
          <p:cNvPr id="4" name="Slide Number Placeholder 3"/>
          <p:cNvSpPr>
            <a:spLocks noGrp="1"/>
          </p:cNvSpPr>
          <p:nvPr>
            <p:ph type="sldNum" sz="quarter" idx="10"/>
          </p:nvPr>
        </p:nvSpPr>
        <p:spPr/>
        <p:txBody>
          <a:bodyPr/>
          <a:lstStyle/>
          <a:p>
            <a:fld id="{ADD267DC-469C-4A85-9BD5-B0CF60C9BA4B}" type="slidenum">
              <a:rPr lang="en-US" smtClean="0"/>
              <a:t>67</a:t>
            </a:fld>
            <a:endParaRPr lang="en-US"/>
          </a:p>
        </p:txBody>
      </p:sp>
    </p:spTree>
    <p:extLst>
      <p:ext uri="{BB962C8B-B14F-4D97-AF65-F5344CB8AC3E}">
        <p14:creationId xmlns:p14="http://schemas.microsoft.com/office/powerpoint/2010/main" val="266639867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2324100" cy="1743075"/>
          </a:xfrm>
        </p:spPr>
      </p:sp>
      <p:sp>
        <p:nvSpPr>
          <p:cNvPr id="3" name="Notes Placeholder 2"/>
          <p:cNvSpPr>
            <a:spLocks noGrp="1"/>
          </p:cNvSpPr>
          <p:nvPr>
            <p:ph type="body" idx="1"/>
          </p:nvPr>
        </p:nvSpPr>
        <p:spPr>
          <a:xfrm>
            <a:off x="701040" y="2819400"/>
            <a:ext cx="5608320" cy="5779770"/>
          </a:xfrm>
        </p:spPr>
        <p:txBody>
          <a:bodyPr/>
          <a:lstStyle/>
          <a:p>
            <a:pPr marL="0" indent="0">
              <a:buFontTx/>
              <a:buNone/>
            </a:pPr>
            <a:r>
              <a:rPr lang="en-US" sz="1400" baseline="0" dirty="0"/>
              <a:t>And we really need to track the provenance of all elements, but especially those that have changed; and in the 3R RDA we will do so, not with a note anymore, but with two new “Provenance data” elements.</a:t>
            </a:r>
          </a:p>
          <a:p>
            <a:pPr marL="0" indent="0">
              <a:buFontTx/>
              <a:buNone/>
            </a:pPr>
            <a:endParaRPr lang="en-US" sz="1400" baseline="0" dirty="0"/>
          </a:p>
          <a:p>
            <a:pPr marL="0" indent="0">
              <a:buFontTx/>
              <a:buNone/>
            </a:pPr>
            <a:endParaRPr lang="en-US" sz="1400" dirty="0"/>
          </a:p>
        </p:txBody>
      </p:sp>
      <p:sp>
        <p:nvSpPr>
          <p:cNvPr id="4" name="Slide Number Placeholder 3"/>
          <p:cNvSpPr>
            <a:spLocks noGrp="1"/>
          </p:cNvSpPr>
          <p:nvPr>
            <p:ph type="sldNum" sz="quarter" idx="10"/>
          </p:nvPr>
        </p:nvSpPr>
        <p:spPr/>
        <p:txBody>
          <a:bodyPr/>
          <a:lstStyle/>
          <a:p>
            <a:fld id="{ADD267DC-469C-4A85-9BD5-B0CF60C9BA4B}" type="slidenum">
              <a:rPr lang="en-US" smtClean="0"/>
              <a:t>68</a:t>
            </a:fld>
            <a:endParaRPr lang="en-US"/>
          </a:p>
        </p:txBody>
      </p:sp>
    </p:spTree>
    <p:extLst>
      <p:ext uri="{BB962C8B-B14F-4D97-AF65-F5344CB8AC3E}">
        <p14:creationId xmlns:p14="http://schemas.microsoft.com/office/powerpoint/2010/main" val="266639867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2324100" cy="1743075"/>
          </a:xfrm>
        </p:spPr>
      </p:sp>
      <p:sp>
        <p:nvSpPr>
          <p:cNvPr id="3" name="Notes Placeholder 2"/>
          <p:cNvSpPr>
            <a:spLocks noGrp="1"/>
          </p:cNvSpPr>
          <p:nvPr>
            <p:ph type="body" idx="1"/>
          </p:nvPr>
        </p:nvSpPr>
        <p:spPr>
          <a:xfrm>
            <a:off x="701040" y="2895600"/>
            <a:ext cx="5608320" cy="5703570"/>
          </a:xfrm>
        </p:spPr>
        <p:txBody>
          <a:bodyPr/>
          <a:lstStyle/>
          <a:p>
            <a:r>
              <a:rPr lang="en-US" sz="1400" dirty="0"/>
              <a:t>Recording</a:t>
            </a:r>
            <a:r>
              <a:rPr lang="en-US" sz="1400" baseline="0" dirty="0"/>
              <a:t> a scope for validity indicates the part, issue, or iteration to which a particular value for an element applies, e.g., volume 46, number 2.</a:t>
            </a:r>
          </a:p>
          <a:p>
            <a:endParaRPr lang="en-US" sz="1400" baseline="0" dirty="0"/>
          </a:p>
          <a:p>
            <a:r>
              <a:rPr lang="en-US" sz="1400" baseline="0" dirty="0"/>
              <a:t>Recording a timespan for validity indicates the dates that a particular value for an element applies, either a single date, or a beginning and ending date, e.g., </a:t>
            </a:r>
            <a:r>
              <a:rPr lang="en-US" sz="1400" dirty="0"/>
              <a:t>January 2010 – February/March 2010.</a:t>
            </a:r>
          </a:p>
        </p:txBody>
      </p:sp>
      <p:sp>
        <p:nvSpPr>
          <p:cNvPr id="4" name="Slide Number Placeholder 3"/>
          <p:cNvSpPr>
            <a:spLocks noGrp="1"/>
          </p:cNvSpPr>
          <p:nvPr>
            <p:ph type="sldNum" sz="quarter" idx="10"/>
          </p:nvPr>
        </p:nvSpPr>
        <p:spPr/>
        <p:txBody>
          <a:bodyPr/>
          <a:lstStyle/>
          <a:p>
            <a:fld id="{ADD267DC-469C-4A85-9BD5-B0CF60C9BA4B}" type="slidenum">
              <a:rPr lang="en-US" smtClean="0"/>
              <a:t>69</a:t>
            </a:fld>
            <a:endParaRPr lang="en-US"/>
          </a:p>
        </p:txBody>
      </p:sp>
    </p:spTree>
    <p:extLst>
      <p:ext uri="{BB962C8B-B14F-4D97-AF65-F5344CB8AC3E}">
        <p14:creationId xmlns:p14="http://schemas.microsoft.com/office/powerpoint/2010/main" val="11397721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2324100" cy="1743075"/>
          </a:xfrm>
        </p:spPr>
      </p:sp>
      <p:sp>
        <p:nvSpPr>
          <p:cNvPr id="3" name="Notes Placeholder 2"/>
          <p:cNvSpPr>
            <a:spLocks noGrp="1"/>
          </p:cNvSpPr>
          <p:nvPr>
            <p:ph type="body" idx="1"/>
          </p:nvPr>
        </p:nvSpPr>
        <p:spPr>
          <a:xfrm>
            <a:off x="701040" y="2743200"/>
            <a:ext cx="5608320" cy="5855970"/>
          </a:xfrm>
        </p:spPr>
        <p:txBody>
          <a:bodyPr/>
          <a:lstStyle/>
          <a:p>
            <a:r>
              <a:rPr lang="en-US" sz="1400" dirty="0"/>
              <a:t>Some</a:t>
            </a:r>
            <a:r>
              <a:rPr lang="en-US" sz="1400" baseline="0" dirty="0"/>
              <a:t> of the main things that the AWG took from the LRM chapter on aggregates are: </a:t>
            </a:r>
          </a:p>
          <a:p>
            <a:endParaRPr lang="en-US" sz="1400" dirty="0"/>
          </a:p>
          <a:p>
            <a:r>
              <a:rPr lang="en-US" sz="1400" dirty="0"/>
              <a:t>There is a “creative</a:t>
            </a:r>
            <a:r>
              <a:rPr lang="en-US" sz="1400" baseline="0" dirty="0"/>
              <a:t> effort” involved in producing an aggregate manifestation.</a:t>
            </a:r>
          </a:p>
          <a:p>
            <a:endParaRPr lang="en-US" sz="1400" dirty="0"/>
          </a:p>
          <a:p>
            <a:r>
              <a:rPr lang="en-US" sz="1400" dirty="0"/>
              <a:t>* It is really important to remember that “</a:t>
            </a:r>
            <a:r>
              <a:rPr lang="en-US" sz="1400" u="sng" dirty="0"/>
              <a:t>aggregation happens on the </a:t>
            </a:r>
            <a:r>
              <a:rPr lang="en-US" sz="1400" i="1" u="sng" dirty="0"/>
              <a:t>expression </a:t>
            </a:r>
            <a:r>
              <a:rPr lang="en-US" sz="1400" u="sng" dirty="0"/>
              <a:t>level”</a:t>
            </a:r>
            <a:r>
              <a:rPr lang="en-US" sz="1400" dirty="0"/>
              <a:t> : individual expressions of a work are aggregated, the work itself.</a:t>
            </a:r>
            <a:endParaRPr lang="en-US" sz="1400" baseline="0" dirty="0"/>
          </a:p>
          <a:p>
            <a:endParaRPr lang="en-US" sz="1400" dirty="0"/>
          </a:p>
          <a:p>
            <a:r>
              <a:rPr lang="en-US" sz="1400" dirty="0"/>
              <a:t>* The</a:t>
            </a:r>
            <a:r>
              <a:rPr lang="en-US" sz="1400" baseline="0" dirty="0"/>
              <a:t> creator of an aggregation of expressions is the aggregator/editor, not the creator of the works whose expressions are aggregated.</a:t>
            </a:r>
            <a:endParaRPr lang="en-US" sz="1400" dirty="0"/>
          </a:p>
          <a:p>
            <a:endParaRPr lang="en-US" sz="1400" dirty="0"/>
          </a:p>
          <a:p>
            <a:r>
              <a:rPr lang="en-US" sz="1400" dirty="0"/>
              <a:t>* It is all about choosing which expressions will be aggregated</a:t>
            </a:r>
            <a:r>
              <a:rPr lang="en-US" sz="1400" baseline="0" dirty="0"/>
              <a:t> </a:t>
            </a:r>
            <a:r>
              <a:rPr lang="en-US" sz="1400" u="sng" baseline="0" dirty="0"/>
              <a:t>and</a:t>
            </a:r>
            <a:r>
              <a:rPr lang="en-US" sz="1400" u="none" baseline="0" dirty="0"/>
              <a:t> in what order</a:t>
            </a:r>
            <a:endParaRPr lang="en-US" sz="1400" dirty="0"/>
          </a:p>
          <a:p>
            <a:endParaRPr lang="en-US" sz="1400" dirty="0"/>
          </a:p>
          <a:p>
            <a:r>
              <a:rPr lang="en-US" sz="1400" dirty="0"/>
              <a:t>* An aggregating work does</a:t>
            </a:r>
            <a:r>
              <a:rPr lang="en-US" sz="1400" baseline="0" dirty="0"/>
              <a:t> not have parts; it is simply a plan to select and arrange various expressions that might be unrelated, loosely related, or closely related, in a manifestation.</a:t>
            </a:r>
          </a:p>
          <a:p>
            <a:endParaRPr lang="en-US" sz="1400" dirty="0"/>
          </a:p>
          <a:p>
            <a:r>
              <a:rPr lang="en-US" sz="1400" dirty="0"/>
              <a:t>It is really important to keep in mind that an aggregating plan does not influence the works and expressions that it aggregates for a manifestation, it merely gathers those works and expressions.</a:t>
            </a:r>
          </a:p>
        </p:txBody>
      </p:sp>
      <p:sp>
        <p:nvSpPr>
          <p:cNvPr id="4" name="Slide Number Placeholder 3"/>
          <p:cNvSpPr>
            <a:spLocks noGrp="1"/>
          </p:cNvSpPr>
          <p:nvPr>
            <p:ph type="sldNum" sz="quarter" idx="10"/>
          </p:nvPr>
        </p:nvSpPr>
        <p:spPr/>
        <p:txBody>
          <a:bodyPr/>
          <a:lstStyle/>
          <a:p>
            <a:fld id="{ADD267DC-469C-4A85-9BD5-B0CF60C9BA4B}" type="slidenum">
              <a:rPr lang="en-US" smtClean="0"/>
              <a:t>7</a:t>
            </a:fld>
            <a:endParaRPr lang="en-US"/>
          </a:p>
        </p:txBody>
      </p:sp>
    </p:spTree>
    <p:extLst>
      <p:ext uri="{BB962C8B-B14F-4D97-AF65-F5344CB8AC3E}">
        <p14:creationId xmlns:p14="http://schemas.microsoft.com/office/powerpoint/2010/main" val="129352534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2324100" cy="1743075"/>
          </a:xfrm>
        </p:spPr>
      </p:sp>
      <p:sp>
        <p:nvSpPr>
          <p:cNvPr id="3" name="Notes Placeholder 2"/>
          <p:cNvSpPr>
            <a:spLocks noGrp="1"/>
          </p:cNvSpPr>
          <p:nvPr>
            <p:ph type="body" idx="1"/>
          </p:nvPr>
        </p:nvSpPr>
        <p:spPr>
          <a:xfrm>
            <a:off x="701040" y="2819400"/>
            <a:ext cx="5608320" cy="5779770"/>
          </a:xfrm>
        </p:spPr>
        <p:txBody>
          <a:bodyPr/>
          <a:lstStyle/>
          <a:p>
            <a:r>
              <a:rPr lang="en-US" sz="1400" dirty="0"/>
              <a:t>Once we have described the </a:t>
            </a:r>
            <a:r>
              <a:rPr lang="en-US" sz="1400" baseline="0" dirty="0"/>
              <a:t>successive aggregating WEM stack (in this case, the series), if we have also described the static aggregating work that is its issue:</a:t>
            </a:r>
          </a:p>
          <a:p>
            <a:pPr marL="171450" indent="-171450">
              <a:buFontTx/>
              <a:buChar char="-"/>
            </a:pPr>
            <a:r>
              <a:rPr lang="en-US" sz="1400" baseline="0" dirty="0"/>
              <a:t>we can relate the issue work to the series work, using the </a:t>
            </a:r>
            <a:r>
              <a:rPr lang="en-US" sz="1400" i="1" baseline="0" dirty="0"/>
              <a:t>issue of / issue </a:t>
            </a:r>
            <a:r>
              <a:rPr lang="en-US" sz="1400" i="0" baseline="0" dirty="0"/>
              <a:t>special relationship between a </a:t>
            </a:r>
            <a:r>
              <a:rPr lang="en-US" sz="1400" i="0" u="sng" baseline="0" dirty="0"/>
              <a:t>static</a:t>
            </a:r>
            <a:r>
              <a:rPr lang="en-US" sz="1400" i="0" baseline="0" dirty="0"/>
              <a:t> aggregated work and a </a:t>
            </a:r>
            <a:r>
              <a:rPr lang="en-US" sz="1400" i="0" u="sng" baseline="0" dirty="0"/>
              <a:t>successive</a:t>
            </a:r>
            <a:r>
              <a:rPr lang="en-US" sz="1400" i="0" baseline="0" dirty="0"/>
              <a:t> aggregating work</a:t>
            </a:r>
          </a:p>
          <a:p>
            <a:pPr marL="171450" indent="-171450">
              <a:buFontTx/>
              <a:buChar char="-"/>
            </a:pPr>
            <a:endParaRPr lang="en-US" sz="1400" i="1" baseline="0" dirty="0"/>
          </a:p>
          <a:p>
            <a:pPr marL="171450" indent="-171450">
              <a:buFontTx/>
              <a:buChar char="-"/>
            </a:pPr>
            <a:r>
              <a:rPr lang="en-US" sz="1400" i="0" baseline="0" dirty="0"/>
              <a:t>and/or you can relate the issue </a:t>
            </a:r>
            <a:r>
              <a:rPr lang="en-US" sz="1400" i="0" u="sng" baseline="0" dirty="0"/>
              <a:t>expression</a:t>
            </a:r>
            <a:r>
              <a:rPr lang="en-US" sz="1400" i="0" baseline="0" dirty="0"/>
              <a:t> to the series </a:t>
            </a:r>
            <a:r>
              <a:rPr lang="en-US" sz="1400" i="0" u="sng" baseline="0" dirty="0"/>
              <a:t>expression</a:t>
            </a:r>
            <a:r>
              <a:rPr lang="en-US" sz="1400" i="0" baseline="0" dirty="0"/>
              <a:t>, using the new </a:t>
            </a:r>
            <a:r>
              <a:rPr lang="en-US" sz="1400" i="1" baseline="0" dirty="0"/>
              <a:t>aggregated by / aggregates </a:t>
            </a:r>
            <a:r>
              <a:rPr lang="en-US" sz="1400" i="0" baseline="0" dirty="0"/>
              <a:t>relationship between any expression that is aggregated and the expression that aggregates it.</a:t>
            </a:r>
          </a:p>
          <a:p>
            <a:pPr marL="171450" indent="-171450">
              <a:buFontTx/>
              <a:buChar char="-"/>
            </a:pPr>
            <a:endParaRPr lang="en-US" sz="1400" i="0" baseline="0" dirty="0"/>
          </a:p>
          <a:p>
            <a:pPr marL="171450" indent="-171450">
              <a:buFontTx/>
              <a:buChar char="-"/>
            </a:pPr>
            <a:r>
              <a:rPr lang="en-US" sz="1400" i="0" baseline="0" dirty="0"/>
              <a:t>and/or you can relate the issue </a:t>
            </a:r>
            <a:r>
              <a:rPr lang="en-US" sz="1400" i="0" u="sng" baseline="0" dirty="0"/>
              <a:t>manifestation</a:t>
            </a:r>
            <a:r>
              <a:rPr lang="en-US" sz="1400" i="0" baseline="0" dirty="0"/>
              <a:t> to the series </a:t>
            </a:r>
            <a:r>
              <a:rPr lang="en-US" sz="1400" i="0" u="sng" baseline="0" dirty="0"/>
              <a:t>manifestation</a:t>
            </a:r>
            <a:r>
              <a:rPr lang="en-US" sz="1400" i="0" baseline="0" dirty="0"/>
              <a:t>, using a </a:t>
            </a:r>
            <a:r>
              <a:rPr lang="en-US" sz="1400" i="1" baseline="0" dirty="0"/>
              <a:t>part of manifestation of / part of manifestation </a:t>
            </a:r>
            <a:r>
              <a:rPr lang="en-US" sz="1400" i="0" baseline="0" dirty="0"/>
              <a:t>relationship between an aggregate manifestation and a multipart manifestation of which it is a part.</a:t>
            </a:r>
            <a:endParaRPr lang="en-US" sz="1400" i="0" dirty="0"/>
          </a:p>
          <a:p>
            <a:pPr marL="0" indent="0">
              <a:buFontTx/>
              <a:buNone/>
            </a:pPr>
            <a:endParaRPr lang="en-US" baseline="0" dirty="0"/>
          </a:p>
          <a:p>
            <a:pPr marL="0" indent="0">
              <a:buFontTx/>
              <a:buNone/>
            </a:pPr>
            <a:endParaRPr lang="en-US" dirty="0"/>
          </a:p>
        </p:txBody>
      </p:sp>
      <p:sp>
        <p:nvSpPr>
          <p:cNvPr id="4" name="Slide Number Placeholder 3"/>
          <p:cNvSpPr>
            <a:spLocks noGrp="1"/>
          </p:cNvSpPr>
          <p:nvPr>
            <p:ph type="sldNum" sz="quarter" idx="10"/>
          </p:nvPr>
        </p:nvSpPr>
        <p:spPr/>
        <p:txBody>
          <a:bodyPr/>
          <a:lstStyle/>
          <a:p>
            <a:fld id="{ADD267DC-469C-4A85-9BD5-B0CF60C9BA4B}" type="slidenum">
              <a:rPr lang="en-US" smtClean="0"/>
              <a:t>70</a:t>
            </a:fld>
            <a:endParaRPr lang="en-US"/>
          </a:p>
        </p:txBody>
      </p:sp>
    </p:spTree>
    <p:extLst>
      <p:ext uri="{BB962C8B-B14F-4D97-AF65-F5344CB8AC3E}">
        <p14:creationId xmlns:p14="http://schemas.microsoft.com/office/powerpoint/2010/main" val="266639867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2324100" cy="1743075"/>
          </a:xfrm>
        </p:spPr>
      </p:sp>
      <p:sp>
        <p:nvSpPr>
          <p:cNvPr id="3" name="Notes Placeholder 2"/>
          <p:cNvSpPr>
            <a:spLocks noGrp="1"/>
          </p:cNvSpPr>
          <p:nvPr>
            <p:ph type="body" idx="1"/>
          </p:nvPr>
        </p:nvSpPr>
        <p:spPr>
          <a:xfrm>
            <a:off x="701040" y="2971800"/>
            <a:ext cx="5608320" cy="5627370"/>
          </a:xfrm>
        </p:spPr>
        <p:txBody>
          <a:bodyPr/>
          <a:lstStyle/>
          <a:p>
            <a:r>
              <a:rPr lang="en-US" sz="1400" dirty="0"/>
              <a:t>What we definitely don’t want to say is that</a:t>
            </a:r>
            <a:r>
              <a:rPr lang="en-US" sz="1400" baseline="0" dirty="0"/>
              <a:t> the work “Emma” is an issue of the series “The Penguin English Library”. </a:t>
            </a:r>
          </a:p>
          <a:p>
            <a:endParaRPr lang="en-US" sz="1400" baseline="0" dirty="0"/>
          </a:p>
          <a:p>
            <a:r>
              <a:rPr lang="en-US" sz="1400" baseline="0" dirty="0"/>
              <a:t>It is the aggregating WE that aggregates “Emma” and Ronald’s introduction, that is an issue of the series. </a:t>
            </a:r>
          </a:p>
          <a:p>
            <a:endParaRPr lang="en-US" sz="1400" baseline="0" dirty="0"/>
          </a:p>
          <a:p>
            <a:r>
              <a:rPr lang="en-US" sz="1400" baseline="0" dirty="0"/>
              <a:t>But …</a:t>
            </a:r>
            <a:endParaRPr lang="en-US" sz="1400" dirty="0"/>
          </a:p>
        </p:txBody>
      </p:sp>
      <p:sp>
        <p:nvSpPr>
          <p:cNvPr id="4" name="Slide Number Placeholder 3"/>
          <p:cNvSpPr>
            <a:spLocks noGrp="1"/>
          </p:cNvSpPr>
          <p:nvPr>
            <p:ph type="sldNum" sz="quarter" idx="10"/>
          </p:nvPr>
        </p:nvSpPr>
        <p:spPr/>
        <p:txBody>
          <a:bodyPr/>
          <a:lstStyle/>
          <a:p>
            <a:fld id="{ADD267DC-469C-4A85-9BD5-B0CF60C9BA4B}" type="slidenum">
              <a:rPr lang="en-US" smtClean="0"/>
              <a:t>71</a:t>
            </a:fld>
            <a:endParaRPr lang="en-US"/>
          </a:p>
        </p:txBody>
      </p:sp>
    </p:spTree>
    <p:extLst>
      <p:ext uri="{BB962C8B-B14F-4D97-AF65-F5344CB8AC3E}">
        <p14:creationId xmlns:p14="http://schemas.microsoft.com/office/powerpoint/2010/main" val="266639867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2324100" cy="1743075"/>
          </a:xfrm>
        </p:spPr>
      </p:sp>
      <p:sp>
        <p:nvSpPr>
          <p:cNvPr id="3" name="Notes Placeholder 2"/>
          <p:cNvSpPr>
            <a:spLocks noGrp="1"/>
          </p:cNvSpPr>
          <p:nvPr>
            <p:ph type="body" idx="1"/>
          </p:nvPr>
        </p:nvSpPr>
        <p:spPr>
          <a:xfrm>
            <a:off x="701040" y="2819400"/>
            <a:ext cx="5608320" cy="5779770"/>
          </a:xfrm>
        </p:spPr>
        <p:txBody>
          <a:bodyPr/>
          <a:lstStyle/>
          <a:p>
            <a:r>
              <a:rPr lang="en-US" sz="1400" baseline="0" dirty="0"/>
              <a:t>You </a:t>
            </a:r>
            <a:r>
              <a:rPr lang="en-US" sz="1400" u="sng" baseline="0" dirty="0"/>
              <a:t>could</a:t>
            </a:r>
            <a:r>
              <a:rPr lang="en-US" sz="1400" u="none" baseline="0" dirty="0"/>
              <a:t> record that this English text expression of Emma is aggregated by the successive aggregating expression of The Penguin English Library, if you thought that was useful; because the </a:t>
            </a:r>
            <a:r>
              <a:rPr lang="en-US" sz="1400" i="1" u="none" baseline="0" dirty="0"/>
              <a:t>aggregates/aggregated by </a:t>
            </a:r>
            <a:r>
              <a:rPr lang="en-US" sz="1400" u="none" baseline="0" dirty="0"/>
              <a:t>relationships are transitive.</a:t>
            </a:r>
          </a:p>
          <a:p>
            <a:endParaRPr lang="en-US" sz="1400" u="none" baseline="0" dirty="0"/>
          </a:p>
          <a:p>
            <a:r>
              <a:rPr lang="en-US" sz="1400" u="none" baseline="0" dirty="0"/>
              <a:t>Which means that since this particular expression of Emma is aggregated by this static aggregating expression; and the static aggregating expression is aggregated by this successive aggregating expression, then that means that this expression of Emma is aggregated by the expression of this series.</a:t>
            </a:r>
            <a:endParaRPr lang="en-US" sz="1400" baseline="0" dirty="0"/>
          </a:p>
          <a:p>
            <a:endParaRPr lang="en-US" baseline="0" dirty="0"/>
          </a:p>
        </p:txBody>
      </p:sp>
      <p:sp>
        <p:nvSpPr>
          <p:cNvPr id="4" name="Slide Number Placeholder 3"/>
          <p:cNvSpPr>
            <a:spLocks noGrp="1"/>
          </p:cNvSpPr>
          <p:nvPr>
            <p:ph type="sldNum" sz="quarter" idx="10"/>
          </p:nvPr>
        </p:nvSpPr>
        <p:spPr/>
        <p:txBody>
          <a:bodyPr/>
          <a:lstStyle/>
          <a:p>
            <a:fld id="{ADD267DC-469C-4A85-9BD5-B0CF60C9BA4B}" type="slidenum">
              <a:rPr lang="en-US" smtClean="0"/>
              <a:t>72</a:t>
            </a:fld>
            <a:endParaRPr lang="en-US"/>
          </a:p>
        </p:txBody>
      </p:sp>
    </p:spTree>
    <p:extLst>
      <p:ext uri="{BB962C8B-B14F-4D97-AF65-F5344CB8AC3E}">
        <p14:creationId xmlns:p14="http://schemas.microsoft.com/office/powerpoint/2010/main" val="365178141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2324100" cy="1743075"/>
          </a:xfrm>
        </p:spPr>
      </p:sp>
      <p:sp>
        <p:nvSpPr>
          <p:cNvPr id="3" name="Notes Placeholder 2"/>
          <p:cNvSpPr>
            <a:spLocks noGrp="1"/>
          </p:cNvSpPr>
          <p:nvPr>
            <p:ph type="body" idx="1"/>
          </p:nvPr>
        </p:nvSpPr>
        <p:spPr>
          <a:xfrm>
            <a:off x="701040" y="2590800"/>
            <a:ext cx="5608320" cy="6324600"/>
          </a:xfrm>
        </p:spPr>
        <p:txBody>
          <a:bodyPr/>
          <a:lstStyle/>
          <a:p>
            <a:pPr marL="0" indent="0">
              <a:buFontTx/>
              <a:buNone/>
            </a:pPr>
            <a:r>
              <a:rPr lang="en-US" sz="1400" baseline="0" dirty="0"/>
              <a:t>Finally, I have already told you about the “WE lock” for aggregating works, i.e., any change in content means a new expression of the aggregating work, and that is not allowed by the WE lock; so, we have to describe the new expression as a new aggregating work and expression.</a:t>
            </a:r>
          </a:p>
          <a:p>
            <a:pPr marL="0" indent="0">
              <a:buFontTx/>
              <a:buNone/>
            </a:pPr>
            <a:endParaRPr lang="en-US" sz="1400" baseline="0" dirty="0"/>
          </a:p>
          <a:p>
            <a:pPr marL="0" indent="0">
              <a:buFontTx/>
              <a:buNone/>
            </a:pPr>
            <a:r>
              <a:rPr lang="en-US" sz="1400" baseline="0" dirty="0"/>
              <a:t>But, for a static aggregating work, if there is no change in either the selection or the arrangement of the expressions that are aggregated, then we can say that the same expression is embodied in more than one aggregate manifestation.</a:t>
            </a:r>
          </a:p>
          <a:p>
            <a:pPr marL="0" indent="0">
              <a:buFontTx/>
              <a:buNone/>
            </a:pPr>
            <a:endParaRPr lang="en-US" sz="1400" baseline="0" dirty="0"/>
          </a:p>
          <a:p>
            <a:pPr marL="0" indent="0">
              <a:buFontTx/>
              <a:buNone/>
            </a:pPr>
            <a:r>
              <a:rPr lang="en-US" sz="1400" baseline="0" dirty="0"/>
              <a:t>But, that only applies to </a:t>
            </a:r>
            <a:r>
              <a:rPr lang="en-US" sz="1400" u="sng" baseline="0" dirty="0"/>
              <a:t>static</a:t>
            </a:r>
            <a:r>
              <a:rPr lang="en-US" sz="1400" baseline="0" dirty="0"/>
              <a:t> aggregating works, like the issue that aggregates Emma and the introduction to Emma. </a:t>
            </a:r>
          </a:p>
          <a:p>
            <a:pPr marL="0" indent="0">
              <a:buFontTx/>
              <a:buNone/>
            </a:pPr>
            <a:endParaRPr lang="en-US" sz="1400" baseline="0" dirty="0"/>
          </a:p>
          <a:p>
            <a:pPr marL="0" indent="0">
              <a:buFontTx/>
              <a:buNone/>
            </a:pPr>
            <a:r>
              <a:rPr lang="en-US" sz="1400" baseline="0" dirty="0"/>
              <a:t>* For a </a:t>
            </a:r>
            <a:r>
              <a:rPr lang="en-US" sz="1400" u="sng" baseline="0" dirty="0"/>
              <a:t>successive</a:t>
            </a:r>
            <a:r>
              <a:rPr lang="en-US" sz="1400" baseline="0" dirty="0"/>
              <a:t> aggregating work (e.g., The Penguin English Library series) because diachronic works are meant to change over time, we have a </a:t>
            </a:r>
            <a:r>
              <a:rPr lang="en-US" sz="1400" b="1" u="none" baseline="0" dirty="0"/>
              <a:t>WEM</a:t>
            </a:r>
            <a:r>
              <a:rPr lang="en-US" sz="1400" baseline="0" dirty="0"/>
              <a:t> lock.</a:t>
            </a:r>
          </a:p>
          <a:p>
            <a:pPr marL="0" indent="0">
              <a:buFontTx/>
              <a:buNone/>
            </a:pPr>
            <a:endParaRPr lang="en-US" sz="1400" baseline="0" dirty="0"/>
          </a:p>
          <a:p>
            <a:pPr marL="0" indent="0">
              <a:buFontTx/>
              <a:buNone/>
            </a:pPr>
            <a:r>
              <a:rPr lang="en-US" sz="1400" baseline="0" dirty="0"/>
              <a:t>This means that the expressions of a successive work that are embodied in a print multiunit manifestation (this series) </a:t>
            </a:r>
            <a:r>
              <a:rPr lang="en-US" sz="1400" u="sng" baseline="0" dirty="0"/>
              <a:t>might</a:t>
            </a:r>
            <a:r>
              <a:rPr lang="en-US" sz="1400" u="none" baseline="0" dirty="0"/>
              <a:t> be different from the expressions of what </a:t>
            </a:r>
            <a:r>
              <a:rPr lang="en-US" sz="1400" u="sng" baseline="0" dirty="0"/>
              <a:t>might appear to be</a:t>
            </a:r>
            <a:r>
              <a:rPr lang="en-US" sz="1400" u="none" baseline="0" dirty="0"/>
              <a:t> the same successive work embodied in an online manifestation (this series online).</a:t>
            </a:r>
          </a:p>
          <a:p>
            <a:pPr marL="0" indent="0">
              <a:buFontTx/>
              <a:buNone/>
            </a:pPr>
            <a:endParaRPr lang="en-US" sz="1400" u="none" baseline="0" dirty="0"/>
          </a:p>
          <a:p>
            <a:pPr marL="0" indent="0">
              <a:buFontTx/>
              <a:buNone/>
            </a:pPr>
            <a:r>
              <a:rPr lang="en-US" sz="1400" u="none" baseline="0" dirty="0"/>
              <a:t>So, rather than trying to compare every manifestation to be certain that the two series are exactly the same, RDA says to apply the WEM lock and create a distinct WEM stack for a work that is embodied in a different manifestation, or is translated into another language.</a:t>
            </a:r>
            <a:endParaRPr lang="en-US" sz="1400" baseline="0" dirty="0"/>
          </a:p>
          <a:p>
            <a:pPr marL="0" indent="0">
              <a:buFontTx/>
              <a:buNone/>
            </a:pPr>
            <a:endParaRPr lang="en-US" sz="1400" baseline="0" dirty="0"/>
          </a:p>
          <a:p>
            <a:pPr marL="0" indent="0">
              <a:buFontTx/>
              <a:buNone/>
            </a:pPr>
            <a:endParaRPr lang="en-US" sz="1400" dirty="0"/>
          </a:p>
        </p:txBody>
      </p:sp>
      <p:sp>
        <p:nvSpPr>
          <p:cNvPr id="4" name="Slide Number Placeholder 3"/>
          <p:cNvSpPr>
            <a:spLocks noGrp="1"/>
          </p:cNvSpPr>
          <p:nvPr>
            <p:ph type="sldNum" sz="quarter" idx="10"/>
          </p:nvPr>
        </p:nvSpPr>
        <p:spPr/>
        <p:txBody>
          <a:bodyPr/>
          <a:lstStyle/>
          <a:p>
            <a:fld id="{ADD267DC-469C-4A85-9BD5-B0CF60C9BA4B}" type="slidenum">
              <a:rPr lang="en-US" smtClean="0"/>
              <a:t>73</a:t>
            </a:fld>
            <a:endParaRPr lang="en-US"/>
          </a:p>
        </p:txBody>
      </p:sp>
    </p:spTree>
    <p:extLst>
      <p:ext uri="{BB962C8B-B14F-4D97-AF65-F5344CB8AC3E}">
        <p14:creationId xmlns:p14="http://schemas.microsoft.com/office/powerpoint/2010/main" val="266639867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2324100" cy="1743075"/>
          </a:xfrm>
        </p:spPr>
      </p:sp>
      <p:sp>
        <p:nvSpPr>
          <p:cNvPr id="3" name="Notes Placeholder 2"/>
          <p:cNvSpPr>
            <a:spLocks noGrp="1"/>
          </p:cNvSpPr>
          <p:nvPr>
            <p:ph type="body" idx="1"/>
          </p:nvPr>
        </p:nvSpPr>
        <p:spPr>
          <a:xfrm>
            <a:off x="701040" y="2743200"/>
            <a:ext cx="5608320" cy="5855970"/>
          </a:xfrm>
        </p:spPr>
        <p:txBody>
          <a:bodyPr/>
          <a:lstStyle/>
          <a:p>
            <a:r>
              <a:rPr lang="en-US" sz="1400" dirty="0"/>
              <a:t>Then, you can choose whether to relate the two</a:t>
            </a:r>
            <a:r>
              <a:rPr lang="en-US" sz="1400" baseline="0" dirty="0"/>
              <a:t> WEM stacks using an appropriate Work: Transformation relationship; or using a Work group.</a:t>
            </a:r>
          </a:p>
          <a:p>
            <a:endParaRPr lang="en-US" sz="1400" baseline="0" dirty="0"/>
          </a:p>
          <a:p>
            <a:r>
              <a:rPr lang="en-US" sz="1400" baseline="0" dirty="0"/>
              <a:t>The appropriate transformation relationship for two WEM stacks for successive aggregating works that are embodied in different manifestations would be: successive aggregating Work has </a:t>
            </a:r>
            <a:r>
              <a:rPr lang="en-US" sz="1400" i="1" baseline="0" dirty="0"/>
              <a:t>carrier version</a:t>
            </a:r>
            <a:r>
              <a:rPr lang="en-US" sz="1400" i="0" baseline="0" dirty="0"/>
              <a:t> successive aggregating work.</a:t>
            </a:r>
          </a:p>
          <a:p>
            <a:endParaRPr lang="en-US" sz="1400" i="0" baseline="0" dirty="0"/>
          </a:p>
          <a:p>
            <a:r>
              <a:rPr lang="en-US" sz="1400" i="0" baseline="0" dirty="0"/>
              <a:t>Some of these transformation relationships can also be used for static works.</a:t>
            </a:r>
            <a:endParaRPr lang="en-US" sz="1400" dirty="0"/>
          </a:p>
        </p:txBody>
      </p:sp>
      <p:sp>
        <p:nvSpPr>
          <p:cNvPr id="4" name="Slide Number Placeholder 3"/>
          <p:cNvSpPr>
            <a:spLocks noGrp="1"/>
          </p:cNvSpPr>
          <p:nvPr>
            <p:ph type="sldNum" sz="quarter" idx="10"/>
          </p:nvPr>
        </p:nvSpPr>
        <p:spPr/>
        <p:txBody>
          <a:bodyPr/>
          <a:lstStyle/>
          <a:p>
            <a:fld id="{ADD267DC-469C-4A85-9BD5-B0CF60C9BA4B}" type="slidenum">
              <a:rPr lang="en-US" smtClean="0"/>
              <a:t>74</a:t>
            </a:fld>
            <a:endParaRPr lang="en-US"/>
          </a:p>
        </p:txBody>
      </p:sp>
    </p:spTree>
    <p:extLst>
      <p:ext uri="{BB962C8B-B14F-4D97-AF65-F5344CB8AC3E}">
        <p14:creationId xmlns:p14="http://schemas.microsoft.com/office/powerpoint/2010/main" val="23828421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2324100" cy="1743075"/>
          </a:xfrm>
        </p:spPr>
      </p:sp>
      <p:sp>
        <p:nvSpPr>
          <p:cNvPr id="3" name="Notes Placeholder 2"/>
          <p:cNvSpPr>
            <a:spLocks noGrp="1"/>
          </p:cNvSpPr>
          <p:nvPr>
            <p:ph type="body" idx="1"/>
          </p:nvPr>
        </p:nvSpPr>
        <p:spPr>
          <a:xfrm>
            <a:off x="701040" y="2743200"/>
            <a:ext cx="5608320" cy="5855970"/>
          </a:xfrm>
        </p:spPr>
        <p:txBody>
          <a:bodyPr/>
          <a:lstStyle/>
          <a:p>
            <a:pPr defTabSz="546811">
              <a:defRPr/>
            </a:pPr>
            <a:r>
              <a:rPr lang="en-US" sz="1400" dirty="0"/>
              <a:t>In addition to, or instead of, using an appropriate transformation relationship</a:t>
            </a:r>
            <a:r>
              <a:rPr lang="en-US" sz="1400" baseline="0" dirty="0"/>
              <a:t>, another way of relating two WEM stacks for both diachronic and static works is the </a:t>
            </a:r>
            <a:r>
              <a:rPr lang="en-US" sz="1400" dirty="0"/>
              <a:t>“work group” technique.</a:t>
            </a:r>
          </a:p>
          <a:p>
            <a:pPr defTabSz="546811">
              <a:defRPr/>
            </a:pPr>
            <a:endParaRPr lang="en-US" sz="1400" baseline="0" dirty="0"/>
          </a:p>
          <a:p>
            <a:pPr marL="0" marR="0" indent="0" algn="l" defTabSz="546811" rtl="0" eaLnBrk="1" fontAlgn="auto" latinLnBrk="0" hangingPunct="1">
              <a:lnSpc>
                <a:spcPct val="100000"/>
              </a:lnSpc>
              <a:spcBef>
                <a:spcPts val="0"/>
              </a:spcBef>
              <a:spcAft>
                <a:spcPts val="0"/>
              </a:spcAft>
              <a:buClrTx/>
              <a:buSzTx/>
              <a:buFontTx/>
              <a:buNone/>
              <a:tabLst/>
              <a:defRPr/>
            </a:pPr>
            <a:r>
              <a:rPr lang="en-US" sz="1400" baseline="0" dirty="0"/>
              <a:t>This technique can group different versions of aggregating works, or different versions of diachronic works or any other types of works, and guidance can be found at </a:t>
            </a:r>
            <a:r>
              <a:rPr lang="en-US" sz="1400" dirty="0"/>
              <a:t>Resource description: Describing a work: </a:t>
            </a:r>
            <a:r>
              <a:rPr lang="en-US" sz="1400" b="1" dirty="0">
                <a:hlinkClick r:id="rId3"/>
              </a:rPr>
              <a:t>Describing a group of works</a:t>
            </a:r>
            <a:endParaRPr lang="en-US" sz="1400" b="1" dirty="0"/>
          </a:p>
          <a:p>
            <a:endParaRPr lang="en-US" sz="1400" dirty="0"/>
          </a:p>
          <a:p>
            <a:r>
              <a:rPr lang="en-US" sz="1400" dirty="0"/>
              <a:t>For example, </a:t>
            </a:r>
            <a:r>
              <a:rPr lang="en-US" sz="1400" baseline="0" dirty="0"/>
              <a:t>you could assign the same AAP to two or more works in a work group, which is actually just what you are doing right now with different MARC bibliographic records for two manifestations of what appears to be the same serial work. </a:t>
            </a:r>
          </a:p>
          <a:p>
            <a:endParaRPr lang="en-US" sz="1400" baseline="0" dirty="0"/>
          </a:p>
          <a:p>
            <a:r>
              <a:rPr lang="en-US" sz="1400" baseline="0" dirty="0"/>
              <a:t>You just have to know that you will need separate MARC authority records to describe the separate distinct serial works, but </a:t>
            </a:r>
            <a:r>
              <a:rPr lang="en-US" sz="1400" u="sng" baseline="0" dirty="0"/>
              <a:t>can</a:t>
            </a:r>
            <a:r>
              <a:rPr lang="en-US" sz="1400" baseline="0" dirty="0"/>
              <a:t> use the same AAP for both of those works.</a:t>
            </a:r>
          </a:p>
        </p:txBody>
      </p:sp>
      <p:sp>
        <p:nvSpPr>
          <p:cNvPr id="4" name="Slide Number Placeholder 3"/>
          <p:cNvSpPr>
            <a:spLocks noGrp="1"/>
          </p:cNvSpPr>
          <p:nvPr>
            <p:ph type="sldNum" sz="quarter" idx="10"/>
          </p:nvPr>
        </p:nvSpPr>
        <p:spPr/>
        <p:txBody>
          <a:bodyPr/>
          <a:lstStyle/>
          <a:p>
            <a:fld id="{ADD267DC-469C-4A85-9BD5-B0CF60C9BA4B}" type="slidenum">
              <a:rPr lang="en-US" smtClean="0"/>
              <a:t>75</a:t>
            </a:fld>
            <a:endParaRPr lang="en-US"/>
          </a:p>
        </p:txBody>
      </p:sp>
    </p:spTree>
    <p:extLst>
      <p:ext uri="{BB962C8B-B14F-4D97-AF65-F5344CB8AC3E}">
        <p14:creationId xmlns:p14="http://schemas.microsoft.com/office/powerpoint/2010/main" val="9868926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2324100" cy="1743075"/>
          </a:xfrm>
        </p:spPr>
      </p:sp>
      <p:sp>
        <p:nvSpPr>
          <p:cNvPr id="3" name="Notes Placeholder 2"/>
          <p:cNvSpPr>
            <a:spLocks noGrp="1"/>
          </p:cNvSpPr>
          <p:nvPr>
            <p:ph type="body" idx="1"/>
          </p:nvPr>
        </p:nvSpPr>
        <p:spPr>
          <a:xfrm>
            <a:off x="701040" y="2819400"/>
            <a:ext cx="5608320" cy="5779770"/>
          </a:xfrm>
        </p:spPr>
        <p:txBody>
          <a:bodyPr/>
          <a:lstStyle/>
          <a:p>
            <a:r>
              <a:rPr lang="en-US" sz="1400" dirty="0"/>
              <a:t>OK,</a:t>
            </a:r>
            <a:r>
              <a:rPr lang="en-US" sz="1400" baseline="0" dirty="0"/>
              <a:t> I’m sure that we are nearly out of time, but let’s quickly look at a periodical example of a successive aggregating work.</a:t>
            </a:r>
          </a:p>
          <a:p>
            <a:endParaRPr lang="en-US" sz="1400" baseline="0" dirty="0"/>
          </a:p>
          <a:p>
            <a:r>
              <a:rPr lang="en-US" sz="1400" dirty="0"/>
              <a:t>Evidence on this manifestation i</a:t>
            </a:r>
            <a:r>
              <a:rPr lang="en-US" sz="1400" baseline="0" dirty="0"/>
              <a:t>ndicates that it is a single unit manifestation that embodies a single work that is static, as a part of the aggregation plan for the  successive aggregating work “Library Technology Reports”.</a:t>
            </a:r>
          </a:p>
          <a:p>
            <a:pPr marL="0" indent="0">
              <a:buNone/>
            </a:pPr>
            <a:endParaRPr lang="en-US" sz="1400" baseline="0" dirty="0"/>
          </a:p>
          <a:p>
            <a:pPr marL="0" indent="0">
              <a:buNone/>
            </a:pPr>
            <a:r>
              <a:rPr lang="en-US" sz="1400" baseline="0" dirty="0"/>
              <a:t>Evidence of a successive plan is:</a:t>
            </a:r>
          </a:p>
          <a:p>
            <a:pPr marL="228600" indent="-228600">
              <a:buAutoNum type="arabicPeriod"/>
            </a:pPr>
            <a:r>
              <a:rPr lang="en-US" sz="1400" baseline="0" dirty="0"/>
              <a:t>February/March 2010  vol. 46 / no. 2</a:t>
            </a:r>
          </a:p>
          <a:p>
            <a:pPr marL="228600" indent="-228600">
              <a:buAutoNum type="arabicPeriod"/>
            </a:pPr>
            <a:r>
              <a:rPr lang="en-US" sz="1400" baseline="0" dirty="0"/>
              <a:t>ISSN</a:t>
            </a:r>
          </a:p>
          <a:p>
            <a:pPr marL="228600" indent="-228600">
              <a:buAutoNum type="arabicPeriod"/>
            </a:pPr>
            <a:endParaRPr lang="en-US" sz="1400" baseline="0" dirty="0"/>
          </a:p>
          <a:p>
            <a:pPr marL="0" indent="0">
              <a:buNone/>
            </a:pPr>
            <a:r>
              <a:rPr lang="en-US" sz="1400" baseline="0" dirty="0"/>
              <a:t>But it is not the article in this issue, “RDA Vocabularies for a Twenty-First-Century” or this issue “Library Technology Reports vol. 46 / no. 2” that is successive, it is the aggregating work “Library Technology Reports” that is successive.</a:t>
            </a:r>
          </a:p>
        </p:txBody>
      </p:sp>
      <p:sp>
        <p:nvSpPr>
          <p:cNvPr id="4" name="Slide Number Placeholder 3"/>
          <p:cNvSpPr>
            <a:spLocks noGrp="1"/>
          </p:cNvSpPr>
          <p:nvPr>
            <p:ph type="sldNum" sz="quarter" idx="10"/>
          </p:nvPr>
        </p:nvSpPr>
        <p:spPr/>
        <p:txBody>
          <a:bodyPr/>
          <a:lstStyle/>
          <a:p>
            <a:fld id="{ADD267DC-469C-4A85-9BD5-B0CF60C9BA4B}" type="slidenum">
              <a:rPr lang="en-US" smtClean="0"/>
              <a:t>76</a:t>
            </a:fld>
            <a:endParaRPr lang="en-US"/>
          </a:p>
        </p:txBody>
      </p:sp>
    </p:spTree>
    <p:extLst>
      <p:ext uri="{BB962C8B-B14F-4D97-AF65-F5344CB8AC3E}">
        <p14:creationId xmlns:p14="http://schemas.microsoft.com/office/powerpoint/2010/main" val="271310514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2324100" cy="1743075"/>
          </a:xfrm>
        </p:spPr>
      </p:sp>
      <p:sp>
        <p:nvSpPr>
          <p:cNvPr id="3" name="Notes Placeholder 2"/>
          <p:cNvSpPr>
            <a:spLocks noGrp="1"/>
          </p:cNvSpPr>
          <p:nvPr>
            <p:ph type="body" idx="1"/>
          </p:nvPr>
        </p:nvSpPr>
        <p:spPr>
          <a:xfrm>
            <a:off x="701040" y="2895600"/>
            <a:ext cx="5608320" cy="5703570"/>
          </a:xfrm>
        </p:spPr>
        <p:txBody>
          <a:bodyPr/>
          <a:lstStyle/>
          <a:p>
            <a:r>
              <a:rPr lang="en-US" sz="1400" dirty="0"/>
              <a:t>Applying exactly the same reasoning</a:t>
            </a:r>
            <a:r>
              <a:rPr lang="en-US" sz="1400" baseline="0" dirty="0"/>
              <a:t> to this example as we did to the previous ‘series’ example</a:t>
            </a:r>
            <a:r>
              <a:rPr lang="en-US" sz="1400" u="none" baseline="0" dirty="0"/>
              <a:t>:</a:t>
            </a:r>
            <a:endParaRPr lang="en-US" sz="1400" baseline="0" dirty="0"/>
          </a:p>
          <a:p>
            <a:r>
              <a:rPr lang="en-US" sz="1400" baseline="0" dirty="0"/>
              <a:t>1. We can describe the serial “LTR”, as an aggregating work with a successive plan</a:t>
            </a:r>
            <a:endParaRPr lang="en-US" sz="1400" dirty="0"/>
          </a:p>
        </p:txBody>
      </p:sp>
      <p:sp>
        <p:nvSpPr>
          <p:cNvPr id="4" name="Slide Number Placeholder 3"/>
          <p:cNvSpPr>
            <a:spLocks noGrp="1"/>
          </p:cNvSpPr>
          <p:nvPr>
            <p:ph type="sldNum" sz="quarter" idx="10"/>
          </p:nvPr>
        </p:nvSpPr>
        <p:spPr/>
        <p:txBody>
          <a:bodyPr/>
          <a:lstStyle/>
          <a:p>
            <a:fld id="{ADD267DC-469C-4A85-9BD5-B0CF60C9BA4B}" type="slidenum">
              <a:rPr lang="en-US" smtClean="0"/>
              <a:t>77</a:t>
            </a:fld>
            <a:endParaRPr lang="en-US"/>
          </a:p>
        </p:txBody>
      </p:sp>
    </p:spTree>
    <p:extLst>
      <p:ext uri="{BB962C8B-B14F-4D97-AF65-F5344CB8AC3E}">
        <p14:creationId xmlns:p14="http://schemas.microsoft.com/office/powerpoint/2010/main" val="356543570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2324100" cy="1743075"/>
          </a:xfrm>
        </p:spPr>
      </p:sp>
      <p:sp>
        <p:nvSpPr>
          <p:cNvPr id="3" name="Notes Placeholder 2"/>
          <p:cNvSpPr>
            <a:spLocks noGrp="1"/>
          </p:cNvSpPr>
          <p:nvPr>
            <p:ph type="body" idx="1"/>
          </p:nvPr>
        </p:nvSpPr>
        <p:spPr>
          <a:xfrm>
            <a:off x="701040" y="2895600"/>
            <a:ext cx="5608320" cy="5703570"/>
          </a:xfrm>
        </p:spPr>
        <p:txBody>
          <a:bodyPr/>
          <a:lstStyle/>
          <a:p>
            <a:r>
              <a:rPr lang="en-US" sz="1400" dirty="0"/>
              <a:t>2</a:t>
            </a:r>
            <a:r>
              <a:rPr lang="en-US" sz="1400" baseline="0" dirty="0"/>
              <a:t>. We </a:t>
            </a:r>
            <a:r>
              <a:rPr lang="en-US" sz="1400" u="sng" baseline="0" dirty="0"/>
              <a:t>can</a:t>
            </a:r>
            <a:r>
              <a:rPr lang="en-US" sz="1400" u="none" baseline="0" dirty="0"/>
              <a:t> describe</a:t>
            </a:r>
            <a:r>
              <a:rPr lang="en-US" sz="1400" baseline="0" dirty="0"/>
              <a:t> the expression of that successive aggregating work</a:t>
            </a:r>
            <a:endParaRPr lang="en-US" sz="1400" dirty="0"/>
          </a:p>
        </p:txBody>
      </p:sp>
      <p:sp>
        <p:nvSpPr>
          <p:cNvPr id="4" name="Slide Number Placeholder 3"/>
          <p:cNvSpPr>
            <a:spLocks noGrp="1"/>
          </p:cNvSpPr>
          <p:nvPr>
            <p:ph type="sldNum" sz="quarter" idx="10"/>
          </p:nvPr>
        </p:nvSpPr>
        <p:spPr/>
        <p:txBody>
          <a:bodyPr/>
          <a:lstStyle/>
          <a:p>
            <a:fld id="{ADD267DC-469C-4A85-9BD5-B0CF60C9BA4B}" type="slidenum">
              <a:rPr lang="en-US" smtClean="0"/>
              <a:t>78</a:t>
            </a:fld>
            <a:endParaRPr lang="en-US"/>
          </a:p>
        </p:txBody>
      </p:sp>
    </p:spTree>
    <p:extLst>
      <p:ext uri="{BB962C8B-B14F-4D97-AF65-F5344CB8AC3E}">
        <p14:creationId xmlns:p14="http://schemas.microsoft.com/office/powerpoint/2010/main" val="154217958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2324100" cy="1743075"/>
          </a:xfrm>
        </p:spPr>
      </p:sp>
      <p:sp>
        <p:nvSpPr>
          <p:cNvPr id="3" name="Notes Placeholder 2"/>
          <p:cNvSpPr>
            <a:spLocks noGrp="1"/>
          </p:cNvSpPr>
          <p:nvPr>
            <p:ph type="body" idx="1"/>
          </p:nvPr>
        </p:nvSpPr>
        <p:spPr>
          <a:xfrm>
            <a:off x="701040" y="2819400"/>
            <a:ext cx="5608320" cy="5779770"/>
          </a:xfrm>
        </p:spPr>
        <p:txBody>
          <a:bodyPr/>
          <a:lstStyle/>
          <a:p>
            <a:r>
              <a:rPr lang="en-US" sz="1400" dirty="0"/>
              <a:t>3. We </a:t>
            </a:r>
            <a:r>
              <a:rPr lang="en-US" sz="1400" u="sng" dirty="0"/>
              <a:t>can</a:t>
            </a:r>
            <a:r>
              <a:rPr lang="en-US" sz="1400" u="none" dirty="0"/>
              <a:t> describe</a:t>
            </a:r>
            <a:r>
              <a:rPr lang="en-US" sz="1400" dirty="0"/>
              <a:t> the multiunit manifestation whose</a:t>
            </a:r>
            <a:r>
              <a:rPr lang="en-US" sz="1400" baseline="0" dirty="0"/>
              <a:t> parts embody all of the expressions of multiple works accumulated over time.</a:t>
            </a:r>
            <a:endParaRPr lang="en-US" sz="1400" dirty="0"/>
          </a:p>
        </p:txBody>
      </p:sp>
      <p:sp>
        <p:nvSpPr>
          <p:cNvPr id="4" name="Slide Number Placeholder 3"/>
          <p:cNvSpPr>
            <a:spLocks noGrp="1"/>
          </p:cNvSpPr>
          <p:nvPr>
            <p:ph type="sldNum" sz="quarter" idx="10"/>
          </p:nvPr>
        </p:nvSpPr>
        <p:spPr/>
        <p:txBody>
          <a:bodyPr/>
          <a:lstStyle/>
          <a:p>
            <a:fld id="{ADD267DC-469C-4A85-9BD5-B0CF60C9BA4B}" type="slidenum">
              <a:rPr lang="en-US" smtClean="0"/>
              <a:t>79</a:t>
            </a:fld>
            <a:endParaRPr lang="en-US"/>
          </a:p>
        </p:txBody>
      </p:sp>
    </p:spTree>
    <p:extLst>
      <p:ext uri="{BB962C8B-B14F-4D97-AF65-F5344CB8AC3E}">
        <p14:creationId xmlns:p14="http://schemas.microsoft.com/office/powerpoint/2010/main" val="17700327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2324100" cy="1743075"/>
          </a:xfrm>
        </p:spPr>
      </p:sp>
      <p:sp>
        <p:nvSpPr>
          <p:cNvPr id="3" name="Notes Placeholder 2"/>
          <p:cNvSpPr>
            <a:spLocks noGrp="1"/>
          </p:cNvSpPr>
          <p:nvPr>
            <p:ph type="body" idx="1"/>
          </p:nvPr>
        </p:nvSpPr>
        <p:spPr>
          <a:xfrm>
            <a:off x="701040" y="2819400"/>
            <a:ext cx="5608320" cy="5779770"/>
          </a:xfrm>
        </p:spPr>
        <p:txBody>
          <a:bodyPr/>
          <a:lstStyle/>
          <a:p>
            <a:pPr defTabSz="931774">
              <a:defRPr/>
            </a:pPr>
            <a:r>
              <a:rPr lang="en-US" sz="1400" dirty="0"/>
              <a:t>The </a:t>
            </a:r>
            <a:r>
              <a:rPr lang="en-US" sz="1400" b="1" u="sng" dirty="0"/>
              <a:t>RDA</a:t>
            </a:r>
            <a:r>
              <a:rPr lang="en-US" sz="1400" dirty="0"/>
              <a:t> definition of an aggregate is found in the 3R</a:t>
            </a:r>
            <a:r>
              <a:rPr lang="en-US" sz="1400" baseline="0" dirty="0"/>
              <a:t> RDA Glossary at this link.</a:t>
            </a:r>
          </a:p>
          <a:p>
            <a:pPr defTabSz="931774">
              <a:defRPr/>
            </a:pPr>
            <a:endParaRPr lang="en-US" sz="1400" baseline="0" dirty="0"/>
          </a:p>
          <a:p>
            <a:pPr defTabSz="931774">
              <a:defRPr/>
            </a:pPr>
            <a:r>
              <a:rPr lang="en-US" sz="1400" baseline="0" dirty="0"/>
              <a:t>RDA says that an aggregate is ”a</a:t>
            </a:r>
            <a:r>
              <a:rPr lang="en-US" sz="1400" dirty="0"/>
              <a:t> manifestation that embodies an aggregating work and one or more expressions of one or more works that realize the plan for aggregation</a:t>
            </a:r>
            <a:r>
              <a:rPr lang="en-US" sz="1400" baseline="0" dirty="0"/>
              <a:t>”</a:t>
            </a:r>
          </a:p>
          <a:p>
            <a:pPr defTabSz="931774">
              <a:defRPr/>
            </a:pPr>
            <a:endParaRPr lang="en-US" sz="1400" baseline="0" dirty="0"/>
          </a:p>
          <a:p>
            <a:pPr defTabSz="931774">
              <a:defRPr/>
            </a:pPr>
            <a:r>
              <a:rPr lang="en-US" sz="1400" baseline="0" dirty="0"/>
              <a:t>* Remember that, according to LRM, an aggregation plan is a plan to select and arrange multiple *</a:t>
            </a:r>
            <a:r>
              <a:rPr lang="en-US" sz="1400" dirty="0"/>
              <a:t>specific* expressions</a:t>
            </a:r>
            <a:r>
              <a:rPr lang="en-US" sz="1400" baseline="0" dirty="0"/>
              <a:t> of one or more works and embody them in a manifestation. </a:t>
            </a:r>
          </a:p>
          <a:p>
            <a:endParaRPr lang="en-US" sz="1400" dirty="0"/>
          </a:p>
          <a:p>
            <a:r>
              <a:rPr lang="en-US" sz="1400" dirty="0"/>
              <a:t>* This is my version of the LRM diagram, showing:</a:t>
            </a:r>
          </a:p>
          <a:p>
            <a:pPr marL="171450" indent="-171450">
              <a:buFontTx/>
              <a:buChar char="-"/>
            </a:pPr>
            <a:r>
              <a:rPr lang="en-US" sz="1400" dirty="0"/>
              <a:t>an aggregate manifestation</a:t>
            </a:r>
          </a:p>
          <a:p>
            <a:pPr marL="171450" indent="-171450">
              <a:buFontTx/>
              <a:buChar char="-"/>
            </a:pPr>
            <a:r>
              <a:rPr lang="en-US" sz="1400" dirty="0"/>
              <a:t>an</a:t>
            </a:r>
            <a:r>
              <a:rPr lang="en-US" sz="1400" baseline="0" dirty="0"/>
              <a:t> aggregating work/expression</a:t>
            </a:r>
          </a:p>
          <a:p>
            <a:pPr marL="171450" indent="-171450">
              <a:buFontTx/>
              <a:buChar char="-"/>
            </a:pPr>
            <a:r>
              <a:rPr lang="en-US" sz="1400" baseline="0" dirty="0"/>
              <a:t>a couple of works/expressions that are aggregated</a:t>
            </a:r>
          </a:p>
          <a:p>
            <a:pPr marL="171450" indent="-171450">
              <a:buFontTx/>
              <a:buChar char="-"/>
            </a:pPr>
            <a:r>
              <a:rPr lang="en-US" sz="1400" baseline="0" dirty="0"/>
              <a:t>and Agent relationships for the various works.</a:t>
            </a:r>
          </a:p>
          <a:p>
            <a:endParaRPr lang="en-US" sz="1400" baseline="0" dirty="0"/>
          </a:p>
          <a:p>
            <a:r>
              <a:rPr lang="en-US" sz="1400" baseline="0" dirty="0"/>
              <a:t>We will apply this model to some examples as we go along.</a:t>
            </a:r>
          </a:p>
        </p:txBody>
      </p:sp>
      <p:sp>
        <p:nvSpPr>
          <p:cNvPr id="4" name="Slide Number Placeholder 3"/>
          <p:cNvSpPr>
            <a:spLocks noGrp="1"/>
          </p:cNvSpPr>
          <p:nvPr>
            <p:ph type="sldNum" sz="quarter" idx="10"/>
          </p:nvPr>
        </p:nvSpPr>
        <p:spPr/>
        <p:txBody>
          <a:bodyPr/>
          <a:lstStyle/>
          <a:p>
            <a:fld id="{C95A9BA0-67E4-45F2-A904-ED9162D3A718}" type="slidenum">
              <a:rPr lang="en-US" smtClean="0"/>
              <a:t>8</a:t>
            </a:fld>
            <a:endParaRPr lang="en-US"/>
          </a:p>
        </p:txBody>
      </p:sp>
    </p:spTree>
    <p:extLst>
      <p:ext uri="{BB962C8B-B14F-4D97-AF65-F5344CB8AC3E}">
        <p14:creationId xmlns:p14="http://schemas.microsoft.com/office/powerpoint/2010/main" val="283211234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2324100" cy="1743075"/>
          </a:xfrm>
        </p:spPr>
      </p:sp>
      <p:sp>
        <p:nvSpPr>
          <p:cNvPr id="3" name="Notes Placeholder 2"/>
          <p:cNvSpPr>
            <a:spLocks noGrp="1"/>
          </p:cNvSpPr>
          <p:nvPr>
            <p:ph type="body" idx="1"/>
          </p:nvPr>
        </p:nvSpPr>
        <p:spPr>
          <a:xfrm>
            <a:off x="701040" y="2895600"/>
            <a:ext cx="5608320" cy="5703570"/>
          </a:xfrm>
        </p:spPr>
        <p:txBody>
          <a:bodyPr/>
          <a:lstStyle/>
          <a:p>
            <a:r>
              <a:rPr lang="en-US" sz="1400" dirty="0"/>
              <a:t>We </a:t>
            </a:r>
            <a:r>
              <a:rPr lang="en-US" sz="1400" u="sng" dirty="0"/>
              <a:t>can</a:t>
            </a:r>
            <a:r>
              <a:rPr lang="en-US" sz="1400" dirty="0"/>
              <a:t> also, or instead,</a:t>
            </a:r>
            <a:r>
              <a:rPr lang="en-US" sz="1400" baseline="0" dirty="0"/>
              <a:t> d</a:t>
            </a:r>
            <a:r>
              <a:rPr lang="en-US" sz="1400" dirty="0"/>
              <a:t>escribe the static</a:t>
            </a:r>
            <a:r>
              <a:rPr lang="en-US" sz="1400" baseline="0" dirty="0"/>
              <a:t> aggregating work, expression and aggregate manifestation that is the issue of the serial</a:t>
            </a:r>
            <a:endParaRPr lang="en-US" sz="1400" dirty="0"/>
          </a:p>
        </p:txBody>
      </p:sp>
      <p:sp>
        <p:nvSpPr>
          <p:cNvPr id="4" name="Slide Number Placeholder 3"/>
          <p:cNvSpPr>
            <a:spLocks noGrp="1"/>
          </p:cNvSpPr>
          <p:nvPr>
            <p:ph type="sldNum" sz="quarter" idx="10"/>
          </p:nvPr>
        </p:nvSpPr>
        <p:spPr/>
        <p:txBody>
          <a:bodyPr/>
          <a:lstStyle/>
          <a:p>
            <a:fld id="{ADD267DC-469C-4A85-9BD5-B0CF60C9BA4B}" type="slidenum">
              <a:rPr lang="en-US" smtClean="0"/>
              <a:t>80</a:t>
            </a:fld>
            <a:endParaRPr lang="en-US"/>
          </a:p>
        </p:txBody>
      </p:sp>
    </p:spTree>
    <p:extLst>
      <p:ext uri="{BB962C8B-B14F-4D97-AF65-F5344CB8AC3E}">
        <p14:creationId xmlns:p14="http://schemas.microsoft.com/office/powerpoint/2010/main" val="279330232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2324100" cy="1743075"/>
          </a:xfrm>
        </p:spPr>
      </p:sp>
      <p:sp>
        <p:nvSpPr>
          <p:cNvPr id="3" name="Notes Placeholder 2"/>
          <p:cNvSpPr>
            <a:spLocks noGrp="1"/>
          </p:cNvSpPr>
          <p:nvPr>
            <p:ph type="body" idx="1"/>
          </p:nvPr>
        </p:nvSpPr>
        <p:spPr>
          <a:xfrm>
            <a:off x="701040" y="2895600"/>
            <a:ext cx="5608320" cy="570357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We </a:t>
            </a:r>
            <a:r>
              <a:rPr lang="en-US" sz="1400" u="sng" dirty="0"/>
              <a:t>can</a:t>
            </a:r>
            <a:r>
              <a:rPr lang="en-US" sz="1400" dirty="0"/>
              <a:t> also, or instead,</a:t>
            </a:r>
            <a:r>
              <a:rPr lang="en-US" sz="1400" baseline="0" dirty="0"/>
              <a:t> d</a:t>
            </a:r>
            <a:r>
              <a:rPr lang="en-US" sz="1400" dirty="0"/>
              <a:t>escribe the static</a:t>
            </a:r>
            <a:r>
              <a:rPr lang="en-US" sz="1400" baseline="0" dirty="0"/>
              <a:t> work that is aggregated, and its expression and the aggregate manifestation that embodies them.</a:t>
            </a:r>
            <a:endParaRPr lang="en-US" sz="1400" dirty="0"/>
          </a:p>
          <a:p>
            <a:endParaRPr lang="en-US" sz="1400" dirty="0"/>
          </a:p>
        </p:txBody>
      </p:sp>
      <p:sp>
        <p:nvSpPr>
          <p:cNvPr id="4" name="Slide Number Placeholder 3"/>
          <p:cNvSpPr>
            <a:spLocks noGrp="1"/>
          </p:cNvSpPr>
          <p:nvPr>
            <p:ph type="sldNum" sz="quarter" idx="10"/>
          </p:nvPr>
        </p:nvSpPr>
        <p:spPr/>
        <p:txBody>
          <a:bodyPr/>
          <a:lstStyle/>
          <a:p>
            <a:fld id="{ADD267DC-469C-4A85-9BD5-B0CF60C9BA4B}" type="slidenum">
              <a:rPr lang="en-US" smtClean="0"/>
              <a:t>81</a:t>
            </a:fld>
            <a:endParaRPr lang="en-US"/>
          </a:p>
        </p:txBody>
      </p:sp>
    </p:spTree>
    <p:extLst>
      <p:ext uri="{BB962C8B-B14F-4D97-AF65-F5344CB8AC3E}">
        <p14:creationId xmlns:p14="http://schemas.microsoft.com/office/powerpoint/2010/main" val="184326329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2324100" cy="1743075"/>
          </a:xfrm>
        </p:spPr>
      </p:sp>
      <p:sp>
        <p:nvSpPr>
          <p:cNvPr id="3" name="Notes Placeholder 2"/>
          <p:cNvSpPr>
            <a:spLocks noGrp="1"/>
          </p:cNvSpPr>
          <p:nvPr>
            <p:ph type="body" idx="1"/>
          </p:nvPr>
        </p:nvSpPr>
        <p:spPr>
          <a:xfrm>
            <a:off x="701040" y="2667000"/>
            <a:ext cx="5608320" cy="5932170"/>
          </a:xfrm>
        </p:spPr>
        <p:txBody>
          <a:bodyPr/>
          <a:lstStyle/>
          <a:p>
            <a:r>
              <a:rPr lang="en-US" sz="1400" dirty="0"/>
              <a:t>Unfortunately, that is all the time I have for quickly explaining aggregates and diachronic works.</a:t>
            </a:r>
          </a:p>
          <a:p>
            <a:endParaRPr lang="en-US" sz="1400" dirty="0"/>
          </a:p>
          <a:p>
            <a:r>
              <a:rPr lang="en-US" sz="1400" dirty="0"/>
              <a:t>I apologize</a:t>
            </a:r>
            <a:r>
              <a:rPr lang="en-US" sz="1400" baseline="0" dirty="0"/>
              <a:t> for covering so much stuff in such a short time, but you will have the slides and my notes to go over again later; and, hopefully, with my quick run through, those slides and notes will make sense.</a:t>
            </a:r>
            <a:endParaRPr lang="en-US" sz="1400" dirty="0"/>
          </a:p>
          <a:p>
            <a:endParaRPr lang="en-US" sz="1400" dirty="0"/>
          </a:p>
          <a:p>
            <a:r>
              <a:rPr lang="en-US" sz="1400" dirty="0"/>
              <a:t>We are still working on writing the guidance and</a:t>
            </a:r>
            <a:r>
              <a:rPr lang="en-US" sz="1400" baseline="0" dirty="0"/>
              <a:t> instructions for 3R RDA, and hope that they will be both concise and clear. </a:t>
            </a:r>
          </a:p>
          <a:p>
            <a:endParaRPr lang="en-US" sz="1400" baseline="0" dirty="0"/>
          </a:p>
          <a:p>
            <a:r>
              <a:rPr lang="en-US" sz="1400" baseline="0" dirty="0"/>
              <a:t>The trick will be for you to NOT think about how we do it now, and how we think about things now.</a:t>
            </a:r>
          </a:p>
          <a:p>
            <a:endParaRPr lang="en-US" sz="1400" baseline="0" dirty="0"/>
          </a:p>
          <a:p>
            <a:r>
              <a:rPr lang="en-US" sz="1400" baseline="0" dirty="0"/>
              <a:t>If we have any time left for questions, I hope you have some.</a:t>
            </a:r>
          </a:p>
          <a:p>
            <a:endParaRPr lang="en-US" sz="1400" baseline="0" dirty="0"/>
          </a:p>
          <a:p>
            <a:r>
              <a:rPr lang="en-US" sz="1400" baseline="0" dirty="0"/>
              <a:t>If we don’t have any time left, I apologize, again; but I simple could not figure out what I could skip; and I certainly could not have talked any faster.</a:t>
            </a:r>
            <a:endParaRPr lang="en-US" sz="1400" dirty="0"/>
          </a:p>
        </p:txBody>
      </p:sp>
      <p:sp>
        <p:nvSpPr>
          <p:cNvPr id="4" name="Slide Number Placeholder 3"/>
          <p:cNvSpPr>
            <a:spLocks noGrp="1"/>
          </p:cNvSpPr>
          <p:nvPr>
            <p:ph type="sldNum" sz="quarter" idx="10"/>
          </p:nvPr>
        </p:nvSpPr>
        <p:spPr/>
        <p:txBody>
          <a:bodyPr/>
          <a:lstStyle/>
          <a:p>
            <a:fld id="{ADD267DC-469C-4A85-9BD5-B0CF60C9BA4B}" type="slidenum">
              <a:rPr lang="en-US" smtClean="0"/>
              <a:t>82</a:t>
            </a:fld>
            <a:endParaRPr lang="en-US"/>
          </a:p>
        </p:txBody>
      </p:sp>
    </p:spTree>
    <p:extLst>
      <p:ext uri="{BB962C8B-B14F-4D97-AF65-F5344CB8AC3E}">
        <p14:creationId xmlns:p14="http://schemas.microsoft.com/office/powerpoint/2010/main" val="391585660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D267DC-469C-4A85-9BD5-B0CF60C9BA4B}" type="slidenum">
              <a:rPr lang="en-US" smtClean="0"/>
              <a:t>83</a:t>
            </a:fld>
            <a:endParaRPr lang="en-US"/>
          </a:p>
        </p:txBody>
      </p:sp>
    </p:spTree>
    <p:extLst>
      <p:ext uri="{BB962C8B-B14F-4D97-AF65-F5344CB8AC3E}">
        <p14:creationId xmlns:p14="http://schemas.microsoft.com/office/powerpoint/2010/main" val="25979666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2324100" cy="1743075"/>
          </a:xfrm>
        </p:spPr>
      </p:sp>
      <p:sp>
        <p:nvSpPr>
          <p:cNvPr id="3" name="Notes Placeholder 2"/>
          <p:cNvSpPr>
            <a:spLocks noGrp="1"/>
          </p:cNvSpPr>
          <p:nvPr>
            <p:ph type="body" idx="1"/>
          </p:nvPr>
        </p:nvSpPr>
        <p:spPr>
          <a:xfrm>
            <a:off x="701040" y="2895600"/>
            <a:ext cx="5608320" cy="5703570"/>
          </a:xfrm>
        </p:spPr>
        <p:txBody>
          <a:bodyPr/>
          <a:lstStyle/>
          <a:p>
            <a:r>
              <a:rPr lang="en-US" sz="1400" baseline="0" dirty="0"/>
              <a:t>Taking the RDA definition of an aggregate a few steps further, it must mean that:</a:t>
            </a:r>
          </a:p>
          <a:p>
            <a:endParaRPr lang="en-US" sz="1400" baseline="0" dirty="0"/>
          </a:p>
          <a:p>
            <a:pPr marL="232943" indent="-232943" defTabSz="931774">
              <a:buFontTx/>
              <a:buAutoNum type="arabicPeriod"/>
              <a:defRPr/>
            </a:pPr>
            <a:r>
              <a:rPr lang="en-US" sz="1400" dirty="0"/>
              <a:t>*All</a:t>
            </a:r>
            <a:r>
              <a:rPr lang="en-US" sz="1400" baseline="0" dirty="0"/>
              <a:t> aggregate manifestations embody</a:t>
            </a:r>
          </a:p>
          <a:p>
            <a:pPr marL="698830" lvl="1" indent="-232943" defTabSz="931774">
              <a:buFont typeface="+mj-lt"/>
              <a:buAutoNum type="alphaLcPeriod"/>
              <a:defRPr/>
            </a:pPr>
            <a:r>
              <a:rPr lang="en-US" sz="1400" baseline="0" dirty="0"/>
              <a:t> an aggregation plan (the aggregating work and expression); and</a:t>
            </a:r>
          </a:p>
          <a:p>
            <a:pPr marL="698830" lvl="1" indent="-232943" defTabSz="931774">
              <a:buFont typeface="+mj-lt"/>
              <a:buAutoNum type="alphaLcPeriod"/>
              <a:defRPr/>
            </a:pPr>
            <a:r>
              <a:rPr lang="en-US" sz="1400" dirty="0"/>
              <a:t>more than one expression of one or more other works</a:t>
            </a:r>
          </a:p>
          <a:p>
            <a:pPr marL="232943" indent="-232943" defTabSz="931774">
              <a:buFontTx/>
              <a:buAutoNum type="arabicPeriod"/>
              <a:defRPr/>
            </a:pPr>
            <a:r>
              <a:rPr lang="en-US" sz="1400" dirty="0"/>
              <a:t>*If a manifestation embodies more than one expression, it is an aggregate manifestation</a:t>
            </a:r>
          </a:p>
          <a:p>
            <a:endParaRPr lang="en-US" sz="1400" dirty="0"/>
          </a:p>
        </p:txBody>
      </p:sp>
      <p:sp>
        <p:nvSpPr>
          <p:cNvPr id="4" name="Slide Number Placeholder 3"/>
          <p:cNvSpPr>
            <a:spLocks noGrp="1"/>
          </p:cNvSpPr>
          <p:nvPr>
            <p:ph type="sldNum" sz="quarter" idx="10"/>
          </p:nvPr>
        </p:nvSpPr>
        <p:spPr/>
        <p:txBody>
          <a:bodyPr/>
          <a:lstStyle/>
          <a:p>
            <a:fld id="{C95A9BA0-67E4-45F2-A904-ED9162D3A718}" type="slidenum">
              <a:rPr lang="en-US" smtClean="0"/>
              <a:t>9</a:t>
            </a:fld>
            <a:endParaRPr lang="en-US"/>
          </a:p>
        </p:txBody>
      </p:sp>
    </p:spTree>
    <p:extLst>
      <p:ext uri="{BB962C8B-B14F-4D97-AF65-F5344CB8AC3E}">
        <p14:creationId xmlns:p14="http://schemas.microsoft.com/office/powerpoint/2010/main" val="28321123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5A646AE-3524-4AEA-BD73-500B0708B638}" type="datetimeFigureOut">
              <a:rPr lang="en-US" smtClean="0"/>
              <a:t>8/11/2018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B95254C2-1D1C-428C-9B99-39FC7EDD7A04}" type="slidenum">
              <a:rPr lang="en-US" smtClean="0"/>
              <a:pPr/>
              <a:t>‹#›</a:t>
            </a:fld>
            <a:endParaRPr lang="en-US" dirty="0"/>
          </a:p>
        </p:txBody>
      </p:sp>
    </p:spTree>
    <p:extLst>
      <p:ext uri="{BB962C8B-B14F-4D97-AF65-F5344CB8AC3E}">
        <p14:creationId xmlns:p14="http://schemas.microsoft.com/office/powerpoint/2010/main" val="2948165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5A646AE-3524-4AEA-BD73-500B0708B638}" type="datetimeFigureOut">
              <a:rPr lang="en-US" smtClean="0"/>
              <a:t>8/11/2018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95254C2-1D1C-428C-9B99-39FC7EDD7A04}" type="slidenum">
              <a:rPr lang="en-US" smtClean="0"/>
              <a:t>‹#›</a:t>
            </a:fld>
            <a:endParaRPr lang="en-US"/>
          </a:p>
        </p:txBody>
      </p:sp>
    </p:spTree>
    <p:extLst>
      <p:ext uri="{BB962C8B-B14F-4D97-AF65-F5344CB8AC3E}">
        <p14:creationId xmlns:p14="http://schemas.microsoft.com/office/powerpoint/2010/main" val="1228274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5A646AE-3524-4AEA-BD73-500B0708B638}" type="datetimeFigureOut">
              <a:rPr lang="en-US" smtClean="0"/>
              <a:t>8/11/2018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95254C2-1D1C-428C-9B99-39FC7EDD7A04}" type="slidenum">
              <a:rPr lang="en-US" smtClean="0"/>
              <a:t>‹#›</a:t>
            </a:fld>
            <a:endParaRPr lang="en-US"/>
          </a:p>
        </p:txBody>
      </p:sp>
    </p:spTree>
    <p:extLst>
      <p:ext uri="{BB962C8B-B14F-4D97-AF65-F5344CB8AC3E}">
        <p14:creationId xmlns:p14="http://schemas.microsoft.com/office/powerpoint/2010/main" val="35887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9144000" cy="914400"/>
          </a:xfrm>
        </p:spPr>
        <p:txBody>
          <a:bodyPr>
            <a:normAutofit/>
          </a:bodyPr>
          <a:lstStyle>
            <a:lvl1pPr>
              <a:defRPr sz="2600">
                <a:latin typeface="Arial" panose="020B0604020202020204" pitchFamily="34" charset="0"/>
                <a:cs typeface="Arial" panose="020B0604020202020204" pitchFamily="34" charset="0"/>
              </a:defRPr>
            </a:lvl1pPr>
          </a:lstStyle>
          <a:p>
            <a:r>
              <a:rPr lang="en-US" dirty="0"/>
              <a:t>Click to edit Master title style</a:t>
            </a:r>
            <a:br>
              <a:rPr lang="en-US" dirty="0"/>
            </a:br>
            <a:r>
              <a:rPr lang="en-US" dirty="0"/>
              <a:t>AAA</a:t>
            </a:r>
          </a:p>
        </p:txBody>
      </p:sp>
      <p:sp>
        <p:nvSpPr>
          <p:cNvPr id="3" name="Content Placeholder 2"/>
          <p:cNvSpPr>
            <a:spLocks noGrp="1"/>
          </p:cNvSpPr>
          <p:nvPr>
            <p:ph idx="1"/>
          </p:nvPr>
        </p:nvSpPr>
        <p:spPr>
          <a:xfrm>
            <a:off x="228600" y="1219200"/>
            <a:ext cx="8686800" cy="5486400"/>
          </a:xfrm>
        </p:spPr>
        <p:txBody>
          <a:bodyPr/>
          <a:lstStyle>
            <a:lvl1pPr marL="225425" indent="-225425">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8534400" y="6324600"/>
            <a:ext cx="457200" cy="381000"/>
          </a:xfrm>
        </p:spPr>
        <p:txBody>
          <a:bodyPr/>
          <a:lstStyle/>
          <a:p>
            <a:fld id="{B95254C2-1D1C-428C-9B99-39FC7EDD7A04}" type="slidenum">
              <a:rPr lang="en-US" smtClean="0"/>
              <a:t>‹#›</a:t>
            </a:fld>
            <a:endParaRPr lang="en-US"/>
          </a:p>
        </p:txBody>
      </p:sp>
    </p:spTree>
    <p:extLst>
      <p:ext uri="{BB962C8B-B14F-4D97-AF65-F5344CB8AC3E}">
        <p14:creationId xmlns:p14="http://schemas.microsoft.com/office/powerpoint/2010/main" val="73666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5A646AE-3524-4AEA-BD73-500B0708B638}" type="datetimeFigureOut">
              <a:rPr lang="en-US" smtClean="0"/>
              <a:t>8/11/2018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95254C2-1D1C-428C-9B99-39FC7EDD7A04}" type="slidenum">
              <a:rPr lang="en-US" smtClean="0"/>
              <a:t>‹#›</a:t>
            </a:fld>
            <a:endParaRPr lang="en-US"/>
          </a:p>
        </p:txBody>
      </p:sp>
    </p:spTree>
    <p:extLst>
      <p:ext uri="{BB962C8B-B14F-4D97-AF65-F5344CB8AC3E}">
        <p14:creationId xmlns:p14="http://schemas.microsoft.com/office/powerpoint/2010/main" val="1985603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br>
              <a:rPr lang="en-US" dirty="0"/>
            </a:br>
            <a:endParaRPr lang="en-US" dirty="0"/>
          </a:p>
        </p:txBody>
      </p:sp>
      <p:sp>
        <p:nvSpPr>
          <p:cNvPr id="3" name="Content Placeholder 2"/>
          <p:cNvSpPr>
            <a:spLocks noGrp="1"/>
          </p:cNvSpPr>
          <p:nvPr>
            <p:ph sz="half" idx="1"/>
          </p:nvPr>
        </p:nvSpPr>
        <p:spPr>
          <a:xfrm>
            <a:off x="228600" y="1219200"/>
            <a:ext cx="4267200" cy="4906963"/>
          </a:xfrm>
        </p:spPr>
        <p:txBody>
          <a:bodyPr>
            <a:normAutofit/>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219200"/>
            <a:ext cx="4267200" cy="4906963"/>
          </a:xfrm>
        </p:spPr>
        <p:txBody>
          <a:bodyPr>
            <a:normAutofit/>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B95254C2-1D1C-428C-9B99-39FC7EDD7A04}" type="slidenum">
              <a:rPr lang="en-US" smtClean="0"/>
              <a:t>‹#›</a:t>
            </a:fld>
            <a:endParaRPr lang="en-US" dirty="0"/>
          </a:p>
        </p:txBody>
      </p:sp>
    </p:spTree>
    <p:extLst>
      <p:ext uri="{BB962C8B-B14F-4D97-AF65-F5344CB8AC3E}">
        <p14:creationId xmlns:p14="http://schemas.microsoft.com/office/powerpoint/2010/main" val="692462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55A646AE-3524-4AEA-BD73-500B0708B638}" type="datetimeFigureOut">
              <a:rPr lang="en-US" smtClean="0"/>
              <a:t>8/11/2018</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B95254C2-1D1C-428C-9B99-39FC7EDD7A04}" type="slidenum">
              <a:rPr lang="en-US" smtClean="0"/>
              <a:t>‹#›</a:t>
            </a:fld>
            <a:endParaRPr lang="en-US"/>
          </a:p>
        </p:txBody>
      </p:sp>
    </p:spTree>
    <p:extLst>
      <p:ext uri="{BB962C8B-B14F-4D97-AF65-F5344CB8AC3E}">
        <p14:creationId xmlns:p14="http://schemas.microsoft.com/office/powerpoint/2010/main" val="605942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a:defRPr>
                <a:latin typeface="Arial" panose="020B0604020202020204" pitchFamily="34" charset="0"/>
                <a:cs typeface="Arial" panose="020B0604020202020204" pitchFamily="34" charset="0"/>
              </a:defRPr>
            </a:lvl1pPr>
          </a:lstStyle>
          <a:p>
            <a:fld id="{55A646AE-3524-4AEA-BD73-500B0708B638}" type="datetimeFigureOut">
              <a:rPr lang="en-US" smtClean="0"/>
              <a:pPr/>
              <a:t>8/11/2018</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5" name="Slide Number Placeholder 4"/>
          <p:cNvSpPr>
            <a:spLocks noGrp="1"/>
          </p:cNvSpPr>
          <p:nvPr>
            <p:ph type="sldNum" sz="quarter" idx="12"/>
          </p:nvPr>
        </p:nvSpPr>
        <p:spPr/>
        <p:txBody>
          <a:bodyPr/>
          <a:lstStyle/>
          <a:p>
            <a:fld id="{B95254C2-1D1C-428C-9B99-39FC7EDD7A04}" type="slidenum">
              <a:rPr lang="en-US" smtClean="0"/>
              <a:t>‹#›</a:t>
            </a:fld>
            <a:endParaRPr lang="en-US"/>
          </a:p>
        </p:txBody>
      </p:sp>
    </p:spTree>
    <p:extLst>
      <p:ext uri="{BB962C8B-B14F-4D97-AF65-F5344CB8AC3E}">
        <p14:creationId xmlns:p14="http://schemas.microsoft.com/office/powerpoint/2010/main" val="3497247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55A646AE-3524-4AEA-BD73-500B0708B638}" type="datetimeFigureOut">
              <a:rPr lang="en-US" smtClean="0"/>
              <a:t>8/11/2018</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B95254C2-1D1C-428C-9B99-39FC7EDD7A04}" type="slidenum">
              <a:rPr lang="en-US" smtClean="0"/>
              <a:t>‹#›</a:t>
            </a:fld>
            <a:endParaRPr lang="en-US"/>
          </a:p>
        </p:txBody>
      </p:sp>
    </p:spTree>
    <p:extLst>
      <p:ext uri="{BB962C8B-B14F-4D97-AF65-F5344CB8AC3E}">
        <p14:creationId xmlns:p14="http://schemas.microsoft.com/office/powerpoint/2010/main" val="2545686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5A646AE-3524-4AEA-BD73-500B0708B638}" type="datetimeFigureOut">
              <a:rPr lang="en-US" smtClean="0"/>
              <a:t>8/11/2018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B95254C2-1D1C-428C-9B99-39FC7EDD7A04}" type="slidenum">
              <a:rPr lang="en-US" smtClean="0"/>
              <a:t>‹#›</a:t>
            </a:fld>
            <a:endParaRPr lang="en-US"/>
          </a:p>
        </p:txBody>
      </p:sp>
    </p:spTree>
    <p:extLst>
      <p:ext uri="{BB962C8B-B14F-4D97-AF65-F5344CB8AC3E}">
        <p14:creationId xmlns:p14="http://schemas.microsoft.com/office/powerpoint/2010/main" val="3367821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5A646AE-3524-4AEA-BD73-500B0708B638}" type="datetimeFigureOut">
              <a:rPr lang="en-US" smtClean="0"/>
              <a:t>8/11/2018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B95254C2-1D1C-428C-9B99-39FC7EDD7A04}" type="slidenum">
              <a:rPr lang="en-US" smtClean="0"/>
              <a:t>‹#›</a:t>
            </a:fld>
            <a:endParaRPr lang="en-US"/>
          </a:p>
        </p:txBody>
      </p:sp>
    </p:spTree>
    <p:extLst>
      <p:ext uri="{BB962C8B-B14F-4D97-AF65-F5344CB8AC3E}">
        <p14:creationId xmlns:p14="http://schemas.microsoft.com/office/powerpoint/2010/main" val="2544619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914400"/>
          </a:xfrm>
          <a:prstGeom prst="rect">
            <a:avLst/>
          </a:prstGeom>
        </p:spPr>
        <p:txBody>
          <a:bodyPr vert="horz" lIns="91440" tIns="45720" rIns="91440" bIns="45720" rtlCol="0" anchor="ctr">
            <a:normAutofit/>
          </a:bodyPr>
          <a:lstStyle/>
          <a:p>
            <a:r>
              <a:rPr lang="en-US" dirty="0"/>
              <a:t>Click to edit Master title style</a:t>
            </a:r>
            <a:br>
              <a:rPr lang="en-US" dirty="0"/>
            </a:br>
            <a:endParaRPr lang="en-US" dirty="0"/>
          </a:p>
        </p:txBody>
      </p:sp>
      <p:sp>
        <p:nvSpPr>
          <p:cNvPr id="3" name="Text Placeholder 2"/>
          <p:cNvSpPr>
            <a:spLocks noGrp="1"/>
          </p:cNvSpPr>
          <p:nvPr>
            <p:ph type="body" idx="1"/>
          </p:nvPr>
        </p:nvSpPr>
        <p:spPr>
          <a:xfrm>
            <a:off x="228600" y="1143000"/>
            <a:ext cx="8686800" cy="49831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534400" y="6356350"/>
            <a:ext cx="3810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5254C2-1D1C-428C-9B99-39FC7EDD7A04}" type="slidenum">
              <a:rPr lang="en-US" smtClean="0"/>
              <a:t>‹#›</a:t>
            </a:fld>
            <a:endParaRPr lang="en-US"/>
          </a:p>
        </p:txBody>
      </p:sp>
    </p:spTree>
    <p:extLst>
      <p:ext uri="{BB962C8B-B14F-4D97-AF65-F5344CB8AC3E}">
        <p14:creationId xmlns:p14="http://schemas.microsoft.com/office/powerpoint/2010/main" val="5654733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28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beta.rdatoolkit.org/RDA.Web/Guidance/Index?externalId=en-US_aggregateshttp://beta.rdatoolkit.org/RDA.Web/Guidance/Index?externalId=en-US_aggregate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beta.rdatoolkit.org/RDA.Web/Guidance/Index?externalId=en-US_aggregateshttp://beta.rdatoolkit.org/RDA.Web/Guidance/Index?externalId=en-US_aggregates" TargetMode="External"/><Relationship Id="rId7"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hyperlink" Target="https://beta.rdatoolkit.org/RDA.Web/Guidance/Index?externalId=en-US_manifestation_description#section_rdaId_section_y4g_4jx_ydb"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s://www.amazon.com/Complete-Novels-Jane-Austen-Sensibility-ebook/dp/B007PT1PI0?pd_rd_wg=LGOZD&amp;pd_rd_r=84bb4de3-7753-4dd8-8634-aa21942bbd90&amp;pd_rd_w=4f7Yd&amp;ref_=pd_gw_simh&amp;pf_rd_r=YERWVDACMY89M8DZQ66G&amp;pf_rd_p=b841581f-e864-5164-afa6-4c18a8348879#reader_B007PT1PI0"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hyperlink" Target="https://www.amazon.com/Complete-Novels-Jane-Austen-Sensibility-ebook/dp/B007PT1PI0?pd_rd_wg=LGOZD&amp;pd_rd_r=84bb4de3-7753-4dd8-8634-aa21942bbd90&amp;pd_rd_w=4f7Yd&amp;ref_=pd_gw_simh&amp;pf_rd_r=YERWVDACMY89M8DZQ66G&amp;pf_rd_p=b841581f-e864-5164-afa6-4c18a8348879#reader_B007PT1PI0"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hyperlink" Target="https://www.amazon.com/Complete-Novels-Jane-Austen-Sensibility-ebook/dp/B007PT1PI0?pd_rd_wg=LGOZD&amp;pd_rd_r=84bb4de3-7753-4dd8-8634-aa21942bbd90&amp;pd_rd_w=4f7Yd&amp;ref_=pd_gw_simh&amp;pf_rd_r=YERWVDACMY89M8DZQ66G&amp;pf_rd_p=b841581f-e864-5164-afa6-4c18a8348879#reader_B007PT1PI0"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hyperlink" Target="https://beta.rdatoolkit.org/RDA.Web/Guidance/Index?externalId=en-US_work_description" TargetMode="External"/><Relationship Id="rId3" Type="http://schemas.openxmlformats.org/officeDocument/2006/relationships/hyperlink" Target="https://beta.rdatoolkit.org/RDA.Web/Glossary?externalId=en-US_rdaregistry.info-termList-RDATerms-1125" TargetMode="External"/><Relationship Id="rId7" Type="http://schemas.openxmlformats.org/officeDocument/2006/relationships/hyperlink" Target="https://beta.rdatoolkit.org/RDA.Web/Guidance/Index?externalId=en-US_manifestation_description"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hyperlink" Target="https://beta.rdatoolkit.org/RDA.Web/Guidance/Index?externalId=en-US_diachronic_workshttp://beta.rdatoolkit.org/RDA.Web/Guidance/Index?externalId=en-US_aggregateshttp://beta.rdatoolkit.org/RDA.Web/Guidance/Index?externalId=en-US_aggregates" TargetMode="External"/><Relationship Id="rId5" Type="http://schemas.openxmlformats.org/officeDocument/2006/relationships/hyperlink" Target="https://beta.rdatoolkit.org/RDA.Web/Glossary?externalId=en-US_rdaregistry.info-termList-RDATerms-1131" TargetMode="External"/><Relationship Id="rId4" Type="http://schemas.openxmlformats.org/officeDocument/2006/relationships/hyperlink" Target="http://beta.rdatoolkit.org/RDA.Web/Guidance/Index?externalId=en-US_aggregateshttp://beta.rdatoolkit.org/RDA.Web/Guidance/Index?externalId=en-US_aggregates" TargetMode="External"/><Relationship Id="rId9" Type="http://schemas.openxmlformats.org/officeDocument/2006/relationships/hyperlink" Target="https://beta.rdatoolkit.org/RDA.Web/Guidance/Index?externalId=en-US_expression_description"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IFLA%20WGA:%20https:/www.ifla.org/node/923"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RSC%20AWG:%20http:/www.rda-rsc.org/workinggroups" TargetMode="External"/><Relationship Id="rId4" Type="http://schemas.openxmlformats.org/officeDocument/2006/relationships/hyperlink" Target="IFLA%20LRM:%20https:/www.ifla.org/publications/node/11412"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1.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3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4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hyperlink" Target="https://www.ifla.org/publications/node/11412"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hyperlink" Target="https://beta.rdatoolkit.org/RDA.Web/Guidance/Index?externalId=en-US_work_description" TargetMode="External"/><Relationship Id="rId3" Type="http://schemas.openxmlformats.org/officeDocument/2006/relationships/hyperlink" Target="https://beta.rdatoolkit.org/RDA.Web/Glossary?externalId=en-US_rdaregistry.info-termList-RDATerms-1125" TargetMode="External"/><Relationship Id="rId7" Type="http://schemas.openxmlformats.org/officeDocument/2006/relationships/hyperlink" Target="https://beta.rdatoolkit.org/RDA.Web/Guidance/Index?externalId=en-US_manifestation_description" TargetMode="External"/><Relationship Id="rId2" Type="http://schemas.openxmlformats.org/officeDocument/2006/relationships/notesSlide" Target="../notesSlides/notesSlide54.xml"/><Relationship Id="rId1" Type="http://schemas.openxmlformats.org/officeDocument/2006/relationships/slideLayout" Target="../slideLayouts/slideLayout6.xml"/><Relationship Id="rId6" Type="http://schemas.openxmlformats.org/officeDocument/2006/relationships/hyperlink" Target="https://beta.rdatoolkit.org/RDA.Web/Guidance/Index?externalId=en-US_diachronic_workshttp://beta.rdatoolkit.org/RDA.Web/Guidance/Index?externalId=en-US_aggregateshttp://beta.rdatoolkit.org/RDA.Web/Guidance/Index?externalId=en-US_aggregates" TargetMode="External"/><Relationship Id="rId5" Type="http://schemas.openxmlformats.org/officeDocument/2006/relationships/hyperlink" Target="https://beta.rdatoolkit.org/RDA.Web/Glossary?externalId=en-US_rdaregistry.info-termList-RDATerms-1131" TargetMode="External"/><Relationship Id="rId4" Type="http://schemas.openxmlformats.org/officeDocument/2006/relationships/hyperlink" Target="http://beta.rdatoolkit.org/RDA.Web/Guidance/Index?externalId=en-US_aggregateshttp://beta.rdatoolkit.org/RDA.Web/Guidance/Index?externalId=en-US_aggregates" TargetMode="External"/><Relationship Id="rId9" Type="http://schemas.openxmlformats.org/officeDocument/2006/relationships/hyperlink" Target="https://beta.rdatoolkit.org/RDA.Web/Guidance/Index?externalId=en-US_expression_description"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beta.rdatoolkit.org/RDA.Web/Glossary?externalId=en-US_rdaregistry.info-termList-RDATerms-1131" TargetMode="External"/><Relationship Id="rId7" Type="http://schemas.openxmlformats.org/officeDocument/2006/relationships/hyperlink" Target="http://beta.rdatoolkit.org/RDA.Web/Guidance/Index?externalId=en-US_diachronic_works" TargetMode="External"/><Relationship Id="rId2" Type="http://schemas.openxmlformats.org/officeDocument/2006/relationships/notesSlide" Target="../notesSlides/notesSlide55.xml"/><Relationship Id="rId1" Type="http://schemas.openxmlformats.org/officeDocument/2006/relationships/slideLayout" Target="../slideLayouts/slideLayout6.xml"/><Relationship Id="rId6" Type="http://schemas.openxmlformats.org/officeDocument/2006/relationships/hyperlink" Target="http://beta.rdatoolkit.org/RDA.Web/Glossary?externalId=en-US_rdaregistry.info-termList-RDATerms-1137" TargetMode="External"/><Relationship Id="rId5" Type="http://schemas.openxmlformats.org/officeDocument/2006/relationships/hyperlink" Target="http://beta.rdatoolkit.org/RDA.Web/Glossary?externalId=en-US_rdaregistry.info-termList-RDATerms-1139" TargetMode="External"/><Relationship Id="rId4" Type="http://schemas.openxmlformats.org/officeDocument/2006/relationships/hyperlink" Target="http://beta.rdatoolkit.org/RDA.Web/Glossary?externalId=en-US_rdaregistry.info-termList-RDATerms-1133"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hyperlink" Target="https://beta.rdatoolkit.org/RDA.Web/Guidance/Index?externalId=en-US_manifestation_description#section_rdaId_section_y4g_4jx_ydb" TargetMode="External"/><Relationship Id="rId2" Type="http://schemas.openxmlformats.org/officeDocument/2006/relationships/notesSlide" Target="../notesSlides/notesSlide57.xml"/><Relationship Id="rId1" Type="http://schemas.openxmlformats.org/officeDocument/2006/relationships/slideLayout" Target="../slideLayouts/slideLayout6.xml"/><Relationship Id="rId5" Type="http://schemas.openxmlformats.org/officeDocument/2006/relationships/image" Target="../media/image22.jpeg"/><Relationship Id="rId4" Type="http://schemas.openxmlformats.org/officeDocument/2006/relationships/image" Target="../media/image7.jpeg"/></Relationships>
</file>

<file path=ppt/slides/_rels/slide5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8.xml"/><Relationship Id="rId1" Type="http://schemas.openxmlformats.org/officeDocument/2006/relationships/slideLayout" Target="../slideLayouts/slideLayout6.xml"/><Relationship Id="rId4" Type="http://schemas.openxmlformats.org/officeDocument/2006/relationships/image" Target="../media/image22.jpeg"/></Relationships>
</file>

<file path=ppt/slides/_rels/slide5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s://www.ifla.org/files/assets/cataloguing/frbr-lrm/ifla-lrm-august-2017_rev201712.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0.xml"/><Relationship Id="rId1" Type="http://schemas.openxmlformats.org/officeDocument/2006/relationships/slideLayout" Target="../slideLayouts/slideLayout6.xml"/><Relationship Id="rId4" Type="http://schemas.openxmlformats.org/officeDocument/2006/relationships/image" Target="../media/image22.jpeg"/></Relationships>
</file>

<file path=ppt/slides/_rels/slide6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1.xml"/><Relationship Id="rId1" Type="http://schemas.openxmlformats.org/officeDocument/2006/relationships/slideLayout" Target="../slideLayouts/slideLayout6.xml"/><Relationship Id="rId4" Type="http://schemas.openxmlformats.org/officeDocument/2006/relationships/image" Target="../media/image22.jpeg"/></Relationships>
</file>

<file path=ppt/slides/_rels/slide6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2.xml"/><Relationship Id="rId1" Type="http://schemas.openxmlformats.org/officeDocument/2006/relationships/slideLayout" Target="../slideLayouts/slideLayout6.xml"/><Relationship Id="rId4" Type="http://schemas.openxmlformats.org/officeDocument/2006/relationships/image" Target="../media/image22.jpeg"/></Relationships>
</file>

<file path=ppt/slides/_rels/slide6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hyperlink" Target="https://beta.rdatoolkit.org/RDA.Web/VES/VES?contentId=0a492951-9dbf-4b7b-8555-57f47f34221a" TargetMode="External"/><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hyperlink" Target="http://beta.rdatoolkit.org/RDA.Web/Guidance/Index?externalId=en-US_provenance" TargetMode="External"/><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1.xml"/><Relationship Id="rId1" Type="http://schemas.openxmlformats.org/officeDocument/2006/relationships/slideLayout" Target="../slideLayouts/slideLayout6.xml"/><Relationship Id="rId4" Type="http://schemas.openxmlformats.org/officeDocument/2006/relationships/image" Target="../media/image22.jpeg"/></Relationships>
</file>

<file path=ppt/slides/_rels/slide7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2.xml"/><Relationship Id="rId1" Type="http://schemas.openxmlformats.org/officeDocument/2006/relationships/slideLayout" Target="../slideLayouts/slideLayout6.xml"/><Relationship Id="rId4" Type="http://schemas.openxmlformats.org/officeDocument/2006/relationships/image" Target="../media/image22.jpeg"/></Relationships>
</file>

<file path=ppt/slides/_rels/slide7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3.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8" Type="http://schemas.openxmlformats.org/officeDocument/2006/relationships/hyperlink" Target="http://beta.rdatoolkit.org/RDA.Web/Content/Index?externalId=en-US_rda_transformation_by_genre" TargetMode="External"/><Relationship Id="rId13" Type="http://schemas.openxmlformats.org/officeDocument/2006/relationships/hyperlink" Target="http://beta.rdatoolkit.org/RDA.Web/Content/Index?externalId=en-US_rda_static_version" TargetMode="External"/><Relationship Id="rId3" Type="http://schemas.openxmlformats.org/officeDocument/2006/relationships/hyperlink" Target="http://beta.rdatoolkit.org/RDA.Web/Content/Index?externalId=en-US_rda_transformation" TargetMode="External"/><Relationship Id="rId7" Type="http://schemas.openxmlformats.org/officeDocument/2006/relationships/hyperlink" Target="http://beta.rdatoolkit.org/RDA.Web/Content/Index?externalId=en-US_rda_regional_version" TargetMode="External"/><Relationship Id="rId12" Type="http://schemas.openxmlformats.org/officeDocument/2006/relationships/hyperlink" Target="http://beta.rdatoolkit.org/RDA.Web/Content/Index?externalId=en-US_rda_serialized_version" TargetMode="External"/><Relationship Id="rId2" Type="http://schemas.openxmlformats.org/officeDocument/2006/relationships/notesSlide" Target="../notesSlides/notesSlide74.xml"/><Relationship Id="rId1" Type="http://schemas.openxmlformats.org/officeDocument/2006/relationships/slideLayout" Target="../slideLayouts/slideLayout6.xml"/><Relationship Id="rId6" Type="http://schemas.openxmlformats.org/officeDocument/2006/relationships/hyperlink" Target="http://beta.rdatoolkit.org/RDA.Web/Content/Index?externalId=en-US_rda_language_version" TargetMode="External"/><Relationship Id="rId11" Type="http://schemas.openxmlformats.org/officeDocument/2006/relationships/hyperlink" Target="http://beta.rdatoolkit.org/RDA.Web/Content/Index?externalId=en-US_rda_sequential_version" TargetMode="External"/><Relationship Id="rId5" Type="http://schemas.openxmlformats.org/officeDocument/2006/relationships/hyperlink" Target="http://beta.rdatoolkit.org/RDA.Web/Content/Index?externalId=en-US_rda_carrier_version" TargetMode="External"/><Relationship Id="rId10" Type="http://schemas.openxmlformats.org/officeDocument/2006/relationships/hyperlink" Target="http://beta.rdatoolkit.org/RDA.Web/Content/Index?externalId=en-US_rda_transformation_by_extension_plan" TargetMode="External"/><Relationship Id="rId4" Type="http://schemas.openxmlformats.org/officeDocument/2006/relationships/hyperlink" Target="http://beta.rdatoolkit.org/RDA.Web/Content/Index?externalId=en-US_rda_transformation_by_audience" TargetMode="External"/><Relationship Id="rId9" Type="http://schemas.openxmlformats.org/officeDocument/2006/relationships/hyperlink" Target="http://beta.rdatoolkit.org/RDA.Web/Content/Index?externalId=en-US_rda_transformation_by_policy" TargetMode="External"/><Relationship Id="rId14" Type="http://schemas.openxmlformats.org/officeDocument/2006/relationships/hyperlink" Target="http://beta.rdatoolkit.org/RDA.Web/Content/Index?externalId=en-US_rda_transformation_by_style" TargetMode="External"/></Relationships>
</file>

<file path=ppt/slides/_rels/slide75.xml.rels><?xml version="1.0" encoding="UTF-8" standalone="yes"?>
<Relationships xmlns="http://schemas.openxmlformats.org/package/2006/relationships"><Relationship Id="rId3" Type="http://schemas.openxmlformats.org/officeDocument/2006/relationships/hyperlink" Target="http://beta.rdatoolkit.org/RDA.Web/Glossary?externalId=en-US_rdaregistry.info-termList-RDATerms-1149" TargetMode="External"/><Relationship Id="rId7" Type="http://schemas.openxmlformats.org/officeDocument/2006/relationships/hyperlink" Target="http://beta.rdatoolkit.org/RDA.Web/Content/Index?externalId=en-US_rda_appellation_of_work_cluster" TargetMode="External"/><Relationship Id="rId2" Type="http://schemas.openxmlformats.org/officeDocument/2006/relationships/notesSlide" Target="../notesSlides/notesSlide75.xml"/><Relationship Id="rId1" Type="http://schemas.openxmlformats.org/officeDocument/2006/relationships/slideLayout" Target="../slideLayouts/slideLayout6.xml"/><Relationship Id="rId6" Type="http://schemas.openxmlformats.org/officeDocument/2006/relationships/hyperlink" Target="http://beta.rdatoolkit.org/RDA.Web/Content/Index?externalId=en-US_rda_authorized_access_point_for_work_cluster" TargetMode="External"/><Relationship Id="rId5" Type="http://schemas.openxmlformats.org/officeDocument/2006/relationships/hyperlink" Target="http://beta.rdatoolkit.org/RDA.Web/Content/Index?externalId=en-US_rda_identifier_for_work_cluster" TargetMode="External"/><Relationship Id="rId4" Type="http://schemas.openxmlformats.org/officeDocument/2006/relationships/hyperlink" Target="http://beta.rdatoolkit.org/RDA.Web/Guidance/Index?externalId=en-US_work_description#section_rdaId_section_s12_qb2_ydb" TargetMode="External"/></Relationships>
</file>

<file path=ppt/slides/_rels/slide76.xml.rels><?xml version="1.0" encoding="UTF-8" standalone="yes"?>
<Relationships xmlns="http://schemas.openxmlformats.org/package/2006/relationships"><Relationship Id="rId3" Type="http://schemas.openxmlformats.org/officeDocument/2006/relationships/hyperlink" Target="https://beta.rdatoolkit.org/RDA.Web/Guidance/Index?externalId=en-US_manifestation_description#section_rdaId_section_y4g_4jx_ydb" TargetMode="External"/><Relationship Id="rId2" Type="http://schemas.openxmlformats.org/officeDocument/2006/relationships/notesSlide" Target="../notesSlides/notesSlide76.xml"/><Relationship Id="rId1" Type="http://schemas.openxmlformats.org/officeDocument/2006/relationships/slideLayout" Target="../slideLayouts/slideLayout6.xml"/><Relationship Id="rId5" Type="http://schemas.openxmlformats.org/officeDocument/2006/relationships/image" Target="../media/image24.jpeg"/><Relationship Id="rId4" Type="http://schemas.openxmlformats.org/officeDocument/2006/relationships/image" Target="../media/image23.jpeg"/></Relationships>
</file>

<file path=ppt/slides/_rels/slide7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7.xml"/><Relationship Id="rId1" Type="http://schemas.openxmlformats.org/officeDocument/2006/relationships/slideLayout" Target="../slideLayouts/slideLayout6.xml"/><Relationship Id="rId4" Type="http://schemas.openxmlformats.org/officeDocument/2006/relationships/image" Target="../media/image24.jpeg"/></Relationships>
</file>

<file path=ppt/slides/_rels/slide7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8.xml"/><Relationship Id="rId1" Type="http://schemas.openxmlformats.org/officeDocument/2006/relationships/slideLayout" Target="../slideLayouts/slideLayout6.xml"/><Relationship Id="rId4" Type="http://schemas.openxmlformats.org/officeDocument/2006/relationships/image" Target="../media/image24.jpeg"/></Relationships>
</file>

<file path=ppt/slides/_rels/slide7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9.xml"/><Relationship Id="rId1" Type="http://schemas.openxmlformats.org/officeDocument/2006/relationships/slideLayout" Target="../slideLayouts/slideLayout6.xml"/><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3" Type="http://schemas.openxmlformats.org/officeDocument/2006/relationships/hyperlink" Target="http://beta.rdatoolkit.org/RDA.Web/Glossary?externalId=en-US_rdaregistry.info-termList-RDATerms-1125"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3.png"/></Relationships>
</file>

<file path=ppt/slides/_rels/slide8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0.xml"/><Relationship Id="rId1" Type="http://schemas.openxmlformats.org/officeDocument/2006/relationships/slideLayout" Target="../slideLayouts/slideLayout6.xml"/><Relationship Id="rId4" Type="http://schemas.openxmlformats.org/officeDocument/2006/relationships/image" Target="../media/image24.jpeg"/></Relationships>
</file>

<file path=ppt/slides/_rels/slide8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1.xml"/><Relationship Id="rId1" Type="http://schemas.openxmlformats.org/officeDocument/2006/relationships/slideLayout" Target="../slideLayouts/slideLayout6.xml"/><Relationship Id="rId4" Type="http://schemas.openxmlformats.org/officeDocument/2006/relationships/image" Target="../media/image24.jpeg"/></Relationships>
</file>

<file path=ppt/slides/_rels/slide8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Resource description for the 21</a:t>
            </a:r>
            <a:r>
              <a:rPr lang="en-US" baseline="30000" dirty="0"/>
              <a:t>st</a:t>
            </a:r>
            <a:r>
              <a:rPr lang="en-US" dirty="0"/>
              <a:t> Century</a:t>
            </a:r>
            <a:br>
              <a:rPr lang="en-US" dirty="0"/>
            </a:br>
            <a:r>
              <a:rPr lang="en-US" dirty="0"/>
              <a:t>Monday 13 August, 2018</a:t>
            </a:r>
            <a:br>
              <a:rPr lang="en-US" dirty="0"/>
            </a:br>
            <a:r>
              <a:rPr lang="en-US" b="1" dirty="0"/>
              <a:t>Dipping into describing works with aggregating and diachronic plans using the new  RDA Toolkit </a:t>
            </a:r>
          </a:p>
        </p:txBody>
      </p:sp>
      <p:sp>
        <p:nvSpPr>
          <p:cNvPr id="3" name="Subtitle 2"/>
          <p:cNvSpPr>
            <a:spLocks noGrp="1"/>
          </p:cNvSpPr>
          <p:nvPr>
            <p:ph type="subTitle" idx="1"/>
          </p:nvPr>
        </p:nvSpPr>
        <p:spPr/>
        <p:txBody>
          <a:bodyPr>
            <a:normAutofit/>
          </a:bodyPr>
          <a:lstStyle/>
          <a:p>
            <a:r>
              <a:rPr lang="en-US" dirty="0"/>
              <a:t>Deborah Fritz</a:t>
            </a:r>
          </a:p>
          <a:p>
            <a:r>
              <a:rPr lang="en-US" dirty="0"/>
              <a:t>Chair, RSC Aggregates Working Group</a:t>
            </a:r>
          </a:p>
          <a:p>
            <a:endParaRPr lang="en-US" dirty="0"/>
          </a:p>
        </p:txBody>
      </p:sp>
    </p:spTree>
    <p:extLst>
      <p:ext uri="{BB962C8B-B14F-4D97-AF65-F5344CB8AC3E}">
        <p14:creationId xmlns:p14="http://schemas.microsoft.com/office/powerpoint/2010/main" val="32219266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LRM and 3R RDA identify 3 types of aggregates</a:t>
            </a:r>
            <a:br>
              <a:rPr lang="en-US" dirty="0"/>
            </a:br>
            <a:endParaRPr lang="en-US" dirty="0"/>
          </a:p>
        </p:txBody>
      </p:sp>
      <p:sp>
        <p:nvSpPr>
          <p:cNvPr id="3" name="Content Placeholder 2"/>
          <p:cNvSpPr>
            <a:spLocks noGrp="1"/>
          </p:cNvSpPr>
          <p:nvPr>
            <p:ph idx="1"/>
          </p:nvPr>
        </p:nvSpPr>
        <p:spPr>
          <a:xfrm>
            <a:off x="457200" y="1066800"/>
            <a:ext cx="8229600" cy="685800"/>
          </a:xfrm>
        </p:spPr>
        <p:txBody>
          <a:bodyPr/>
          <a:lstStyle/>
          <a:p>
            <a:r>
              <a:rPr lang="en-US" dirty="0"/>
              <a:t>Guidance: </a:t>
            </a:r>
            <a:r>
              <a:rPr lang="en-US" dirty="0">
                <a:hlinkClick r:id="rId3"/>
              </a:rPr>
              <a:t>Aggregates</a:t>
            </a:r>
            <a:endParaRPr lang="en-US" dirty="0"/>
          </a:p>
        </p:txBody>
      </p:sp>
      <p:sp>
        <p:nvSpPr>
          <p:cNvPr id="5" name="TextBox 4"/>
          <p:cNvSpPr txBox="1"/>
          <p:nvPr/>
        </p:nvSpPr>
        <p:spPr>
          <a:xfrm>
            <a:off x="6184751" y="1447800"/>
            <a:ext cx="2514600" cy="461665"/>
          </a:xfrm>
          <a:prstGeom prst="rect">
            <a:avLst/>
          </a:prstGeom>
          <a:noFill/>
        </p:spPr>
        <p:txBody>
          <a:bodyPr wrap="square" rtlCol="0">
            <a:spAutoFit/>
          </a:bodyPr>
          <a:lstStyle/>
          <a:p>
            <a:r>
              <a:rPr lang="en-US" sz="2400" dirty="0"/>
              <a:t>Parallel aggregate</a:t>
            </a:r>
          </a:p>
        </p:txBody>
      </p:sp>
      <p:sp>
        <p:nvSpPr>
          <p:cNvPr id="7" name="TextBox 6"/>
          <p:cNvSpPr txBox="1"/>
          <p:nvPr/>
        </p:nvSpPr>
        <p:spPr>
          <a:xfrm>
            <a:off x="457200" y="2057400"/>
            <a:ext cx="1676400" cy="830997"/>
          </a:xfrm>
          <a:prstGeom prst="rect">
            <a:avLst/>
          </a:prstGeom>
          <a:noFill/>
        </p:spPr>
        <p:txBody>
          <a:bodyPr wrap="square" rtlCol="0">
            <a:spAutoFit/>
          </a:bodyPr>
          <a:lstStyle/>
          <a:p>
            <a:r>
              <a:rPr lang="en-US" sz="2400" dirty="0"/>
              <a:t>Collection </a:t>
            </a:r>
          </a:p>
          <a:p>
            <a:r>
              <a:rPr lang="en-US" sz="2400" dirty="0"/>
              <a:t>aggregate</a:t>
            </a:r>
          </a:p>
        </p:txBody>
      </p:sp>
      <p:sp>
        <p:nvSpPr>
          <p:cNvPr id="8" name="TextBox 7"/>
          <p:cNvSpPr txBox="1"/>
          <p:nvPr/>
        </p:nvSpPr>
        <p:spPr>
          <a:xfrm>
            <a:off x="3429001" y="2071754"/>
            <a:ext cx="2057400" cy="830997"/>
          </a:xfrm>
          <a:prstGeom prst="rect">
            <a:avLst/>
          </a:prstGeom>
          <a:noFill/>
        </p:spPr>
        <p:txBody>
          <a:bodyPr wrap="square" rtlCol="0">
            <a:spAutoFit/>
          </a:bodyPr>
          <a:lstStyle/>
          <a:p>
            <a:r>
              <a:rPr lang="en-US" sz="2400" dirty="0"/>
              <a:t>Augmentation</a:t>
            </a:r>
          </a:p>
          <a:p>
            <a:pPr algn="ctr"/>
            <a:r>
              <a:rPr lang="en-US" sz="2400" dirty="0"/>
              <a:t> aggregate</a:t>
            </a:r>
          </a:p>
        </p:txBody>
      </p:sp>
    </p:spTree>
    <p:extLst>
      <p:ext uri="{BB962C8B-B14F-4D97-AF65-F5344CB8AC3E}">
        <p14:creationId xmlns:p14="http://schemas.microsoft.com/office/powerpoint/2010/main" val="41842142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LRM and 3R RDA identify 3 types of aggregates</a:t>
            </a:r>
            <a:br>
              <a:rPr lang="en-US" dirty="0"/>
            </a:br>
            <a:endParaRPr lang="en-US" dirty="0"/>
          </a:p>
        </p:txBody>
      </p:sp>
      <p:sp>
        <p:nvSpPr>
          <p:cNvPr id="3" name="Content Placeholder 2"/>
          <p:cNvSpPr>
            <a:spLocks noGrp="1"/>
          </p:cNvSpPr>
          <p:nvPr>
            <p:ph idx="1"/>
          </p:nvPr>
        </p:nvSpPr>
        <p:spPr>
          <a:xfrm>
            <a:off x="457200" y="1066800"/>
            <a:ext cx="8229600" cy="685800"/>
          </a:xfrm>
        </p:spPr>
        <p:txBody>
          <a:bodyPr/>
          <a:lstStyle/>
          <a:p>
            <a:r>
              <a:rPr lang="en-US" dirty="0"/>
              <a:t>Guidance: </a:t>
            </a:r>
            <a:r>
              <a:rPr lang="en-US" dirty="0">
                <a:hlinkClick r:id="rId3"/>
              </a:rPr>
              <a:t>Aggregates</a:t>
            </a:r>
            <a:endParaRPr lang="en-US" dirty="0"/>
          </a:p>
        </p:txBody>
      </p:sp>
      <p:sp>
        <p:nvSpPr>
          <p:cNvPr id="5" name="TextBox 4"/>
          <p:cNvSpPr txBox="1"/>
          <p:nvPr/>
        </p:nvSpPr>
        <p:spPr>
          <a:xfrm>
            <a:off x="6184751" y="1447800"/>
            <a:ext cx="2514600" cy="461665"/>
          </a:xfrm>
          <a:prstGeom prst="rect">
            <a:avLst/>
          </a:prstGeom>
          <a:noFill/>
        </p:spPr>
        <p:txBody>
          <a:bodyPr wrap="square" rtlCol="0">
            <a:spAutoFit/>
          </a:bodyPr>
          <a:lstStyle/>
          <a:p>
            <a:r>
              <a:rPr lang="en-US" sz="2400" dirty="0"/>
              <a:t>Parallel aggregate</a:t>
            </a:r>
          </a:p>
        </p:txBody>
      </p:sp>
      <p:sp>
        <p:nvSpPr>
          <p:cNvPr id="7" name="TextBox 6"/>
          <p:cNvSpPr txBox="1"/>
          <p:nvPr/>
        </p:nvSpPr>
        <p:spPr>
          <a:xfrm>
            <a:off x="457200" y="2057400"/>
            <a:ext cx="1676400" cy="830997"/>
          </a:xfrm>
          <a:prstGeom prst="rect">
            <a:avLst/>
          </a:prstGeom>
          <a:noFill/>
        </p:spPr>
        <p:txBody>
          <a:bodyPr wrap="square" rtlCol="0">
            <a:spAutoFit/>
          </a:bodyPr>
          <a:lstStyle/>
          <a:p>
            <a:r>
              <a:rPr lang="en-US" sz="2400" dirty="0"/>
              <a:t>Collection </a:t>
            </a:r>
          </a:p>
          <a:p>
            <a:r>
              <a:rPr lang="en-US" sz="2400" dirty="0"/>
              <a:t>aggregate</a:t>
            </a:r>
          </a:p>
        </p:txBody>
      </p:sp>
      <p:sp>
        <p:nvSpPr>
          <p:cNvPr id="8" name="TextBox 7"/>
          <p:cNvSpPr txBox="1"/>
          <p:nvPr/>
        </p:nvSpPr>
        <p:spPr>
          <a:xfrm>
            <a:off x="3429001" y="2071754"/>
            <a:ext cx="2057400" cy="830997"/>
          </a:xfrm>
          <a:prstGeom prst="rect">
            <a:avLst/>
          </a:prstGeom>
          <a:noFill/>
        </p:spPr>
        <p:txBody>
          <a:bodyPr wrap="square" rtlCol="0">
            <a:spAutoFit/>
          </a:bodyPr>
          <a:lstStyle/>
          <a:p>
            <a:r>
              <a:rPr lang="en-US" sz="2400" dirty="0"/>
              <a:t>Augmentation</a:t>
            </a:r>
          </a:p>
          <a:p>
            <a:pPr algn="ctr"/>
            <a:r>
              <a:rPr lang="en-US" sz="2400" dirty="0"/>
              <a:t> aggregate</a:t>
            </a:r>
          </a:p>
        </p:txBody>
      </p:sp>
      <p:pic>
        <p:nvPicPr>
          <p:cNvPr id="12" name="Picture 11">
            <a:extLst>
              <a:ext uri="{FF2B5EF4-FFF2-40B4-BE49-F238E27FC236}">
                <a16:creationId xmlns:a16="http://schemas.microsoft.com/office/drawing/2014/main" id="{C4078EBC-103F-440B-A234-ECBB9A82BF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856" y="3124200"/>
            <a:ext cx="2506208" cy="3668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descr="aaa836c3-7829-4307-8eb1-cf6567e90609@namprd13">
            <a:extLst>
              <a:ext uri="{FF2B5EF4-FFF2-40B4-BE49-F238E27FC236}">
                <a16:creationId xmlns:a16="http://schemas.microsoft.com/office/drawing/2014/main" id="{4F21E5AA-FD35-4C56-B5E3-4BF6009A7EC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50000"/>
          <a:stretch/>
        </p:blipFill>
        <p:spPr bwMode="auto">
          <a:xfrm>
            <a:off x="3068022" y="3029464"/>
            <a:ext cx="2779358" cy="314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Group 13">
            <a:extLst>
              <a:ext uri="{FF2B5EF4-FFF2-40B4-BE49-F238E27FC236}">
                <a16:creationId xmlns:a16="http://schemas.microsoft.com/office/drawing/2014/main" id="{427C1A6E-C925-45A4-A802-C444676AE488}"/>
              </a:ext>
            </a:extLst>
          </p:cNvPr>
          <p:cNvGrpSpPr/>
          <p:nvPr/>
        </p:nvGrpSpPr>
        <p:grpSpPr>
          <a:xfrm>
            <a:off x="6375709" y="2061877"/>
            <a:ext cx="2618287" cy="4717239"/>
            <a:chOff x="6375709" y="2061877"/>
            <a:chExt cx="2618287" cy="4717239"/>
          </a:xfrm>
        </p:grpSpPr>
        <p:pic>
          <p:nvPicPr>
            <p:cNvPr id="15" name="Picture 2" descr="\\HERMAN\mediacenter\Scans\Aggregates\ReadUp_CoverEng.jpg">
              <a:extLst>
                <a:ext uri="{FF2B5EF4-FFF2-40B4-BE49-F238E27FC236}">
                  <a16:creationId xmlns:a16="http://schemas.microsoft.com/office/drawing/2014/main" id="{23FF2EA1-E96F-41FD-B32B-999BE32A25AA}"/>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7451" t="27558" r="32376" b="30827"/>
            <a:stretch/>
          </p:blipFill>
          <p:spPr bwMode="auto">
            <a:xfrm>
              <a:off x="6375709" y="2061877"/>
              <a:ext cx="1674822" cy="245281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HERMAN\mediacenter\Scans\Aggregates\ReadUp_CoverSpa.jpg">
              <a:extLst>
                <a:ext uri="{FF2B5EF4-FFF2-40B4-BE49-F238E27FC236}">
                  <a16:creationId xmlns:a16="http://schemas.microsoft.com/office/drawing/2014/main" id="{283724C4-381D-48EA-80E0-945644C5BC1C}"/>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4878" t="25087" r="29193" b="30273"/>
            <a:stretch/>
          </p:blipFill>
          <p:spPr bwMode="auto">
            <a:xfrm>
              <a:off x="7261171" y="4344288"/>
              <a:ext cx="1732825" cy="243482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03860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do we describe an RDA aggregate?</a:t>
            </a:r>
            <a:br>
              <a:rPr lang="en-US" dirty="0"/>
            </a:br>
            <a:endParaRPr lang="en-US" dirty="0"/>
          </a:p>
        </p:txBody>
      </p:sp>
      <p:grpSp>
        <p:nvGrpSpPr>
          <p:cNvPr id="5" name="Group 4"/>
          <p:cNvGrpSpPr/>
          <p:nvPr/>
        </p:nvGrpSpPr>
        <p:grpSpPr>
          <a:xfrm>
            <a:off x="1434982" y="964246"/>
            <a:ext cx="6261218" cy="1855154"/>
            <a:chOff x="473579" y="1298179"/>
            <a:chExt cx="5738502" cy="2346055"/>
          </a:xfrm>
        </p:grpSpPr>
        <p:sp>
          <p:nvSpPr>
            <p:cNvPr id="37" name="Rounded Rectangle 36"/>
            <p:cNvSpPr/>
            <p:nvPr/>
          </p:nvSpPr>
          <p:spPr>
            <a:xfrm>
              <a:off x="2442673" y="2099271"/>
              <a:ext cx="1631535" cy="728265"/>
            </a:xfrm>
            <a:prstGeom prst="roundRect">
              <a:avLst/>
            </a:prstGeom>
            <a:solidFill>
              <a:schemeClr val="accent5">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Manifestation in focus</a:t>
              </a:r>
            </a:p>
          </p:txBody>
        </p:sp>
        <p:sp>
          <p:nvSpPr>
            <p:cNvPr id="38" name="Rounded Rectangle 37">
              <a:hlinkClick r:id="rId3"/>
            </p:cNvPr>
            <p:cNvSpPr/>
            <p:nvPr/>
          </p:nvSpPr>
          <p:spPr>
            <a:xfrm>
              <a:off x="473579" y="1298179"/>
              <a:ext cx="2194133" cy="728265"/>
            </a:xfrm>
            <a:prstGeom prst="roundRect">
              <a:avLst/>
            </a:prstGeom>
            <a:solidFill>
              <a:schemeClr val="accent5">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is a </a:t>
              </a:r>
              <a:r>
                <a:rPr lang="en-US" sz="1600" dirty="0">
                  <a:solidFill>
                    <a:srgbClr val="FF0000"/>
                  </a:solidFill>
                </a:rPr>
                <a:t>single unit </a:t>
              </a:r>
              <a:r>
                <a:rPr lang="en-US" sz="1600" dirty="0">
                  <a:solidFill>
                    <a:schemeClr val="tx1"/>
                  </a:solidFill>
                </a:rPr>
                <a:t>or multiunit manifestation</a:t>
              </a:r>
            </a:p>
          </p:txBody>
        </p:sp>
        <p:sp>
          <p:nvSpPr>
            <p:cNvPr id="39" name="Rounded Rectangle 38"/>
            <p:cNvSpPr/>
            <p:nvPr/>
          </p:nvSpPr>
          <p:spPr>
            <a:xfrm>
              <a:off x="4017947" y="1298179"/>
              <a:ext cx="2194133" cy="728266"/>
            </a:xfrm>
            <a:prstGeom prst="roundRect">
              <a:avLst/>
            </a:prstGeom>
            <a:solidFill>
              <a:schemeClr val="accent5">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embodies a single or </a:t>
              </a:r>
              <a:r>
                <a:rPr lang="en-US" sz="1600" dirty="0">
                  <a:solidFill>
                    <a:srgbClr val="FF0000"/>
                  </a:solidFill>
                </a:rPr>
                <a:t>aggregating</a:t>
              </a:r>
              <a:r>
                <a:rPr lang="en-US" sz="1600" dirty="0">
                  <a:solidFill>
                    <a:schemeClr val="tx1"/>
                  </a:solidFill>
                </a:rPr>
                <a:t> work</a:t>
              </a:r>
            </a:p>
          </p:txBody>
        </p:sp>
        <p:cxnSp>
          <p:nvCxnSpPr>
            <p:cNvPr id="40" name="Straight Arrow Connector 39"/>
            <p:cNvCxnSpPr>
              <a:stCxn id="37" idx="1"/>
              <a:endCxn id="38" idx="2"/>
            </p:cNvCxnSpPr>
            <p:nvPr/>
          </p:nvCxnSpPr>
          <p:spPr>
            <a:xfrm flipH="1" flipV="1">
              <a:off x="1570646" y="2026445"/>
              <a:ext cx="872027" cy="43695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37" idx="3"/>
              <a:endCxn id="39" idx="2"/>
            </p:cNvCxnSpPr>
            <p:nvPr/>
          </p:nvCxnSpPr>
          <p:spPr>
            <a:xfrm flipV="1">
              <a:off x="4074207" y="2026445"/>
              <a:ext cx="1040807" cy="43696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37" idx="3"/>
            </p:cNvCxnSpPr>
            <p:nvPr/>
          </p:nvCxnSpPr>
          <p:spPr>
            <a:xfrm>
              <a:off x="4074207" y="2463404"/>
              <a:ext cx="900157" cy="45256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3" name="Rounded Rectangle 52"/>
            <p:cNvSpPr/>
            <p:nvPr/>
          </p:nvSpPr>
          <p:spPr>
            <a:xfrm>
              <a:off x="3736649" y="2915969"/>
              <a:ext cx="2475432" cy="728265"/>
            </a:xfrm>
            <a:prstGeom prst="roundRect">
              <a:avLst/>
            </a:prstGeom>
            <a:solidFill>
              <a:schemeClr val="accent5">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work has a </a:t>
              </a:r>
              <a:r>
                <a:rPr lang="en-US" sz="1600" dirty="0">
                  <a:solidFill>
                    <a:srgbClr val="FF0000"/>
                  </a:solidFill>
                </a:rPr>
                <a:t>static</a:t>
              </a:r>
              <a:r>
                <a:rPr lang="en-US" sz="1600" dirty="0">
                  <a:solidFill>
                    <a:schemeClr val="tx1"/>
                  </a:solidFill>
                </a:rPr>
                <a:t>, successive or integrating plan</a:t>
              </a:r>
            </a:p>
          </p:txBody>
        </p:sp>
      </p:grpSp>
      <p:grpSp>
        <p:nvGrpSpPr>
          <p:cNvPr id="24" name="Group 23"/>
          <p:cNvGrpSpPr/>
          <p:nvPr/>
        </p:nvGrpSpPr>
        <p:grpSpPr>
          <a:xfrm>
            <a:off x="1818810" y="3115018"/>
            <a:ext cx="7240598" cy="3668064"/>
            <a:chOff x="1818810" y="3115018"/>
            <a:chExt cx="7240598" cy="3668064"/>
          </a:xfrm>
        </p:grpSpPr>
        <p:pic>
          <p:nvPicPr>
            <p:cNvPr id="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3115018"/>
              <a:ext cx="2506208" cy="3668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818810" y="4813479"/>
              <a:ext cx="2654704" cy="1815882"/>
            </a:xfrm>
            <a:prstGeom prst="rect">
              <a:avLst/>
            </a:prstGeom>
          </p:spPr>
          <p:txBody>
            <a:bodyPr wrap="square">
              <a:spAutoFit/>
            </a:bodyPr>
            <a:lstStyle/>
            <a:p>
              <a:r>
                <a:rPr lang="en-US" sz="1600" dirty="0"/>
                <a:t>Emma</a:t>
              </a:r>
            </a:p>
            <a:p>
              <a:r>
                <a:rPr lang="en-US" sz="1600" dirty="0"/>
                <a:t>Pride and Prejudice</a:t>
              </a:r>
            </a:p>
            <a:p>
              <a:r>
                <a:rPr lang="en-US" sz="1600" dirty="0"/>
                <a:t>Sense and Sensibility</a:t>
              </a:r>
            </a:p>
            <a:p>
              <a:r>
                <a:rPr lang="en-US" sz="1600" dirty="0"/>
                <a:t>Northanger Abbey</a:t>
              </a:r>
            </a:p>
            <a:p>
              <a:r>
                <a:rPr lang="en-US" sz="1600" dirty="0"/>
                <a:t>Mansfield Park</a:t>
              </a:r>
            </a:p>
            <a:p>
              <a:r>
                <a:rPr lang="en-US" sz="1600" dirty="0"/>
                <a:t>Persuasion </a:t>
              </a:r>
            </a:p>
            <a:p>
              <a:r>
                <a:rPr lang="en-US" sz="1600" dirty="0"/>
                <a:t>Lady Susan</a:t>
              </a:r>
            </a:p>
          </p:txBody>
        </p:sp>
      </p:grpSp>
      <p:sp>
        <p:nvSpPr>
          <p:cNvPr id="33" name="TextBox 32"/>
          <p:cNvSpPr txBox="1"/>
          <p:nvPr/>
        </p:nvSpPr>
        <p:spPr>
          <a:xfrm>
            <a:off x="4876800" y="6044208"/>
            <a:ext cx="1676400" cy="646331"/>
          </a:xfrm>
          <a:prstGeom prst="rect">
            <a:avLst/>
          </a:prstGeom>
          <a:noFill/>
        </p:spPr>
        <p:txBody>
          <a:bodyPr wrap="square" rtlCol="0">
            <a:spAutoFit/>
          </a:bodyPr>
          <a:lstStyle/>
          <a:p>
            <a:pPr algn="ctr"/>
            <a:r>
              <a:rPr lang="en-US" dirty="0"/>
              <a:t>Collection </a:t>
            </a:r>
          </a:p>
          <a:p>
            <a:pPr algn="ctr"/>
            <a:r>
              <a:rPr lang="en-US" dirty="0"/>
              <a:t>aggregate</a:t>
            </a:r>
          </a:p>
        </p:txBody>
      </p:sp>
      <p:sp>
        <p:nvSpPr>
          <p:cNvPr id="6" name="Rectangle: Rounded Corners 5">
            <a:extLst>
              <a:ext uri="{FF2B5EF4-FFF2-40B4-BE49-F238E27FC236}">
                <a16:creationId xmlns:a16="http://schemas.microsoft.com/office/drawing/2014/main" id="{9A7C8B34-4FC7-443D-BCFE-FB77F01BFD27}"/>
              </a:ext>
            </a:extLst>
          </p:cNvPr>
          <p:cNvSpPr/>
          <p:nvPr/>
        </p:nvSpPr>
        <p:spPr>
          <a:xfrm>
            <a:off x="6705600" y="3276600"/>
            <a:ext cx="2232086" cy="64332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03922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Table of special guidelines on Aggregates and Diachronic works in the 3R RDA Toolkit</a:t>
            </a:r>
          </a:p>
        </p:txBody>
      </p:sp>
      <p:pic>
        <p:nvPicPr>
          <p:cNvPr id="47" name="Picture 46"/>
          <p:cNvPicPr/>
          <p:nvPr/>
        </p:nvPicPr>
        <p:blipFill>
          <a:blip r:embed="rId3"/>
          <a:stretch>
            <a:fillRect/>
          </a:stretch>
        </p:blipFill>
        <p:spPr>
          <a:xfrm>
            <a:off x="152400" y="1093940"/>
            <a:ext cx="2590800" cy="3478060"/>
          </a:xfrm>
          <a:prstGeom prst="rect">
            <a:avLst/>
          </a:prstGeom>
        </p:spPr>
      </p:pic>
      <p:graphicFrame>
        <p:nvGraphicFramePr>
          <p:cNvPr id="4" name="Table 3">
            <a:extLst>
              <a:ext uri="{FF2B5EF4-FFF2-40B4-BE49-F238E27FC236}">
                <a16:creationId xmlns:a16="http://schemas.microsoft.com/office/drawing/2014/main" id="{0CE5624B-09C6-45EA-9DC9-B97155C84E23}"/>
              </a:ext>
            </a:extLst>
          </p:cNvPr>
          <p:cNvGraphicFramePr>
            <a:graphicFrameLocks noGrp="1"/>
          </p:cNvGraphicFramePr>
          <p:nvPr>
            <p:extLst>
              <p:ext uri="{D42A27DB-BD31-4B8C-83A1-F6EECF244321}">
                <p14:modId xmlns:p14="http://schemas.microsoft.com/office/powerpoint/2010/main" val="1455921435"/>
              </p:ext>
            </p:extLst>
          </p:nvPr>
        </p:nvGraphicFramePr>
        <p:xfrm>
          <a:off x="3962400" y="1073857"/>
          <a:ext cx="4686664" cy="5332850"/>
        </p:xfrm>
        <a:graphic>
          <a:graphicData uri="http://schemas.openxmlformats.org/drawingml/2006/table">
            <a:tbl>
              <a:tblPr firstRow="1" firstCol="1" bandRow="1"/>
              <a:tblGrid>
                <a:gridCol w="2343332">
                  <a:extLst>
                    <a:ext uri="{9D8B030D-6E8A-4147-A177-3AD203B41FA5}">
                      <a16:colId xmlns:a16="http://schemas.microsoft.com/office/drawing/2014/main" val="4190166774"/>
                    </a:ext>
                  </a:extLst>
                </a:gridCol>
                <a:gridCol w="2343332">
                  <a:extLst>
                    <a:ext uri="{9D8B030D-6E8A-4147-A177-3AD203B41FA5}">
                      <a16:colId xmlns:a16="http://schemas.microsoft.com/office/drawing/2014/main" val="3324504933"/>
                    </a:ext>
                  </a:extLst>
                </a:gridCol>
              </a:tblGrid>
              <a:tr h="148250">
                <a:tc>
                  <a:txBody>
                    <a:bodyPr/>
                    <a:lstStyle/>
                    <a:p>
                      <a:pPr marL="0" marR="0">
                        <a:spcBef>
                          <a:spcPts val="0"/>
                        </a:spcBef>
                        <a:spcAft>
                          <a:spcPts val="0"/>
                        </a:spcAft>
                      </a:pPr>
                      <a:r>
                        <a:rPr lang="en-US" sz="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Describing a work that is aggregated</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Describing an aggregating work</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229034716"/>
                  </a:ext>
                </a:extLst>
              </a:tr>
              <a:tr h="237199">
                <a:tc>
                  <a:txBody>
                    <a:bodyPr/>
                    <a:lstStyle/>
                    <a:p>
                      <a:pPr marL="0" marR="0">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Record elements that are appropriate for the work that is aggregated</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Record elements for the aggregating work (characteristics of the works that are aggregated)</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8888997"/>
                  </a:ext>
                </a:extLst>
              </a:tr>
              <a:tr h="148250">
                <a:tc>
                  <a:txBody>
                    <a:bodyPr/>
                    <a:lstStyle/>
                    <a:p>
                      <a:pPr marL="0" marR="0">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Use</a:t>
                      </a:r>
                      <a:r>
                        <a:rPr lang="en-US" sz="8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800" b="1"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note on work</a:t>
                      </a:r>
                      <a:r>
                        <a:rPr lang="en-U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for any aggregating works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Use</a:t>
                      </a:r>
                      <a:r>
                        <a:rPr lang="en-US" sz="800" i="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800" b="1" i="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note on work</a:t>
                      </a: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for works that are aggregated</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1269982"/>
                  </a:ext>
                </a:extLst>
              </a:tr>
              <a:tr h="296499">
                <a:tc>
                  <a:txBody>
                    <a:bodyPr/>
                    <a:lstStyle/>
                    <a:p>
                      <a:pPr marL="0" marR="0">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 direct relationship to any aggregating works (except for aggregating works that are successive)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 direct relationship to works that are aggregated (except for aggregating works that are successive)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0342037"/>
                  </a:ext>
                </a:extLst>
              </a:tr>
              <a:tr h="296499">
                <a:tc>
                  <a:txBody>
                    <a:bodyPr/>
                    <a:lstStyle/>
                    <a:p>
                      <a:pPr marL="0" marR="0">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if the work that is aggregated is static, use </a:t>
                      </a:r>
                      <a:r>
                        <a:rPr lang="en-US" sz="800" b="1" i="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issue of</a:t>
                      </a: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for its successive aggregating work</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if the aggregating work is successive, use </a:t>
                      </a:r>
                      <a:r>
                        <a:rPr lang="en-US" sz="800" b="1" i="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issue</a:t>
                      </a: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for an aggregated work that is static</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6200556"/>
                  </a:ext>
                </a:extLst>
              </a:tr>
              <a:tr h="355799">
                <a:tc>
                  <a:txBody>
                    <a:bodyPr/>
                    <a:lstStyle/>
                    <a:p>
                      <a:pPr marL="0" marR="0">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if the work that is aggregated is, itself, a successive aggregating work, use </a:t>
                      </a:r>
                      <a:r>
                        <a:rPr lang="en-US" sz="800" b="1" i="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subseries of</a:t>
                      </a: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for its successive aggregating work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if the aggregating work is successive, use </a:t>
                      </a:r>
                      <a:r>
                        <a:rPr lang="en-US" sz="800" b="1"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subseries</a:t>
                      </a:r>
                      <a:r>
                        <a:rPr lang="en-U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for a work that is aggregated when it is, also, a successive aggregating work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1882608"/>
                  </a:ext>
                </a:extLst>
              </a:tr>
              <a:tr h="296499">
                <a:tc>
                  <a:txBody>
                    <a:bodyPr/>
                    <a:lstStyle/>
                    <a:p>
                      <a:pPr marL="0" marR="0">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Use </a:t>
                      </a:r>
                      <a:r>
                        <a:rPr lang="en-US" sz="800" b="1" i="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related agent of work</a:t>
                      </a: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(or a sub-property) for agents related to the work that is aggregated</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Use </a:t>
                      </a:r>
                      <a:r>
                        <a:rPr lang="en-US" sz="800" b="1"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aggregator</a:t>
                      </a:r>
                      <a:r>
                        <a:rPr lang="en-U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for creators of aggregating works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2571944"/>
                  </a:ext>
                </a:extLst>
              </a:tr>
              <a:tr h="296499">
                <a:tc>
                  <a:txBody>
                    <a:bodyPr/>
                    <a:lstStyle/>
                    <a:p>
                      <a:pPr marL="0" marR="0">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 direct relationship to agents related to any aggregating works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 direct relationship to agents related to works that are aggregated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8673667"/>
                  </a:ext>
                </a:extLst>
              </a:tr>
              <a:tr h="148250">
                <a:tc>
                  <a:txBody>
                    <a:bodyPr/>
                    <a:lstStyle/>
                    <a:p>
                      <a:pPr marL="0" marR="0">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WE lock applies only if aggregated is also aggregating</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WE lock applies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0246391"/>
                  </a:ext>
                </a:extLst>
              </a:tr>
              <a:tr h="148250">
                <a:tc>
                  <a:txBody>
                    <a:bodyPr/>
                    <a:lstStyle/>
                    <a:p>
                      <a:pPr marL="0" marR="0">
                        <a:spcBef>
                          <a:spcPts val="0"/>
                        </a:spcBef>
                        <a:spcAft>
                          <a:spcPts val="0"/>
                        </a:spcAft>
                      </a:pPr>
                      <a:r>
                        <a:rPr lang="en-US" sz="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Describing an expression that is aggregated</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Describing an aggregating expression</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707907483"/>
                  </a:ext>
                </a:extLst>
              </a:tr>
              <a:tr h="237199">
                <a:tc>
                  <a:txBody>
                    <a:bodyPr/>
                    <a:lstStyle/>
                    <a:p>
                      <a:pPr marL="0" marR="0">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Record elements that are appropriate for the expression that is aggregated</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Record elements for the aggregating expression (characteristics of the expressions that are aggregated) (characteristics of the expressions that are aggregated)</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7774840"/>
                  </a:ext>
                </a:extLst>
              </a:tr>
              <a:tr h="237199">
                <a:tc>
                  <a:txBody>
                    <a:bodyPr/>
                    <a:lstStyle/>
                    <a:p>
                      <a:pPr marL="0" marR="0">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Use</a:t>
                      </a:r>
                      <a:r>
                        <a:rPr lang="en-US" sz="800" i="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800" b="1" i="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note on expression</a:t>
                      </a:r>
                      <a:r>
                        <a:rPr lang="en-US" sz="800" i="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for any aggregating expressions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Use</a:t>
                      </a:r>
                      <a:r>
                        <a:rPr lang="en-US" sz="800" i="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800" b="1" i="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note on expression</a:t>
                      </a:r>
                      <a:r>
                        <a:rPr lang="en-US" sz="800" i="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for expressions that are aggregated</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5515088"/>
                  </a:ext>
                </a:extLst>
              </a:tr>
              <a:tr h="148250">
                <a:tc>
                  <a:txBody>
                    <a:bodyPr/>
                    <a:lstStyle/>
                    <a:p>
                      <a:pPr marL="0" marR="0">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Use </a:t>
                      </a:r>
                      <a:r>
                        <a:rPr lang="en-US" sz="800" b="1" i="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aggregated by</a:t>
                      </a: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for an aggregating expression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Use </a:t>
                      </a:r>
                      <a:r>
                        <a:rPr lang="en-US" sz="800" b="1" i="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aggregates</a:t>
                      </a: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for an expression that is aggregated</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6038416"/>
                  </a:ext>
                </a:extLst>
              </a:tr>
              <a:tr h="296499">
                <a:tc>
                  <a:txBody>
                    <a:bodyPr/>
                    <a:lstStyle/>
                    <a:p>
                      <a:pPr marL="0" marR="0">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Use </a:t>
                      </a:r>
                      <a:r>
                        <a:rPr lang="en-US" sz="800" b="1" i="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related agent of expression</a:t>
                      </a: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(or a sub-property) for agents related to the expression that is aggregated</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Use </a:t>
                      </a:r>
                      <a:r>
                        <a:rPr lang="en-US" sz="800" b="1" i="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related agent of expression</a:t>
                      </a: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(or a sub-property) for agents related to the aggregating expression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1662271"/>
                  </a:ext>
                </a:extLst>
              </a:tr>
              <a:tr h="296499">
                <a:tc>
                  <a:txBody>
                    <a:bodyPr/>
                    <a:lstStyle/>
                    <a:p>
                      <a:pPr marL="0" marR="0">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 direct relationship to agents related to any aggregating expressions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 direct relationship to agents related to any expressions that are aggregated</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4944080"/>
                  </a:ext>
                </a:extLst>
              </a:tr>
              <a:tr h="148250">
                <a:tc>
                  <a:txBody>
                    <a:bodyPr/>
                    <a:lstStyle/>
                    <a:p>
                      <a:pPr marL="0" marR="0">
                        <a:spcBef>
                          <a:spcPts val="0"/>
                        </a:spcBef>
                        <a:spcAft>
                          <a:spcPts val="0"/>
                        </a:spcAft>
                      </a:pPr>
                      <a:endParaRPr lang="en-U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3370" marR="5337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r>
                        <a:rPr lang="en-US" sz="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Describing an aggregate manifestation</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710963022"/>
                  </a:ext>
                </a:extLst>
              </a:tr>
              <a:tr h="148250">
                <a:tc>
                  <a:txBody>
                    <a:bodyPr/>
                    <a:lstStyle/>
                    <a:p>
                      <a:endParaRPr lang="en-US" sz="900" dirty="0">
                        <a:effectLst/>
                        <a:latin typeface="Calibri" panose="020F0502020204030204" pitchFamily="34" charset="0"/>
                        <a:cs typeface="Times New Roman" panose="02020603050405020304" pitchFamily="18" charset="0"/>
                      </a:endParaRPr>
                    </a:p>
                  </a:txBody>
                  <a:tcPr marL="53370" marR="5337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Record elements appropriate for the aggregate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664697"/>
                  </a:ext>
                </a:extLst>
              </a:tr>
              <a:tr h="148250">
                <a:tc>
                  <a:txBody>
                    <a:bodyPr/>
                    <a:lstStyle/>
                    <a:p>
                      <a:endParaRPr lang="en-US" sz="900">
                        <a:effectLst/>
                        <a:latin typeface="Calibri" panose="020F0502020204030204" pitchFamily="34" charset="0"/>
                        <a:cs typeface="Times New Roman" panose="02020603050405020304" pitchFamily="18" charset="0"/>
                      </a:endParaRPr>
                    </a:p>
                  </a:txBody>
                  <a:tcPr marL="53370" marR="5337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Record a value for </a:t>
                      </a:r>
                      <a:r>
                        <a:rPr lang="en-US" sz="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Mode of issuance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7305066"/>
                  </a:ext>
                </a:extLst>
              </a:tr>
              <a:tr h="130460">
                <a:tc>
                  <a:txBody>
                    <a:bodyPr/>
                    <a:lstStyle/>
                    <a:p>
                      <a:endParaRPr lang="en-US" sz="900">
                        <a:effectLst/>
                        <a:latin typeface="Calibri" panose="020F0502020204030204" pitchFamily="34" charset="0"/>
                        <a:cs typeface="Times New Roman" panose="02020603050405020304" pitchFamily="18" charset="0"/>
                      </a:endParaRPr>
                    </a:p>
                  </a:txBody>
                  <a:tcPr marL="53370" marR="5337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Use</a:t>
                      </a:r>
                      <a:r>
                        <a:rPr lang="en-US" sz="800" i="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800" b="1" i="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note on manifestation</a:t>
                      </a:r>
                      <a:r>
                        <a:rPr lang="en-US" sz="800" i="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for embodied expressions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7588345"/>
                  </a:ext>
                </a:extLst>
              </a:tr>
              <a:tr h="261908">
                <a:tc>
                  <a:txBody>
                    <a:bodyPr/>
                    <a:lstStyle/>
                    <a:p>
                      <a:endParaRPr lang="en-US" sz="900">
                        <a:effectLst/>
                        <a:latin typeface="Calibri" panose="020F0502020204030204" pitchFamily="34" charset="0"/>
                        <a:cs typeface="Times New Roman" panose="02020603050405020304" pitchFamily="18" charset="0"/>
                      </a:endParaRPr>
                    </a:p>
                  </a:txBody>
                  <a:tcPr marL="53370" marR="5337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Use </a:t>
                      </a:r>
                      <a:r>
                        <a:rPr lang="en-US" sz="800" b="1" i="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expression manifested</a:t>
                      </a: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for an aggregating expression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5602"/>
                  </a:ext>
                </a:extLst>
              </a:tr>
              <a:tr h="261908">
                <a:tc>
                  <a:txBody>
                    <a:bodyPr/>
                    <a:lstStyle/>
                    <a:p>
                      <a:endParaRPr lang="en-US" sz="900">
                        <a:effectLst/>
                        <a:latin typeface="Calibri" panose="020F0502020204030204" pitchFamily="34" charset="0"/>
                        <a:cs typeface="Times New Roman" panose="02020603050405020304" pitchFamily="18" charset="0"/>
                      </a:endParaRPr>
                    </a:p>
                  </a:txBody>
                  <a:tcPr marL="53370" marR="5337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Use </a:t>
                      </a:r>
                      <a:r>
                        <a:rPr lang="en-US" sz="800" b="1" i="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expression manifested</a:t>
                      </a: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for an expression that is aggregated</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5128518"/>
                  </a:ext>
                </a:extLst>
              </a:tr>
              <a:tr h="296499">
                <a:tc>
                  <a:txBody>
                    <a:bodyPr/>
                    <a:lstStyle/>
                    <a:p>
                      <a:endParaRPr lang="en-US" sz="900" dirty="0">
                        <a:effectLst/>
                        <a:latin typeface="Calibri" panose="020F0502020204030204" pitchFamily="34" charset="0"/>
                        <a:cs typeface="Times New Roman" panose="02020603050405020304" pitchFamily="18" charset="0"/>
                      </a:endParaRPr>
                    </a:p>
                  </a:txBody>
                  <a:tcPr marL="53370" marR="5337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Use </a:t>
                      </a:r>
                      <a:r>
                        <a:rPr lang="en-US" sz="800" b="1"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contributor to aggregate</a:t>
                      </a:r>
                      <a:r>
                        <a:rPr lang="en-U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for a creator of a work that is aggregated</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8597800"/>
                  </a:ext>
                </a:extLst>
              </a:tr>
            </a:tbl>
          </a:graphicData>
        </a:graphic>
      </p:graphicFrame>
    </p:spTree>
    <p:extLst>
      <p:ext uri="{BB962C8B-B14F-4D97-AF65-F5344CB8AC3E}">
        <p14:creationId xmlns:p14="http://schemas.microsoft.com/office/powerpoint/2010/main" val="4654557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Describing an aggregate manifestation</a:t>
            </a:r>
            <a:br>
              <a:rPr lang="en-US" dirty="0"/>
            </a:br>
            <a:endParaRPr lang="en-US" dirty="0"/>
          </a:p>
        </p:txBody>
      </p:sp>
      <p:pic>
        <p:nvPicPr>
          <p:cNvPr id="14" name="Picture 13">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 y="5029198"/>
            <a:ext cx="1197465" cy="1752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7" name="Table 6"/>
          <p:cNvGraphicFramePr>
            <a:graphicFrameLocks noGrp="1"/>
          </p:cNvGraphicFramePr>
          <p:nvPr>
            <p:extLst>
              <p:ext uri="{D42A27DB-BD31-4B8C-83A1-F6EECF244321}">
                <p14:modId xmlns:p14="http://schemas.microsoft.com/office/powerpoint/2010/main" val="564296175"/>
              </p:ext>
            </p:extLst>
          </p:nvPr>
        </p:nvGraphicFramePr>
        <p:xfrm>
          <a:off x="304800" y="1219200"/>
          <a:ext cx="8153400" cy="2743198"/>
        </p:xfrm>
        <a:graphic>
          <a:graphicData uri="http://schemas.openxmlformats.org/drawingml/2006/table">
            <a:tbl>
              <a:tblPr firstRow="1" firstCol="1" bandRow="1"/>
              <a:tblGrid>
                <a:gridCol w="8153400">
                  <a:extLst>
                    <a:ext uri="{9D8B030D-6E8A-4147-A177-3AD203B41FA5}">
                      <a16:colId xmlns:a16="http://schemas.microsoft.com/office/drawing/2014/main" val="20000"/>
                    </a:ext>
                  </a:extLst>
                </a:gridCol>
              </a:tblGrid>
              <a:tr h="356731">
                <a:tc>
                  <a:txBody>
                    <a:bodyPr/>
                    <a:lstStyle/>
                    <a:p>
                      <a:pPr marL="0" marR="0">
                        <a:spcBef>
                          <a:spcPts val="0"/>
                        </a:spcBef>
                        <a:spcAft>
                          <a:spcPts val="0"/>
                        </a:spcAft>
                      </a:pPr>
                      <a:r>
                        <a:rPr lang="en-US" sz="1800" b="1" dirty="0">
                          <a:solidFill>
                            <a:srgbClr val="000000"/>
                          </a:solidFill>
                          <a:effectLst/>
                          <a:latin typeface="Calibri"/>
                          <a:ea typeface="Times New Roman"/>
                          <a:cs typeface="Times New Roman"/>
                        </a:rPr>
                        <a:t>Describing an aggregate manifestation</a:t>
                      </a:r>
                      <a:endParaRPr lang="en-US" sz="1800" dirty="0">
                        <a:effectLst/>
                        <a:latin typeface="Calibri"/>
                        <a:ea typeface="Calibri"/>
                        <a:cs typeface="Times New Roman"/>
                      </a:endParaRPr>
                    </a:p>
                  </a:txBody>
                  <a:tcPr marL="64069" marR="640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56731">
                <a:tc>
                  <a:txBody>
                    <a:bodyPr/>
                    <a:lstStyle/>
                    <a:p>
                      <a:pPr marL="0" marR="0">
                        <a:spcBef>
                          <a:spcPts val="0"/>
                        </a:spcBef>
                        <a:spcAft>
                          <a:spcPts val="0"/>
                        </a:spcAft>
                      </a:pPr>
                      <a:r>
                        <a:rPr lang="en-US" sz="1800" dirty="0">
                          <a:solidFill>
                            <a:srgbClr val="000000"/>
                          </a:solidFill>
                          <a:effectLst/>
                          <a:latin typeface="Calibri"/>
                          <a:ea typeface="Times New Roman"/>
                          <a:cs typeface="Times New Roman"/>
                        </a:rPr>
                        <a:t>Record elements appropriate for the aggregate</a:t>
                      </a:r>
                      <a:endParaRPr lang="en-US" sz="1800" dirty="0">
                        <a:effectLst/>
                        <a:latin typeface="Calibri"/>
                        <a:ea typeface="Calibri"/>
                        <a:cs typeface="Times New Roman"/>
                      </a:endParaRPr>
                    </a:p>
                  </a:txBody>
                  <a:tcPr marL="64069" marR="640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356731">
                <a:tc>
                  <a:txBody>
                    <a:bodyPr/>
                    <a:lstStyle/>
                    <a:p>
                      <a:pPr marL="0" marR="0">
                        <a:spcBef>
                          <a:spcPts val="0"/>
                        </a:spcBef>
                        <a:spcAft>
                          <a:spcPts val="0"/>
                        </a:spcAft>
                      </a:pPr>
                      <a:r>
                        <a:rPr lang="en-US" sz="1800" dirty="0">
                          <a:solidFill>
                            <a:srgbClr val="000000"/>
                          </a:solidFill>
                          <a:effectLst/>
                          <a:latin typeface="Calibri"/>
                          <a:ea typeface="Times New Roman"/>
                          <a:cs typeface="Times New Roman"/>
                        </a:rPr>
                        <a:t>Record a value for </a:t>
                      </a:r>
                      <a:r>
                        <a:rPr lang="en-US" sz="1800" b="1" dirty="0">
                          <a:solidFill>
                            <a:srgbClr val="000000"/>
                          </a:solidFill>
                          <a:effectLst/>
                          <a:latin typeface="Calibri"/>
                          <a:ea typeface="Times New Roman"/>
                          <a:cs typeface="Times New Roman"/>
                        </a:rPr>
                        <a:t>Mode of issuance</a:t>
                      </a:r>
                      <a:endParaRPr lang="en-US" sz="1800" dirty="0">
                        <a:effectLst/>
                        <a:latin typeface="Calibri"/>
                        <a:ea typeface="Calibri"/>
                        <a:cs typeface="Times New Roman"/>
                      </a:endParaRPr>
                    </a:p>
                  </a:txBody>
                  <a:tcPr marL="64069" marR="640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356731">
                <a:tc>
                  <a:txBody>
                    <a:bodyPr/>
                    <a:lstStyle/>
                    <a:p>
                      <a:pPr marL="0" marR="0">
                        <a:spcBef>
                          <a:spcPts val="0"/>
                        </a:spcBef>
                        <a:spcAft>
                          <a:spcPts val="0"/>
                        </a:spcAft>
                      </a:pPr>
                      <a:r>
                        <a:rPr lang="en-US" sz="1800" dirty="0">
                          <a:solidFill>
                            <a:srgbClr val="000000"/>
                          </a:solidFill>
                          <a:effectLst/>
                          <a:latin typeface="Calibri"/>
                          <a:ea typeface="Times New Roman"/>
                          <a:cs typeface="Times New Roman"/>
                        </a:rPr>
                        <a:t>Use</a:t>
                      </a:r>
                      <a:r>
                        <a:rPr lang="en-US" sz="1800" i="1" dirty="0">
                          <a:solidFill>
                            <a:srgbClr val="000000"/>
                          </a:solidFill>
                          <a:effectLst/>
                          <a:latin typeface="Calibri"/>
                          <a:ea typeface="Times New Roman"/>
                          <a:cs typeface="Times New Roman"/>
                        </a:rPr>
                        <a:t> </a:t>
                      </a:r>
                      <a:r>
                        <a:rPr lang="en-US" sz="1800" b="1" i="1" dirty="0">
                          <a:solidFill>
                            <a:srgbClr val="000000"/>
                          </a:solidFill>
                          <a:effectLst/>
                          <a:latin typeface="Calibri"/>
                          <a:ea typeface="Times New Roman"/>
                          <a:cs typeface="Times New Roman"/>
                        </a:rPr>
                        <a:t>note on manifestation</a:t>
                      </a:r>
                      <a:r>
                        <a:rPr lang="en-US" sz="1800" i="1" dirty="0">
                          <a:solidFill>
                            <a:srgbClr val="000000"/>
                          </a:solidFill>
                          <a:effectLst/>
                          <a:latin typeface="Calibri"/>
                          <a:ea typeface="Times New Roman"/>
                          <a:cs typeface="Times New Roman"/>
                        </a:rPr>
                        <a:t> </a:t>
                      </a:r>
                      <a:r>
                        <a:rPr lang="en-US" sz="1800" dirty="0">
                          <a:solidFill>
                            <a:srgbClr val="000000"/>
                          </a:solidFill>
                          <a:effectLst/>
                          <a:latin typeface="Calibri"/>
                          <a:ea typeface="Times New Roman"/>
                          <a:cs typeface="Times New Roman"/>
                        </a:rPr>
                        <a:t>for embodied expressions</a:t>
                      </a:r>
                      <a:endParaRPr lang="en-US" sz="1800" dirty="0">
                        <a:effectLst/>
                        <a:latin typeface="Calibri"/>
                        <a:ea typeface="Calibri"/>
                        <a:cs typeface="Times New Roman"/>
                      </a:endParaRPr>
                    </a:p>
                  </a:txBody>
                  <a:tcPr marL="64069" marR="640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55823">
                <a:tc>
                  <a:txBody>
                    <a:bodyPr/>
                    <a:lstStyle/>
                    <a:p>
                      <a:pPr marL="0" marR="0">
                        <a:spcBef>
                          <a:spcPts val="0"/>
                        </a:spcBef>
                        <a:spcAft>
                          <a:spcPts val="0"/>
                        </a:spcAft>
                      </a:pPr>
                      <a:r>
                        <a:rPr lang="en-US" sz="1800" dirty="0">
                          <a:solidFill>
                            <a:srgbClr val="000000"/>
                          </a:solidFill>
                          <a:effectLst/>
                          <a:latin typeface="Calibri"/>
                          <a:ea typeface="Times New Roman"/>
                          <a:cs typeface="Times New Roman"/>
                        </a:rPr>
                        <a:t>Use </a:t>
                      </a:r>
                      <a:r>
                        <a:rPr lang="en-US" sz="1800" b="1" i="1" dirty="0">
                          <a:solidFill>
                            <a:srgbClr val="000000"/>
                          </a:solidFill>
                          <a:effectLst/>
                          <a:latin typeface="Calibri"/>
                          <a:ea typeface="Times New Roman"/>
                          <a:cs typeface="Times New Roman"/>
                        </a:rPr>
                        <a:t>expression manifested</a:t>
                      </a:r>
                      <a:r>
                        <a:rPr lang="en-US" sz="1800" dirty="0">
                          <a:solidFill>
                            <a:srgbClr val="000000"/>
                          </a:solidFill>
                          <a:effectLst/>
                          <a:latin typeface="Calibri"/>
                          <a:ea typeface="Times New Roman"/>
                          <a:cs typeface="Times New Roman"/>
                        </a:rPr>
                        <a:t> for an aggregating expression</a:t>
                      </a:r>
                      <a:endParaRPr lang="en-US" sz="1800" dirty="0">
                        <a:effectLst/>
                        <a:latin typeface="Calibri"/>
                        <a:ea typeface="Calibri"/>
                        <a:cs typeface="Times New Roman"/>
                      </a:endParaRPr>
                    </a:p>
                  </a:txBody>
                  <a:tcPr marL="64069" marR="640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96369">
                <a:tc>
                  <a:txBody>
                    <a:bodyPr/>
                    <a:lstStyle/>
                    <a:p>
                      <a:pPr marL="0" marR="0">
                        <a:spcBef>
                          <a:spcPts val="0"/>
                        </a:spcBef>
                        <a:spcAft>
                          <a:spcPts val="0"/>
                        </a:spcAft>
                      </a:pPr>
                      <a:r>
                        <a:rPr lang="en-US" sz="1800" dirty="0">
                          <a:solidFill>
                            <a:srgbClr val="000000"/>
                          </a:solidFill>
                          <a:effectLst/>
                          <a:latin typeface="Calibri"/>
                          <a:ea typeface="Times New Roman"/>
                          <a:cs typeface="Times New Roman"/>
                        </a:rPr>
                        <a:t>Use </a:t>
                      </a:r>
                      <a:r>
                        <a:rPr lang="en-US" sz="1800" b="1" i="1" dirty="0">
                          <a:solidFill>
                            <a:srgbClr val="000000"/>
                          </a:solidFill>
                          <a:effectLst/>
                          <a:latin typeface="Calibri"/>
                          <a:ea typeface="Times New Roman"/>
                          <a:cs typeface="Times New Roman"/>
                        </a:rPr>
                        <a:t>expression manifested</a:t>
                      </a:r>
                      <a:r>
                        <a:rPr lang="en-US" sz="1800" dirty="0">
                          <a:solidFill>
                            <a:srgbClr val="000000"/>
                          </a:solidFill>
                          <a:effectLst/>
                          <a:latin typeface="Calibri"/>
                          <a:ea typeface="Times New Roman"/>
                          <a:cs typeface="Times New Roman"/>
                        </a:rPr>
                        <a:t> for an expression that is aggregated</a:t>
                      </a:r>
                      <a:endParaRPr lang="en-US" sz="1800" dirty="0">
                        <a:effectLst/>
                        <a:latin typeface="Calibri"/>
                        <a:ea typeface="Calibri"/>
                        <a:cs typeface="Times New Roman"/>
                      </a:endParaRPr>
                    </a:p>
                  </a:txBody>
                  <a:tcPr marL="64069" marR="640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64082">
                <a:tc>
                  <a:txBody>
                    <a:bodyPr/>
                    <a:lstStyle/>
                    <a:p>
                      <a:pPr marL="0" marR="0">
                        <a:spcBef>
                          <a:spcPts val="0"/>
                        </a:spcBef>
                        <a:spcAft>
                          <a:spcPts val="0"/>
                        </a:spcAft>
                      </a:pPr>
                      <a:r>
                        <a:rPr lang="en-US" sz="1800" dirty="0">
                          <a:solidFill>
                            <a:srgbClr val="000000"/>
                          </a:solidFill>
                          <a:effectLst/>
                          <a:latin typeface="Calibri"/>
                          <a:ea typeface="Times New Roman"/>
                          <a:cs typeface="Times New Roman"/>
                        </a:rPr>
                        <a:t>Use </a:t>
                      </a:r>
                      <a:r>
                        <a:rPr lang="en-US" sz="1800" b="1" i="1" dirty="0">
                          <a:solidFill>
                            <a:srgbClr val="000000"/>
                          </a:solidFill>
                          <a:effectLst/>
                          <a:latin typeface="Calibri"/>
                          <a:ea typeface="Times New Roman"/>
                          <a:cs typeface="Times New Roman"/>
                        </a:rPr>
                        <a:t>contributor to aggregate</a:t>
                      </a:r>
                      <a:r>
                        <a:rPr lang="en-US" sz="1800" dirty="0">
                          <a:solidFill>
                            <a:srgbClr val="000000"/>
                          </a:solidFill>
                          <a:effectLst/>
                          <a:latin typeface="Calibri"/>
                          <a:ea typeface="Times New Roman"/>
                          <a:cs typeface="Times New Roman"/>
                        </a:rPr>
                        <a:t> for a creator of a work that is aggregated</a:t>
                      </a:r>
                      <a:endParaRPr lang="en-US" sz="1800" dirty="0">
                        <a:effectLst/>
                        <a:latin typeface="Calibri"/>
                        <a:ea typeface="Calibri"/>
                        <a:cs typeface="Times New Roman"/>
                      </a:endParaRPr>
                    </a:p>
                  </a:txBody>
                  <a:tcPr marL="64069" marR="640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cxnSp>
        <p:nvCxnSpPr>
          <p:cNvPr id="4" name="Straight Arrow Connector 3">
            <a:extLst>
              <a:ext uri="{FF2B5EF4-FFF2-40B4-BE49-F238E27FC236}">
                <a16:creationId xmlns:a16="http://schemas.microsoft.com/office/drawing/2014/main" id="{5497C9E2-A44B-4EEF-B950-6A00A405D4D1}"/>
              </a:ext>
            </a:extLst>
          </p:cNvPr>
          <p:cNvCxnSpPr/>
          <p:nvPr/>
        </p:nvCxnSpPr>
        <p:spPr>
          <a:xfrm>
            <a:off x="6781800" y="1676400"/>
            <a:ext cx="990600" cy="0"/>
          </a:xfrm>
          <a:prstGeom prst="straightConnector1">
            <a:avLst/>
          </a:pr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4AC7FBAB-74F6-4615-AC5D-E97475C442A7}"/>
              </a:ext>
            </a:extLst>
          </p:cNvPr>
          <p:cNvCxnSpPr/>
          <p:nvPr/>
        </p:nvCxnSpPr>
        <p:spPr>
          <a:xfrm>
            <a:off x="6781800" y="2057400"/>
            <a:ext cx="990600" cy="0"/>
          </a:xfrm>
          <a:prstGeom prst="straightConnector1">
            <a:avLst/>
          </a:pr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A82BAA1F-7487-4C0A-A6FA-8A8A39E7E840}"/>
              </a:ext>
            </a:extLst>
          </p:cNvPr>
          <p:cNvCxnSpPr/>
          <p:nvPr/>
        </p:nvCxnSpPr>
        <p:spPr>
          <a:xfrm>
            <a:off x="6781800" y="2438400"/>
            <a:ext cx="990600" cy="0"/>
          </a:xfrm>
          <a:prstGeom prst="straightConnector1">
            <a:avLst/>
          </a:pr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656C5CCE-F0F2-489B-B7E8-189A80C79970}"/>
              </a:ext>
            </a:extLst>
          </p:cNvPr>
          <p:cNvCxnSpPr/>
          <p:nvPr/>
        </p:nvCxnSpPr>
        <p:spPr>
          <a:xfrm>
            <a:off x="6781800" y="2819400"/>
            <a:ext cx="990600" cy="0"/>
          </a:xfrm>
          <a:prstGeom prst="straightConnector1">
            <a:avLst/>
          </a:pr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6FEF2D05-51BC-4341-9A0B-2FC33139FEC9}"/>
              </a:ext>
            </a:extLst>
          </p:cNvPr>
          <p:cNvCxnSpPr/>
          <p:nvPr/>
        </p:nvCxnSpPr>
        <p:spPr>
          <a:xfrm>
            <a:off x="6781800" y="3276600"/>
            <a:ext cx="990600" cy="0"/>
          </a:xfrm>
          <a:prstGeom prst="straightConnector1">
            <a:avLst/>
          </a:pr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417CA10A-F094-408D-85AD-0AB57DDE92B7}"/>
              </a:ext>
            </a:extLst>
          </p:cNvPr>
          <p:cNvCxnSpPr/>
          <p:nvPr/>
        </p:nvCxnSpPr>
        <p:spPr>
          <a:xfrm>
            <a:off x="7086600" y="3657600"/>
            <a:ext cx="990600" cy="0"/>
          </a:xfrm>
          <a:prstGeom prst="straightConnector1">
            <a:avLst/>
          </a:pr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DB899B07-8CD3-424D-A073-3123D53BEEB9}"/>
              </a:ext>
            </a:extLst>
          </p:cNvPr>
          <p:cNvSpPr/>
          <p:nvPr/>
        </p:nvSpPr>
        <p:spPr>
          <a:xfrm>
            <a:off x="1818810" y="4813479"/>
            <a:ext cx="2654704" cy="1815882"/>
          </a:xfrm>
          <a:prstGeom prst="rect">
            <a:avLst/>
          </a:prstGeom>
        </p:spPr>
        <p:txBody>
          <a:bodyPr wrap="square">
            <a:spAutoFit/>
          </a:bodyPr>
          <a:lstStyle/>
          <a:p>
            <a:r>
              <a:rPr lang="en-US" sz="1600" dirty="0"/>
              <a:t>Emma</a:t>
            </a:r>
          </a:p>
          <a:p>
            <a:r>
              <a:rPr lang="en-US" sz="1600" dirty="0"/>
              <a:t>Pride and Prejudice</a:t>
            </a:r>
          </a:p>
          <a:p>
            <a:r>
              <a:rPr lang="en-US" sz="1600" dirty="0"/>
              <a:t>Sense and Sensibility</a:t>
            </a:r>
          </a:p>
          <a:p>
            <a:r>
              <a:rPr lang="en-US" sz="1600" dirty="0"/>
              <a:t>Northanger Abbey</a:t>
            </a:r>
          </a:p>
          <a:p>
            <a:r>
              <a:rPr lang="en-US" sz="1600" dirty="0"/>
              <a:t>Mansfield Park</a:t>
            </a:r>
          </a:p>
          <a:p>
            <a:r>
              <a:rPr lang="en-US" sz="1600" dirty="0"/>
              <a:t>Persuasion </a:t>
            </a:r>
          </a:p>
          <a:p>
            <a:r>
              <a:rPr lang="en-US" sz="1600" dirty="0"/>
              <a:t>Lady Susan</a:t>
            </a:r>
          </a:p>
        </p:txBody>
      </p:sp>
    </p:spTree>
    <p:extLst>
      <p:ext uri="{BB962C8B-B14F-4D97-AF65-F5344CB8AC3E}">
        <p14:creationId xmlns:p14="http://schemas.microsoft.com/office/powerpoint/2010/main" val="4220670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Describing an aggregate manifestation</a:t>
            </a:r>
            <a:br>
              <a:rPr lang="en-US" dirty="0"/>
            </a:br>
            <a:r>
              <a:rPr lang="en-US" dirty="0"/>
              <a:t>Record manifestation elements</a:t>
            </a:r>
          </a:p>
        </p:txBody>
      </p:sp>
      <p:pic>
        <p:nvPicPr>
          <p:cNvPr id="14" name="Picture 13">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 y="5029198"/>
            <a:ext cx="1197465" cy="1752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7" name="Table 6"/>
          <p:cNvGraphicFramePr>
            <a:graphicFrameLocks noGrp="1"/>
          </p:cNvGraphicFramePr>
          <p:nvPr>
            <p:extLst>
              <p:ext uri="{D42A27DB-BD31-4B8C-83A1-F6EECF244321}">
                <p14:modId xmlns:p14="http://schemas.microsoft.com/office/powerpoint/2010/main" val="1058930865"/>
              </p:ext>
            </p:extLst>
          </p:nvPr>
        </p:nvGraphicFramePr>
        <p:xfrm>
          <a:off x="304800" y="1219200"/>
          <a:ext cx="8153400" cy="2514600"/>
        </p:xfrm>
        <a:graphic>
          <a:graphicData uri="http://schemas.openxmlformats.org/drawingml/2006/table">
            <a:tbl>
              <a:tblPr firstRow="1" firstCol="1" bandRow="1"/>
              <a:tblGrid>
                <a:gridCol w="8153400">
                  <a:extLst>
                    <a:ext uri="{9D8B030D-6E8A-4147-A177-3AD203B41FA5}">
                      <a16:colId xmlns:a16="http://schemas.microsoft.com/office/drawing/2014/main" val="20000"/>
                    </a:ext>
                  </a:extLst>
                </a:gridCol>
              </a:tblGrid>
              <a:tr h="327004">
                <a:tc>
                  <a:txBody>
                    <a:bodyPr/>
                    <a:lstStyle/>
                    <a:p>
                      <a:pPr marL="0" marR="0">
                        <a:spcBef>
                          <a:spcPts val="0"/>
                        </a:spcBef>
                        <a:spcAft>
                          <a:spcPts val="0"/>
                        </a:spcAft>
                      </a:pPr>
                      <a:r>
                        <a:rPr lang="en-US" sz="1800" b="1" dirty="0">
                          <a:solidFill>
                            <a:srgbClr val="000000"/>
                          </a:solidFill>
                          <a:effectLst/>
                          <a:latin typeface="Calibri"/>
                          <a:ea typeface="Times New Roman"/>
                          <a:cs typeface="Times New Roman"/>
                        </a:rPr>
                        <a:t>Describing an aggregate manifestation</a:t>
                      </a:r>
                      <a:endParaRPr lang="en-US" sz="1800" dirty="0">
                        <a:effectLst/>
                        <a:latin typeface="Calibri"/>
                        <a:ea typeface="Calibri"/>
                        <a:cs typeface="Times New Roman"/>
                      </a:endParaRPr>
                    </a:p>
                  </a:txBody>
                  <a:tcPr marL="64069" marR="640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27004">
                <a:tc>
                  <a:txBody>
                    <a:bodyPr/>
                    <a:lstStyle/>
                    <a:p>
                      <a:pPr marL="0" marR="0">
                        <a:spcBef>
                          <a:spcPts val="0"/>
                        </a:spcBef>
                        <a:spcAft>
                          <a:spcPts val="0"/>
                        </a:spcAft>
                      </a:pPr>
                      <a:r>
                        <a:rPr lang="en-US" sz="1800" dirty="0">
                          <a:solidFill>
                            <a:srgbClr val="000000"/>
                          </a:solidFill>
                          <a:effectLst/>
                          <a:latin typeface="Calibri"/>
                          <a:ea typeface="Times New Roman"/>
                          <a:cs typeface="Times New Roman"/>
                        </a:rPr>
                        <a:t>Record elements appropriate for the aggregate</a:t>
                      </a:r>
                      <a:endParaRPr lang="en-US" sz="1800" dirty="0">
                        <a:effectLst/>
                        <a:latin typeface="Calibri"/>
                        <a:ea typeface="Calibri"/>
                        <a:cs typeface="Times New Roman"/>
                      </a:endParaRPr>
                    </a:p>
                  </a:txBody>
                  <a:tcPr marL="64069" marR="640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1"/>
                  </a:ext>
                </a:extLst>
              </a:tr>
              <a:tr h="327004">
                <a:tc>
                  <a:txBody>
                    <a:bodyPr/>
                    <a:lstStyle/>
                    <a:p>
                      <a:pPr marL="0" marR="0">
                        <a:spcBef>
                          <a:spcPts val="0"/>
                        </a:spcBef>
                        <a:spcAft>
                          <a:spcPts val="0"/>
                        </a:spcAft>
                      </a:pPr>
                      <a:r>
                        <a:rPr lang="en-US" sz="1800" dirty="0">
                          <a:solidFill>
                            <a:srgbClr val="000000"/>
                          </a:solidFill>
                          <a:effectLst/>
                          <a:latin typeface="Calibri"/>
                          <a:ea typeface="Times New Roman"/>
                          <a:cs typeface="Times New Roman"/>
                        </a:rPr>
                        <a:t>Record a value for </a:t>
                      </a:r>
                      <a:r>
                        <a:rPr lang="en-US" sz="1800" b="1" dirty="0">
                          <a:solidFill>
                            <a:srgbClr val="000000"/>
                          </a:solidFill>
                          <a:effectLst/>
                          <a:latin typeface="Calibri"/>
                          <a:ea typeface="Times New Roman"/>
                          <a:cs typeface="Times New Roman"/>
                        </a:rPr>
                        <a:t>Mode of issuance</a:t>
                      </a:r>
                      <a:endParaRPr lang="en-US" sz="1800" dirty="0">
                        <a:effectLst/>
                        <a:latin typeface="Calibri"/>
                        <a:ea typeface="Calibri"/>
                        <a:cs typeface="Times New Roman"/>
                      </a:endParaRPr>
                    </a:p>
                  </a:txBody>
                  <a:tcPr marL="64069" marR="640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327004">
                <a:tc>
                  <a:txBody>
                    <a:bodyPr/>
                    <a:lstStyle/>
                    <a:p>
                      <a:pPr marL="0" marR="0">
                        <a:spcBef>
                          <a:spcPts val="0"/>
                        </a:spcBef>
                        <a:spcAft>
                          <a:spcPts val="0"/>
                        </a:spcAft>
                      </a:pPr>
                      <a:r>
                        <a:rPr lang="en-US" sz="1800" dirty="0">
                          <a:solidFill>
                            <a:srgbClr val="000000"/>
                          </a:solidFill>
                          <a:effectLst/>
                          <a:latin typeface="Calibri"/>
                          <a:ea typeface="Times New Roman"/>
                          <a:cs typeface="Times New Roman"/>
                        </a:rPr>
                        <a:t>Use</a:t>
                      </a:r>
                      <a:r>
                        <a:rPr lang="en-US" sz="1800" i="1" dirty="0">
                          <a:solidFill>
                            <a:srgbClr val="000000"/>
                          </a:solidFill>
                          <a:effectLst/>
                          <a:latin typeface="Calibri"/>
                          <a:ea typeface="Times New Roman"/>
                          <a:cs typeface="Times New Roman"/>
                        </a:rPr>
                        <a:t> </a:t>
                      </a:r>
                      <a:r>
                        <a:rPr lang="en-US" sz="1800" b="1" i="1" dirty="0">
                          <a:solidFill>
                            <a:srgbClr val="000000"/>
                          </a:solidFill>
                          <a:effectLst/>
                          <a:latin typeface="Calibri"/>
                          <a:ea typeface="Times New Roman"/>
                          <a:cs typeface="Times New Roman"/>
                        </a:rPr>
                        <a:t>note on manifestation</a:t>
                      </a:r>
                      <a:r>
                        <a:rPr lang="en-US" sz="1800" i="1" dirty="0">
                          <a:solidFill>
                            <a:srgbClr val="000000"/>
                          </a:solidFill>
                          <a:effectLst/>
                          <a:latin typeface="Calibri"/>
                          <a:ea typeface="Times New Roman"/>
                          <a:cs typeface="Times New Roman"/>
                        </a:rPr>
                        <a:t> </a:t>
                      </a:r>
                      <a:r>
                        <a:rPr lang="en-US" sz="1800" dirty="0">
                          <a:solidFill>
                            <a:srgbClr val="000000"/>
                          </a:solidFill>
                          <a:effectLst/>
                          <a:latin typeface="Calibri"/>
                          <a:ea typeface="Times New Roman"/>
                          <a:cs typeface="Times New Roman"/>
                        </a:rPr>
                        <a:t>for embodied expressions</a:t>
                      </a:r>
                      <a:endParaRPr lang="en-US" sz="1800" dirty="0">
                        <a:effectLst/>
                        <a:latin typeface="Calibri"/>
                        <a:ea typeface="Calibri"/>
                        <a:cs typeface="Times New Roman"/>
                      </a:endParaRPr>
                    </a:p>
                  </a:txBody>
                  <a:tcPr marL="64069" marR="640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17838">
                <a:tc>
                  <a:txBody>
                    <a:bodyPr/>
                    <a:lstStyle/>
                    <a:p>
                      <a:pPr marL="0" marR="0">
                        <a:spcBef>
                          <a:spcPts val="0"/>
                        </a:spcBef>
                        <a:spcAft>
                          <a:spcPts val="0"/>
                        </a:spcAft>
                      </a:pPr>
                      <a:r>
                        <a:rPr lang="en-US" sz="1800" dirty="0">
                          <a:solidFill>
                            <a:srgbClr val="000000"/>
                          </a:solidFill>
                          <a:effectLst/>
                          <a:latin typeface="Calibri"/>
                          <a:ea typeface="Times New Roman"/>
                          <a:cs typeface="Times New Roman"/>
                        </a:rPr>
                        <a:t>Use </a:t>
                      </a:r>
                      <a:r>
                        <a:rPr lang="en-US" sz="1800" b="1" i="1" dirty="0">
                          <a:solidFill>
                            <a:srgbClr val="000000"/>
                          </a:solidFill>
                          <a:effectLst/>
                          <a:latin typeface="Calibri"/>
                          <a:ea typeface="Times New Roman"/>
                          <a:cs typeface="Times New Roman"/>
                        </a:rPr>
                        <a:t>expression manifested</a:t>
                      </a:r>
                      <a:r>
                        <a:rPr lang="en-US" sz="1800" dirty="0">
                          <a:solidFill>
                            <a:srgbClr val="000000"/>
                          </a:solidFill>
                          <a:effectLst/>
                          <a:latin typeface="Calibri"/>
                          <a:ea typeface="Times New Roman"/>
                          <a:cs typeface="Times New Roman"/>
                        </a:rPr>
                        <a:t> for an aggregating expression</a:t>
                      </a:r>
                      <a:endParaRPr lang="en-US" sz="1800" dirty="0">
                        <a:effectLst/>
                        <a:latin typeface="Calibri"/>
                        <a:ea typeface="Calibri"/>
                        <a:cs typeface="Times New Roman"/>
                      </a:endParaRPr>
                    </a:p>
                  </a:txBody>
                  <a:tcPr marL="64069" marR="640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63338">
                <a:tc>
                  <a:txBody>
                    <a:bodyPr/>
                    <a:lstStyle/>
                    <a:p>
                      <a:pPr marL="0" marR="0">
                        <a:spcBef>
                          <a:spcPts val="0"/>
                        </a:spcBef>
                        <a:spcAft>
                          <a:spcPts val="0"/>
                        </a:spcAft>
                      </a:pPr>
                      <a:r>
                        <a:rPr lang="en-US" sz="1800" dirty="0">
                          <a:solidFill>
                            <a:srgbClr val="000000"/>
                          </a:solidFill>
                          <a:effectLst/>
                          <a:latin typeface="Calibri"/>
                          <a:ea typeface="Times New Roman"/>
                          <a:cs typeface="Times New Roman"/>
                        </a:rPr>
                        <a:t>Use </a:t>
                      </a:r>
                      <a:r>
                        <a:rPr lang="en-US" sz="1800" b="1" i="1" dirty="0">
                          <a:solidFill>
                            <a:srgbClr val="000000"/>
                          </a:solidFill>
                          <a:effectLst/>
                          <a:latin typeface="Calibri"/>
                          <a:ea typeface="Times New Roman"/>
                          <a:cs typeface="Times New Roman"/>
                        </a:rPr>
                        <a:t>expression manifested</a:t>
                      </a:r>
                      <a:r>
                        <a:rPr lang="en-US" sz="1800" dirty="0">
                          <a:solidFill>
                            <a:srgbClr val="000000"/>
                          </a:solidFill>
                          <a:effectLst/>
                          <a:latin typeface="Calibri"/>
                          <a:ea typeface="Times New Roman"/>
                          <a:cs typeface="Times New Roman"/>
                        </a:rPr>
                        <a:t> for an expression that is aggregated</a:t>
                      </a:r>
                      <a:endParaRPr lang="en-US" sz="1800" dirty="0">
                        <a:effectLst/>
                        <a:latin typeface="Calibri"/>
                        <a:ea typeface="Calibri"/>
                        <a:cs typeface="Times New Roman"/>
                      </a:endParaRPr>
                    </a:p>
                  </a:txBody>
                  <a:tcPr marL="64069" marR="640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25408">
                <a:tc>
                  <a:txBody>
                    <a:bodyPr/>
                    <a:lstStyle/>
                    <a:p>
                      <a:pPr marL="0" marR="0">
                        <a:spcBef>
                          <a:spcPts val="0"/>
                        </a:spcBef>
                        <a:spcAft>
                          <a:spcPts val="0"/>
                        </a:spcAft>
                      </a:pPr>
                      <a:r>
                        <a:rPr lang="en-US" sz="1800" dirty="0">
                          <a:solidFill>
                            <a:srgbClr val="000000"/>
                          </a:solidFill>
                          <a:effectLst/>
                          <a:latin typeface="Calibri"/>
                          <a:ea typeface="Times New Roman"/>
                          <a:cs typeface="Times New Roman"/>
                        </a:rPr>
                        <a:t>Use </a:t>
                      </a:r>
                      <a:r>
                        <a:rPr lang="en-US" sz="1800" b="1" i="1" dirty="0">
                          <a:solidFill>
                            <a:srgbClr val="000000"/>
                          </a:solidFill>
                          <a:effectLst/>
                          <a:latin typeface="Calibri"/>
                          <a:ea typeface="Times New Roman"/>
                          <a:cs typeface="Times New Roman"/>
                        </a:rPr>
                        <a:t>contributor to aggregate</a:t>
                      </a:r>
                      <a:r>
                        <a:rPr lang="en-US" sz="1800" dirty="0">
                          <a:solidFill>
                            <a:srgbClr val="000000"/>
                          </a:solidFill>
                          <a:effectLst/>
                          <a:latin typeface="Calibri"/>
                          <a:ea typeface="Times New Roman"/>
                          <a:cs typeface="Times New Roman"/>
                        </a:rPr>
                        <a:t> for a creator of a work that is aggregated</a:t>
                      </a:r>
                      <a:endParaRPr lang="en-US" sz="1800" dirty="0">
                        <a:effectLst/>
                        <a:latin typeface="Calibri"/>
                        <a:ea typeface="Calibri"/>
                        <a:cs typeface="Times New Roman"/>
                      </a:endParaRPr>
                    </a:p>
                  </a:txBody>
                  <a:tcPr marL="64069" marR="640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4" name="TextBox 3">
            <a:extLst>
              <a:ext uri="{FF2B5EF4-FFF2-40B4-BE49-F238E27FC236}">
                <a16:creationId xmlns:a16="http://schemas.microsoft.com/office/drawing/2014/main" id="{EAFA7B8A-F017-4F12-93AD-C5DA648674B5}"/>
              </a:ext>
            </a:extLst>
          </p:cNvPr>
          <p:cNvSpPr txBox="1"/>
          <p:nvPr/>
        </p:nvSpPr>
        <p:spPr>
          <a:xfrm>
            <a:off x="2286000" y="4724400"/>
            <a:ext cx="6019800" cy="954107"/>
          </a:xfrm>
          <a:prstGeom prst="rect">
            <a:avLst/>
          </a:prstGeom>
          <a:noFill/>
        </p:spPr>
        <p:txBody>
          <a:bodyPr wrap="square" rtlCol="0">
            <a:spAutoFit/>
          </a:bodyPr>
          <a:lstStyle/>
          <a:p>
            <a:r>
              <a:rPr lang="en-US" sz="1400" dirty="0"/>
              <a:t>Title proper:			The complete novels of Jane Austen</a:t>
            </a:r>
          </a:p>
          <a:p>
            <a:r>
              <a:rPr lang="en-US" sz="1400" dirty="0"/>
              <a:t>Statement of responsibility:	Jane Austen</a:t>
            </a:r>
          </a:p>
          <a:p>
            <a:r>
              <a:rPr lang="en-US" sz="1400" dirty="0"/>
              <a:t>Extent of manifestation:		1 online resource</a:t>
            </a:r>
          </a:p>
          <a:p>
            <a:r>
              <a:rPr lang="en-US" sz="1400" dirty="0"/>
              <a:t>etc.</a:t>
            </a:r>
          </a:p>
        </p:txBody>
      </p:sp>
    </p:spTree>
    <p:extLst>
      <p:ext uri="{BB962C8B-B14F-4D97-AF65-F5344CB8AC3E}">
        <p14:creationId xmlns:p14="http://schemas.microsoft.com/office/powerpoint/2010/main" val="13364631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Manifestation: mode of issuance</a:t>
            </a:r>
            <a:br>
              <a:rPr lang="en-US" dirty="0"/>
            </a:b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3005649151"/>
              </p:ext>
            </p:extLst>
          </p:nvPr>
        </p:nvGraphicFramePr>
        <p:xfrm>
          <a:off x="1828800" y="3733800"/>
          <a:ext cx="7010400" cy="2900574"/>
        </p:xfrm>
        <a:graphic>
          <a:graphicData uri="http://schemas.openxmlformats.org/drawingml/2006/table">
            <a:tbl>
              <a:tblPr firstRow="1" firstCol="1" bandRow="1"/>
              <a:tblGrid>
                <a:gridCol w="1666624">
                  <a:extLst>
                    <a:ext uri="{9D8B030D-6E8A-4147-A177-3AD203B41FA5}">
                      <a16:colId xmlns:a16="http://schemas.microsoft.com/office/drawing/2014/main" val="20000"/>
                    </a:ext>
                  </a:extLst>
                </a:gridCol>
                <a:gridCol w="5343776">
                  <a:extLst>
                    <a:ext uri="{9D8B030D-6E8A-4147-A177-3AD203B41FA5}">
                      <a16:colId xmlns:a16="http://schemas.microsoft.com/office/drawing/2014/main" val="20001"/>
                    </a:ext>
                  </a:extLst>
                </a:gridCol>
              </a:tblGrid>
              <a:tr h="718767">
                <a:tc>
                  <a:txBody>
                    <a:bodyPr/>
                    <a:lstStyle/>
                    <a:p>
                      <a:pPr marL="0" marR="0">
                        <a:spcBef>
                          <a:spcPts val="0"/>
                        </a:spcBef>
                        <a:spcAft>
                          <a:spcPts val="0"/>
                        </a:spcAft>
                      </a:pPr>
                      <a:r>
                        <a:rPr lang="en-US" sz="1600" dirty="0">
                          <a:effectLst/>
                          <a:latin typeface="Calibri"/>
                          <a:ea typeface="Calibri"/>
                          <a:cs typeface="Times New Roman"/>
                        </a:rPr>
                        <a:t>multiple unit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effectLst/>
                          <a:latin typeface="Calibri"/>
                          <a:ea typeface="Calibri"/>
                          <a:cs typeface="Times New Roman"/>
                        </a:rPr>
                        <a:t>A mode of issuance of a manifestation that is issued as a multipart physical unit or intangible multipart logical unit.</a:t>
                      </a:r>
                    </a:p>
                    <a:p>
                      <a:pPr marL="0" marR="0">
                        <a:spcBef>
                          <a:spcPts val="0"/>
                        </a:spcBef>
                        <a:spcAft>
                          <a:spcPts val="0"/>
                        </a:spcAft>
                      </a:pPr>
                      <a:endParaRPr lang="en-US" sz="1600" dirty="0">
                        <a:effectLst/>
                        <a:latin typeface="Calibri"/>
                        <a:ea typeface="Calibri"/>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effectLst/>
                          <a:latin typeface="Calibri"/>
                          <a:ea typeface="Calibri"/>
                          <a:cs typeface="Times New Roman"/>
                        </a:rPr>
                        <a:t>[</a:t>
                      </a:r>
                      <a:r>
                        <a:rPr lang="en-US" sz="1600" dirty="0"/>
                        <a:t>multiple volumes, or a volume + a CD, or multiple files needing to be downloaded to get the entire manifestation]</a:t>
                      </a:r>
                      <a:endParaRPr lang="en-US" sz="1600" dirty="0">
                        <a:effectLst/>
                        <a:latin typeface="Calibri"/>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437534">
                <a:tc>
                  <a:txBody>
                    <a:bodyPr/>
                    <a:lstStyle/>
                    <a:p>
                      <a:pPr marL="0" marR="0">
                        <a:spcBef>
                          <a:spcPts val="0"/>
                        </a:spcBef>
                        <a:spcAft>
                          <a:spcPts val="0"/>
                        </a:spcAft>
                      </a:pPr>
                      <a:r>
                        <a:rPr lang="en-US" sz="1600">
                          <a:effectLst/>
                          <a:latin typeface="Calibri"/>
                          <a:ea typeface="Calibri"/>
                          <a:cs typeface="Times New Roman"/>
                        </a:rPr>
                        <a:t>single unit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effectLst/>
                          <a:latin typeface="Calibri"/>
                          <a:ea typeface="Calibri"/>
                          <a:cs typeface="Times New Roman"/>
                        </a:rPr>
                        <a:t>A mode of issuance of a manifestation that is issued as a single physical unit or intangible single logical unit.</a:t>
                      </a:r>
                    </a:p>
                    <a:p>
                      <a:pPr marL="0" marR="0">
                        <a:spcBef>
                          <a:spcPts val="0"/>
                        </a:spcBef>
                        <a:spcAft>
                          <a:spcPts val="0"/>
                        </a:spcAft>
                      </a:pPr>
                      <a:endParaRPr lang="en-US" sz="1600" dirty="0">
                        <a:effectLst/>
                        <a:latin typeface="Calibri"/>
                        <a:ea typeface="Calibri"/>
                        <a:cs typeface="Times New Roman"/>
                      </a:endParaRPr>
                    </a:p>
                    <a:p>
                      <a:pPr marL="0" marR="0">
                        <a:spcBef>
                          <a:spcPts val="0"/>
                        </a:spcBef>
                        <a:spcAft>
                          <a:spcPts val="0"/>
                        </a:spcAft>
                      </a:pPr>
                      <a:r>
                        <a:rPr lang="en-US" sz="1600" dirty="0">
                          <a:effectLst/>
                          <a:latin typeface="Calibri"/>
                          <a:ea typeface="Calibri"/>
                          <a:cs typeface="Times New Roman"/>
                        </a:rPr>
                        <a:t>Scope Note</a:t>
                      </a:r>
                    </a:p>
                    <a:p>
                      <a:pPr marL="0" marR="0">
                        <a:spcBef>
                          <a:spcPts val="0"/>
                        </a:spcBef>
                        <a:spcAft>
                          <a:spcPts val="0"/>
                        </a:spcAft>
                      </a:pPr>
                      <a:r>
                        <a:rPr lang="en-US" sz="1600" dirty="0">
                          <a:effectLst/>
                          <a:latin typeface="Calibri"/>
                          <a:ea typeface="Calibri"/>
                          <a:cs typeface="Times New Roman"/>
                        </a:rPr>
                        <a:t>A single volume, a file available online, etc., are included.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14" name="Picture 13">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 y="5029198"/>
            <a:ext cx="1197465" cy="1752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048000" y="3244334"/>
            <a:ext cx="4191000" cy="369332"/>
          </a:xfrm>
          <a:prstGeom prst="rect">
            <a:avLst/>
          </a:prstGeom>
          <a:noFill/>
        </p:spPr>
        <p:txBody>
          <a:bodyPr wrap="square" rtlCol="0">
            <a:spAutoFit/>
          </a:bodyPr>
          <a:lstStyle/>
          <a:p>
            <a:pPr algn="ctr"/>
            <a:r>
              <a:rPr lang="en-US" b="1" dirty="0"/>
              <a:t>Mode of issuance</a:t>
            </a:r>
          </a:p>
        </p:txBody>
      </p:sp>
      <p:graphicFrame>
        <p:nvGraphicFramePr>
          <p:cNvPr id="9" name="Table 8">
            <a:extLst>
              <a:ext uri="{FF2B5EF4-FFF2-40B4-BE49-F238E27FC236}">
                <a16:creationId xmlns:a16="http://schemas.microsoft.com/office/drawing/2014/main" id="{F7B33BE4-C528-4D11-937E-3C2CD2451469}"/>
              </a:ext>
            </a:extLst>
          </p:cNvPr>
          <p:cNvGraphicFramePr>
            <a:graphicFrameLocks noGrp="1"/>
          </p:cNvGraphicFramePr>
          <p:nvPr>
            <p:extLst>
              <p:ext uri="{D42A27DB-BD31-4B8C-83A1-F6EECF244321}">
                <p14:modId xmlns:p14="http://schemas.microsoft.com/office/powerpoint/2010/main" val="851711503"/>
              </p:ext>
            </p:extLst>
          </p:nvPr>
        </p:nvGraphicFramePr>
        <p:xfrm>
          <a:off x="304800" y="1219200"/>
          <a:ext cx="8153400" cy="981012"/>
        </p:xfrm>
        <a:graphic>
          <a:graphicData uri="http://schemas.openxmlformats.org/drawingml/2006/table">
            <a:tbl>
              <a:tblPr firstRow="1" firstCol="1" bandRow="1"/>
              <a:tblGrid>
                <a:gridCol w="8153400">
                  <a:extLst>
                    <a:ext uri="{9D8B030D-6E8A-4147-A177-3AD203B41FA5}">
                      <a16:colId xmlns:a16="http://schemas.microsoft.com/office/drawing/2014/main" val="20000"/>
                    </a:ext>
                  </a:extLst>
                </a:gridCol>
              </a:tblGrid>
              <a:tr h="327004">
                <a:tc>
                  <a:txBody>
                    <a:bodyPr/>
                    <a:lstStyle/>
                    <a:p>
                      <a:pPr marL="0" marR="0">
                        <a:spcBef>
                          <a:spcPts val="0"/>
                        </a:spcBef>
                        <a:spcAft>
                          <a:spcPts val="0"/>
                        </a:spcAft>
                      </a:pPr>
                      <a:r>
                        <a:rPr lang="en-US" sz="1800" b="1" dirty="0">
                          <a:solidFill>
                            <a:srgbClr val="000000"/>
                          </a:solidFill>
                          <a:effectLst/>
                          <a:latin typeface="Calibri"/>
                          <a:ea typeface="Times New Roman"/>
                          <a:cs typeface="Times New Roman"/>
                        </a:rPr>
                        <a:t>Describing an aggregate manifestation</a:t>
                      </a:r>
                      <a:endParaRPr lang="en-US" sz="1800" dirty="0">
                        <a:effectLst/>
                        <a:latin typeface="Calibri"/>
                        <a:ea typeface="Calibri"/>
                        <a:cs typeface="Times New Roman"/>
                      </a:endParaRPr>
                    </a:p>
                  </a:txBody>
                  <a:tcPr marL="64069" marR="640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27004">
                <a:tc>
                  <a:txBody>
                    <a:bodyPr/>
                    <a:lstStyle/>
                    <a:p>
                      <a:pPr marL="0" marR="0">
                        <a:spcBef>
                          <a:spcPts val="0"/>
                        </a:spcBef>
                        <a:spcAft>
                          <a:spcPts val="0"/>
                        </a:spcAft>
                      </a:pPr>
                      <a:r>
                        <a:rPr lang="en-US" sz="1800" dirty="0">
                          <a:solidFill>
                            <a:srgbClr val="000000"/>
                          </a:solidFill>
                          <a:effectLst/>
                          <a:latin typeface="Calibri"/>
                          <a:ea typeface="Times New Roman"/>
                          <a:cs typeface="Times New Roman"/>
                        </a:rPr>
                        <a:t>Record elements appropriate for the aggregate</a:t>
                      </a:r>
                      <a:endParaRPr lang="en-US" sz="1800" dirty="0">
                        <a:effectLst/>
                        <a:latin typeface="Calibri"/>
                        <a:ea typeface="Calibri"/>
                        <a:cs typeface="Times New Roman"/>
                      </a:endParaRPr>
                    </a:p>
                  </a:txBody>
                  <a:tcPr marL="64069" marR="640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327004">
                <a:tc>
                  <a:txBody>
                    <a:bodyPr/>
                    <a:lstStyle/>
                    <a:p>
                      <a:pPr marL="0" marR="0">
                        <a:spcBef>
                          <a:spcPts val="0"/>
                        </a:spcBef>
                        <a:spcAft>
                          <a:spcPts val="0"/>
                        </a:spcAft>
                      </a:pPr>
                      <a:r>
                        <a:rPr lang="en-US" sz="1800" dirty="0">
                          <a:solidFill>
                            <a:srgbClr val="000000"/>
                          </a:solidFill>
                          <a:effectLst/>
                          <a:latin typeface="Calibri"/>
                          <a:ea typeface="Times New Roman"/>
                          <a:cs typeface="Times New Roman"/>
                        </a:rPr>
                        <a:t>Record a value for </a:t>
                      </a:r>
                      <a:r>
                        <a:rPr lang="en-US" sz="1800" b="1" dirty="0">
                          <a:solidFill>
                            <a:srgbClr val="000000"/>
                          </a:solidFill>
                          <a:effectLst/>
                          <a:latin typeface="Calibri"/>
                          <a:ea typeface="Times New Roman"/>
                          <a:cs typeface="Times New Roman"/>
                        </a:rPr>
                        <a:t>Mode of issuance</a:t>
                      </a:r>
                      <a:endParaRPr lang="en-US" sz="1800" dirty="0">
                        <a:effectLst/>
                        <a:latin typeface="Calibri"/>
                        <a:ea typeface="Calibri"/>
                        <a:cs typeface="Times New Roman"/>
                      </a:endParaRPr>
                    </a:p>
                  </a:txBody>
                  <a:tcPr marL="64069" marR="640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853497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Relate a manifestation to an embodied expression</a:t>
            </a:r>
            <a:br>
              <a:rPr lang="en-US" dirty="0"/>
            </a:b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Use </a:t>
            </a:r>
            <a:r>
              <a:rPr lang="en-US" b="1" i="1" dirty="0"/>
              <a:t>expression manifested </a:t>
            </a:r>
            <a:r>
              <a:rPr lang="en-US" dirty="0"/>
              <a:t>to relate to an aggregating expression </a:t>
            </a:r>
            <a:endParaRPr lang="en-US" b="1" dirty="0"/>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70334" y="5029199"/>
            <a:ext cx="1197465" cy="1752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235907" y="3773031"/>
            <a:ext cx="7924800" cy="2246769"/>
          </a:xfrm>
          <a:prstGeom prst="rect">
            <a:avLst/>
          </a:prstGeom>
        </p:spPr>
        <p:txBody>
          <a:bodyPr wrap="square">
            <a:spAutoFit/>
          </a:bodyPr>
          <a:lstStyle/>
          <a:p>
            <a:r>
              <a:rPr lang="en-US" sz="2000" dirty="0"/>
              <a:t>e.g., record the AAP for the aggregating expression embodied in “The complete novels of Jane Austen” as the value for the </a:t>
            </a:r>
            <a:r>
              <a:rPr lang="en-US" sz="2000" i="1" dirty="0"/>
              <a:t>expression manifested </a:t>
            </a:r>
            <a:r>
              <a:rPr lang="en-US" sz="2000" dirty="0"/>
              <a:t>relationship</a:t>
            </a:r>
          </a:p>
          <a:p>
            <a:endParaRPr lang="en-US" sz="2000" dirty="0"/>
          </a:p>
          <a:p>
            <a:pPr marL="3487738" lvl="2" indent="-2570163">
              <a:buNone/>
            </a:pPr>
            <a:r>
              <a:rPr lang="en-US" sz="2000" dirty="0"/>
              <a:t>Title proper:	The complete novels of Jane Austen </a:t>
            </a:r>
          </a:p>
          <a:p>
            <a:pPr marL="3487738" lvl="2" indent="-2570163">
              <a:buNone/>
            </a:pPr>
            <a:r>
              <a:rPr lang="en-US" sz="2000" dirty="0"/>
              <a:t>Expression manifested: 	The complete novels of Jane Austen (</a:t>
            </a:r>
            <a:r>
              <a:rPr lang="en-US" sz="2000" dirty="0" err="1"/>
              <a:t>Montlake</a:t>
            </a:r>
            <a:r>
              <a:rPr lang="en-US" sz="2000" dirty="0"/>
              <a:t> Romance). Text. English</a:t>
            </a:r>
          </a:p>
        </p:txBody>
      </p:sp>
      <p:graphicFrame>
        <p:nvGraphicFramePr>
          <p:cNvPr id="16" name="Table 15">
            <a:extLst>
              <a:ext uri="{FF2B5EF4-FFF2-40B4-BE49-F238E27FC236}">
                <a16:creationId xmlns:a16="http://schemas.microsoft.com/office/drawing/2014/main" id="{EC33F363-D5D0-4046-8548-6311F4B4844B}"/>
              </a:ext>
            </a:extLst>
          </p:cNvPr>
          <p:cNvGraphicFramePr>
            <a:graphicFrameLocks noGrp="1"/>
          </p:cNvGraphicFramePr>
          <p:nvPr>
            <p:extLst>
              <p:ext uri="{D42A27DB-BD31-4B8C-83A1-F6EECF244321}">
                <p14:modId xmlns:p14="http://schemas.microsoft.com/office/powerpoint/2010/main" val="2382607338"/>
              </p:ext>
            </p:extLst>
          </p:nvPr>
        </p:nvGraphicFramePr>
        <p:xfrm>
          <a:off x="304800" y="1219200"/>
          <a:ext cx="8153400" cy="914400"/>
        </p:xfrm>
        <a:graphic>
          <a:graphicData uri="http://schemas.openxmlformats.org/drawingml/2006/table">
            <a:tbl>
              <a:tblPr firstRow="1" firstCol="1" bandRow="1"/>
              <a:tblGrid>
                <a:gridCol w="8153400">
                  <a:extLst>
                    <a:ext uri="{9D8B030D-6E8A-4147-A177-3AD203B41FA5}">
                      <a16:colId xmlns:a16="http://schemas.microsoft.com/office/drawing/2014/main" val="20000"/>
                    </a:ext>
                  </a:extLst>
                </a:gridCol>
              </a:tblGrid>
              <a:tr h="401444">
                <a:tc>
                  <a:txBody>
                    <a:bodyPr/>
                    <a:lstStyle/>
                    <a:p>
                      <a:pPr marL="0" marR="0">
                        <a:spcBef>
                          <a:spcPts val="0"/>
                        </a:spcBef>
                        <a:spcAft>
                          <a:spcPts val="0"/>
                        </a:spcAft>
                      </a:pPr>
                      <a:r>
                        <a:rPr lang="en-US" sz="1800" b="1" dirty="0">
                          <a:solidFill>
                            <a:srgbClr val="000000"/>
                          </a:solidFill>
                          <a:effectLst/>
                          <a:latin typeface="Calibri"/>
                          <a:ea typeface="Times New Roman"/>
                          <a:cs typeface="Times New Roman"/>
                        </a:rPr>
                        <a:t>Describing an aggregate manifestation</a:t>
                      </a:r>
                      <a:endParaRPr lang="en-US" sz="1800" dirty="0">
                        <a:effectLst/>
                        <a:latin typeface="Calibri"/>
                        <a:ea typeface="Calibri"/>
                        <a:cs typeface="Times New Roman"/>
                      </a:endParaRPr>
                    </a:p>
                  </a:txBody>
                  <a:tcPr marL="64069" marR="640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512956">
                <a:tc>
                  <a:txBody>
                    <a:bodyPr/>
                    <a:lstStyle/>
                    <a:p>
                      <a:pPr marL="0" marR="0">
                        <a:spcBef>
                          <a:spcPts val="0"/>
                        </a:spcBef>
                        <a:spcAft>
                          <a:spcPts val="0"/>
                        </a:spcAft>
                      </a:pPr>
                      <a:r>
                        <a:rPr lang="en-US" sz="1800" dirty="0">
                          <a:solidFill>
                            <a:srgbClr val="000000"/>
                          </a:solidFill>
                          <a:effectLst/>
                          <a:latin typeface="Calibri"/>
                          <a:ea typeface="Times New Roman"/>
                          <a:cs typeface="Times New Roman"/>
                        </a:rPr>
                        <a:t>Use </a:t>
                      </a:r>
                      <a:r>
                        <a:rPr lang="en-US" sz="1800" b="1" i="1" dirty="0">
                          <a:solidFill>
                            <a:srgbClr val="000000"/>
                          </a:solidFill>
                          <a:effectLst/>
                          <a:latin typeface="Calibri"/>
                          <a:ea typeface="Times New Roman"/>
                          <a:cs typeface="Times New Roman"/>
                        </a:rPr>
                        <a:t>expression manifested</a:t>
                      </a:r>
                      <a:r>
                        <a:rPr lang="en-US" sz="1800" dirty="0">
                          <a:solidFill>
                            <a:srgbClr val="000000"/>
                          </a:solidFill>
                          <a:effectLst/>
                          <a:latin typeface="Calibri"/>
                          <a:ea typeface="Times New Roman"/>
                          <a:cs typeface="Times New Roman"/>
                        </a:rPr>
                        <a:t> for an aggregating expression</a:t>
                      </a:r>
                      <a:endParaRPr lang="en-US" sz="1800" dirty="0">
                        <a:effectLst/>
                        <a:latin typeface="Calibri"/>
                        <a:ea typeface="Calibri"/>
                        <a:cs typeface="Times New Roman"/>
                      </a:endParaRPr>
                    </a:p>
                  </a:txBody>
                  <a:tcPr marL="64069" marR="640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2159233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Relate a manifestation to an embodied expression</a:t>
            </a:r>
            <a:br>
              <a:rPr lang="en-US" dirty="0"/>
            </a:b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Use</a:t>
            </a:r>
            <a:r>
              <a:rPr lang="en-US" dirty="0"/>
              <a:t> </a:t>
            </a:r>
            <a:r>
              <a:rPr lang="en-US" b="1" i="1" dirty="0"/>
              <a:t>expression manifested </a:t>
            </a:r>
            <a:r>
              <a:rPr lang="en-US" dirty="0"/>
              <a:t>to relate to expressions that are aggregated</a:t>
            </a:r>
            <a:endParaRPr lang="en-US" b="1" dirty="0"/>
          </a:p>
        </p:txBody>
      </p:sp>
      <p:sp>
        <p:nvSpPr>
          <p:cNvPr id="5" name="Rectangle 4"/>
          <p:cNvSpPr/>
          <p:nvPr/>
        </p:nvSpPr>
        <p:spPr>
          <a:xfrm>
            <a:off x="228600" y="3200400"/>
            <a:ext cx="8153400" cy="1631216"/>
          </a:xfrm>
          <a:prstGeom prst="rect">
            <a:avLst/>
          </a:prstGeom>
        </p:spPr>
        <p:txBody>
          <a:bodyPr wrap="square">
            <a:spAutoFit/>
          </a:bodyPr>
          <a:lstStyle/>
          <a:p>
            <a:r>
              <a:rPr lang="en-US" sz="2000" dirty="0"/>
              <a:t>e.g., record the AAP for one of the aggregated expressions embodied in the collection manifestation (e.g., the English text of “Emma” as the value for the </a:t>
            </a:r>
            <a:r>
              <a:rPr lang="en-US" sz="2000" i="1" dirty="0"/>
              <a:t>expression manifested </a:t>
            </a:r>
            <a:r>
              <a:rPr lang="en-US" sz="2000" dirty="0"/>
              <a:t>relationship</a:t>
            </a:r>
          </a:p>
          <a:p>
            <a:pPr lvl="2"/>
            <a:r>
              <a:rPr lang="en-US" sz="2000" dirty="0"/>
              <a:t>Title proper:		The complete novels of Jane Austen </a:t>
            </a:r>
          </a:p>
          <a:p>
            <a:pPr marL="3487738" lvl="2" indent="-2570163">
              <a:buNone/>
            </a:pPr>
            <a:r>
              <a:rPr lang="en-US" sz="2000" dirty="0"/>
              <a:t>Expression manifested: 		Austen, Jane. Emma. Text. English</a:t>
            </a:r>
          </a:p>
        </p:txBody>
      </p:sp>
      <p:pic>
        <p:nvPicPr>
          <p:cNvPr id="14" name="Picture 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70334" y="5029199"/>
            <a:ext cx="1197465" cy="1752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ectangle 15">
            <a:extLst>
              <a:ext uri="{FF2B5EF4-FFF2-40B4-BE49-F238E27FC236}">
                <a16:creationId xmlns:a16="http://schemas.microsoft.com/office/drawing/2014/main" id="{18A29CEB-52C2-4E98-8EB7-FF0F110F634B}"/>
              </a:ext>
            </a:extLst>
          </p:cNvPr>
          <p:cNvSpPr/>
          <p:nvPr/>
        </p:nvSpPr>
        <p:spPr>
          <a:xfrm>
            <a:off x="5379544" y="4938207"/>
            <a:ext cx="2654704" cy="1815882"/>
          </a:xfrm>
          <a:prstGeom prst="rect">
            <a:avLst/>
          </a:prstGeom>
        </p:spPr>
        <p:txBody>
          <a:bodyPr wrap="square">
            <a:spAutoFit/>
          </a:bodyPr>
          <a:lstStyle/>
          <a:p>
            <a:r>
              <a:rPr lang="en-US" sz="1600" dirty="0">
                <a:solidFill>
                  <a:srgbClr val="FF0000"/>
                </a:solidFill>
              </a:rPr>
              <a:t>Emma</a:t>
            </a:r>
          </a:p>
          <a:p>
            <a:r>
              <a:rPr lang="en-US" sz="1600" dirty="0"/>
              <a:t>Pride and Prejudice</a:t>
            </a:r>
          </a:p>
          <a:p>
            <a:r>
              <a:rPr lang="en-US" sz="1600" dirty="0"/>
              <a:t>Sense and Sensibility</a:t>
            </a:r>
          </a:p>
          <a:p>
            <a:r>
              <a:rPr lang="en-US" sz="1600" dirty="0"/>
              <a:t>Northanger Abbey</a:t>
            </a:r>
          </a:p>
          <a:p>
            <a:r>
              <a:rPr lang="en-US" sz="1600" dirty="0"/>
              <a:t>Mansfield Park</a:t>
            </a:r>
          </a:p>
          <a:p>
            <a:r>
              <a:rPr lang="en-US" sz="1600" dirty="0"/>
              <a:t>Persuasion </a:t>
            </a:r>
          </a:p>
          <a:p>
            <a:r>
              <a:rPr lang="en-US" sz="1600" dirty="0"/>
              <a:t>Lady Susan</a:t>
            </a:r>
          </a:p>
        </p:txBody>
      </p:sp>
      <p:graphicFrame>
        <p:nvGraphicFramePr>
          <p:cNvPr id="17" name="Table 16">
            <a:extLst>
              <a:ext uri="{FF2B5EF4-FFF2-40B4-BE49-F238E27FC236}">
                <a16:creationId xmlns:a16="http://schemas.microsoft.com/office/drawing/2014/main" id="{FEF294F9-95EB-4132-A32F-E9494A765CD9}"/>
              </a:ext>
            </a:extLst>
          </p:cNvPr>
          <p:cNvGraphicFramePr>
            <a:graphicFrameLocks noGrp="1"/>
          </p:cNvGraphicFramePr>
          <p:nvPr>
            <p:extLst>
              <p:ext uri="{D42A27DB-BD31-4B8C-83A1-F6EECF244321}">
                <p14:modId xmlns:p14="http://schemas.microsoft.com/office/powerpoint/2010/main" val="680204156"/>
              </p:ext>
            </p:extLst>
          </p:nvPr>
        </p:nvGraphicFramePr>
        <p:xfrm>
          <a:off x="304800" y="1219200"/>
          <a:ext cx="8153400" cy="690342"/>
        </p:xfrm>
        <a:graphic>
          <a:graphicData uri="http://schemas.openxmlformats.org/drawingml/2006/table">
            <a:tbl>
              <a:tblPr firstRow="1" firstCol="1" bandRow="1"/>
              <a:tblGrid>
                <a:gridCol w="8153400">
                  <a:extLst>
                    <a:ext uri="{9D8B030D-6E8A-4147-A177-3AD203B41FA5}">
                      <a16:colId xmlns:a16="http://schemas.microsoft.com/office/drawing/2014/main" val="20000"/>
                    </a:ext>
                  </a:extLst>
                </a:gridCol>
              </a:tblGrid>
              <a:tr h="327004">
                <a:tc>
                  <a:txBody>
                    <a:bodyPr/>
                    <a:lstStyle/>
                    <a:p>
                      <a:pPr marL="0" marR="0">
                        <a:spcBef>
                          <a:spcPts val="0"/>
                        </a:spcBef>
                        <a:spcAft>
                          <a:spcPts val="0"/>
                        </a:spcAft>
                      </a:pPr>
                      <a:r>
                        <a:rPr lang="en-US" sz="1600" b="1" dirty="0">
                          <a:solidFill>
                            <a:srgbClr val="000000"/>
                          </a:solidFill>
                          <a:effectLst/>
                          <a:latin typeface="Calibri"/>
                          <a:ea typeface="Times New Roman"/>
                          <a:cs typeface="Times New Roman"/>
                        </a:rPr>
                        <a:t>Describing an aggregate manifestation</a:t>
                      </a:r>
                      <a:endParaRPr lang="en-US" sz="1600" dirty="0">
                        <a:effectLst/>
                        <a:latin typeface="Calibri"/>
                        <a:ea typeface="Calibri"/>
                        <a:cs typeface="Times New Roman"/>
                      </a:endParaRPr>
                    </a:p>
                  </a:txBody>
                  <a:tcPr marL="64069" marR="640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363338">
                <a:tc>
                  <a:txBody>
                    <a:bodyPr/>
                    <a:lstStyle/>
                    <a:p>
                      <a:pPr marL="0" marR="0">
                        <a:spcBef>
                          <a:spcPts val="0"/>
                        </a:spcBef>
                        <a:spcAft>
                          <a:spcPts val="0"/>
                        </a:spcAft>
                      </a:pPr>
                      <a:r>
                        <a:rPr lang="en-US" sz="1600" dirty="0">
                          <a:solidFill>
                            <a:srgbClr val="000000"/>
                          </a:solidFill>
                          <a:effectLst/>
                          <a:latin typeface="Calibri"/>
                          <a:ea typeface="Times New Roman"/>
                          <a:cs typeface="Times New Roman"/>
                        </a:rPr>
                        <a:t>Use </a:t>
                      </a:r>
                      <a:r>
                        <a:rPr lang="en-US" sz="1600" b="1" i="1" dirty="0">
                          <a:solidFill>
                            <a:srgbClr val="000000"/>
                          </a:solidFill>
                          <a:effectLst/>
                          <a:latin typeface="Calibri"/>
                          <a:ea typeface="Times New Roman"/>
                          <a:cs typeface="Times New Roman"/>
                        </a:rPr>
                        <a:t>expression manifested</a:t>
                      </a:r>
                      <a:r>
                        <a:rPr lang="en-US" sz="1600" dirty="0">
                          <a:solidFill>
                            <a:srgbClr val="000000"/>
                          </a:solidFill>
                          <a:effectLst/>
                          <a:latin typeface="Calibri"/>
                          <a:ea typeface="Times New Roman"/>
                          <a:cs typeface="Times New Roman"/>
                        </a:rPr>
                        <a:t> for an expression that is aggregated</a:t>
                      </a:r>
                      <a:endParaRPr lang="en-US" sz="1600" dirty="0">
                        <a:effectLst/>
                        <a:latin typeface="Calibri"/>
                        <a:ea typeface="Calibri"/>
                        <a:cs typeface="Times New Roman"/>
                      </a:endParaRPr>
                    </a:p>
                  </a:txBody>
                  <a:tcPr marL="64069" marR="640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4734828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Relate a manifestation to an embodied expression</a:t>
            </a:r>
            <a:br>
              <a:rPr lang="en-US" dirty="0"/>
            </a:b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Use</a:t>
            </a:r>
            <a:r>
              <a:rPr lang="en-US" dirty="0"/>
              <a:t> </a:t>
            </a:r>
            <a:r>
              <a:rPr lang="en-US" b="1" i="1" dirty="0"/>
              <a:t>expression manifested </a:t>
            </a:r>
            <a:r>
              <a:rPr lang="en-US" dirty="0"/>
              <a:t>to relate to both aggregating expressions and expressions that are aggregated</a:t>
            </a:r>
            <a:endParaRPr lang="en-US" b="1" dirty="0"/>
          </a:p>
        </p:txBody>
      </p:sp>
      <p:sp>
        <p:nvSpPr>
          <p:cNvPr id="5" name="Rectangle 4"/>
          <p:cNvSpPr/>
          <p:nvPr/>
        </p:nvSpPr>
        <p:spPr>
          <a:xfrm>
            <a:off x="228600" y="3200400"/>
            <a:ext cx="8153400" cy="1631216"/>
          </a:xfrm>
          <a:prstGeom prst="rect">
            <a:avLst/>
          </a:prstGeom>
        </p:spPr>
        <p:txBody>
          <a:bodyPr wrap="square">
            <a:spAutoFit/>
          </a:bodyPr>
          <a:lstStyle/>
          <a:p>
            <a:r>
              <a:rPr lang="en-US" sz="2000" dirty="0"/>
              <a:t>e.g., I could relate the manifestation to both expressions</a:t>
            </a:r>
          </a:p>
          <a:p>
            <a:pPr lvl="2"/>
            <a:r>
              <a:rPr lang="en-US" sz="2000" dirty="0"/>
              <a:t>Title proper:		The complete novels of Jane Austen </a:t>
            </a:r>
          </a:p>
          <a:p>
            <a:pPr marL="3487738" lvl="2" indent="-2570163">
              <a:buNone/>
            </a:pPr>
            <a:r>
              <a:rPr lang="en-US" sz="2000" dirty="0"/>
              <a:t>Expression manifested: 		Austen, Jane. Emma. Text. English</a:t>
            </a:r>
          </a:p>
          <a:p>
            <a:pPr marL="3657600" lvl="2" indent="-2740025"/>
            <a:r>
              <a:rPr lang="en-US" sz="2000" dirty="0"/>
              <a:t>Expression manifested: 	The complete novels of Jane Austen (Montlake Romance). Text. English</a:t>
            </a:r>
          </a:p>
        </p:txBody>
      </p:sp>
      <p:pic>
        <p:nvPicPr>
          <p:cNvPr id="14" name="Picture 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70334" y="5029199"/>
            <a:ext cx="1197465" cy="1752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ectangle 15">
            <a:extLst>
              <a:ext uri="{FF2B5EF4-FFF2-40B4-BE49-F238E27FC236}">
                <a16:creationId xmlns:a16="http://schemas.microsoft.com/office/drawing/2014/main" id="{18A29CEB-52C2-4E98-8EB7-FF0F110F634B}"/>
              </a:ext>
            </a:extLst>
          </p:cNvPr>
          <p:cNvSpPr/>
          <p:nvPr/>
        </p:nvSpPr>
        <p:spPr>
          <a:xfrm>
            <a:off x="5379544" y="4938207"/>
            <a:ext cx="2654704" cy="1815882"/>
          </a:xfrm>
          <a:prstGeom prst="rect">
            <a:avLst/>
          </a:prstGeom>
        </p:spPr>
        <p:txBody>
          <a:bodyPr wrap="square">
            <a:spAutoFit/>
          </a:bodyPr>
          <a:lstStyle/>
          <a:p>
            <a:r>
              <a:rPr lang="en-US" sz="1600" dirty="0">
                <a:solidFill>
                  <a:srgbClr val="FF0000"/>
                </a:solidFill>
              </a:rPr>
              <a:t>Emma</a:t>
            </a:r>
          </a:p>
          <a:p>
            <a:r>
              <a:rPr lang="en-US" sz="1600" dirty="0"/>
              <a:t>Pride and Prejudice</a:t>
            </a:r>
          </a:p>
          <a:p>
            <a:r>
              <a:rPr lang="en-US" sz="1600" dirty="0"/>
              <a:t>Sense and Sensibility</a:t>
            </a:r>
          </a:p>
          <a:p>
            <a:r>
              <a:rPr lang="en-US" sz="1600" dirty="0"/>
              <a:t>Northanger Abbey</a:t>
            </a:r>
          </a:p>
          <a:p>
            <a:r>
              <a:rPr lang="en-US" sz="1600" dirty="0"/>
              <a:t>Mansfield Park</a:t>
            </a:r>
          </a:p>
          <a:p>
            <a:r>
              <a:rPr lang="en-US" sz="1600" dirty="0"/>
              <a:t>Persuasion </a:t>
            </a:r>
          </a:p>
          <a:p>
            <a:r>
              <a:rPr lang="en-US" sz="1600" dirty="0"/>
              <a:t>Lady Susan</a:t>
            </a:r>
          </a:p>
        </p:txBody>
      </p:sp>
      <p:graphicFrame>
        <p:nvGraphicFramePr>
          <p:cNvPr id="17" name="Table 16">
            <a:extLst>
              <a:ext uri="{FF2B5EF4-FFF2-40B4-BE49-F238E27FC236}">
                <a16:creationId xmlns:a16="http://schemas.microsoft.com/office/drawing/2014/main" id="{20FA18D1-EEA0-435B-A6D9-933DF0950B8B}"/>
              </a:ext>
            </a:extLst>
          </p:cNvPr>
          <p:cNvGraphicFramePr>
            <a:graphicFrameLocks noGrp="1"/>
          </p:cNvGraphicFramePr>
          <p:nvPr>
            <p:extLst>
              <p:ext uri="{D42A27DB-BD31-4B8C-83A1-F6EECF244321}">
                <p14:modId xmlns:p14="http://schemas.microsoft.com/office/powerpoint/2010/main" val="1606255771"/>
              </p:ext>
            </p:extLst>
          </p:nvPr>
        </p:nvGraphicFramePr>
        <p:xfrm>
          <a:off x="304800" y="1219200"/>
          <a:ext cx="8153400" cy="1108180"/>
        </p:xfrm>
        <a:graphic>
          <a:graphicData uri="http://schemas.openxmlformats.org/drawingml/2006/table">
            <a:tbl>
              <a:tblPr firstRow="1" firstCol="1" bandRow="1"/>
              <a:tblGrid>
                <a:gridCol w="8153400">
                  <a:extLst>
                    <a:ext uri="{9D8B030D-6E8A-4147-A177-3AD203B41FA5}">
                      <a16:colId xmlns:a16="http://schemas.microsoft.com/office/drawing/2014/main" val="20000"/>
                    </a:ext>
                  </a:extLst>
                </a:gridCol>
              </a:tblGrid>
              <a:tr h="327004">
                <a:tc>
                  <a:txBody>
                    <a:bodyPr/>
                    <a:lstStyle/>
                    <a:p>
                      <a:pPr marL="0" marR="0">
                        <a:spcBef>
                          <a:spcPts val="0"/>
                        </a:spcBef>
                        <a:spcAft>
                          <a:spcPts val="0"/>
                        </a:spcAft>
                      </a:pPr>
                      <a:r>
                        <a:rPr lang="en-US" sz="1800" b="1" dirty="0">
                          <a:solidFill>
                            <a:srgbClr val="000000"/>
                          </a:solidFill>
                          <a:effectLst/>
                          <a:latin typeface="Calibri"/>
                          <a:ea typeface="Times New Roman"/>
                          <a:cs typeface="Times New Roman"/>
                        </a:rPr>
                        <a:t>Describing an aggregate manifestation</a:t>
                      </a:r>
                      <a:endParaRPr lang="en-US" sz="1800" dirty="0">
                        <a:effectLst/>
                        <a:latin typeface="Calibri"/>
                        <a:ea typeface="Calibri"/>
                        <a:cs typeface="Times New Roman"/>
                      </a:endParaRPr>
                    </a:p>
                  </a:txBody>
                  <a:tcPr marL="64069" marR="640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417838">
                <a:tc>
                  <a:txBody>
                    <a:bodyPr/>
                    <a:lstStyle/>
                    <a:p>
                      <a:pPr marL="0" marR="0">
                        <a:spcBef>
                          <a:spcPts val="0"/>
                        </a:spcBef>
                        <a:spcAft>
                          <a:spcPts val="0"/>
                        </a:spcAft>
                      </a:pPr>
                      <a:r>
                        <a:rPr lang="en-US" sz="1800" dirty="0">
                          <a:solidFill>
                            <a:srgbClr val="000000"/>
                          </a:solidFill>
                          <a:effectLst/>
                          <a:latin typeface="Calibri"/>
                          <a:ea typeface="Times New Roman"/>
                          <a:cs typeface="Times New Roman"/>
                        </a:rPr>
                        <a:t>Use </a:t>
                      </a:r>
                      <a:r>
                        <a:rPr lang="en-US" sz="1800" b="1" i="1" dirty="0">
                          <a:solidFill>
                            <a:srgbClr val="000000"/>
                          </a:solidFill>
                          <a:effectLst/>
                          <a:latin typeface="Calibri"/>
                          <a:ea typeface="Times New Roman"/>
                          <a:cs typeface="Times New Roman"/>
                        </a:rPr>
                        <a:t>expression manifested</a:t>
                      </a:r>
                      <a:r>
                        <a:rPr lang="en-US" sz="1800" dirty="0">
                          <a:solidFill>
                            <a:srgbClr val="000000"/>
                          </a:solidFill>
                          <a:effectLst/>
                          <a:latin typeface="Calibri"/>
                          <a:ea typeface="Times New Roman"/>
                          <a:cs typeface="Times New Roman"/>
                        </a:rPr>
                        <a:t> for an aggregating expression</a:t>
                      </a:r>
                      <a:endParaRPr lang="en-US" sz="1800" dirty="0">
                        <a:effectLst/>
                        <a:latin typeface="Calibri"/>
                        <a:ea typeface="Calibri"/>
                        <a:cs typeface="Times New Roman"/>
                      </a:endParaRPr>
                    </a:p>
                  </a:txBody>
                  <a:tcPr marL="64069" marR="640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363338">
                <a:tc>
                  <a:txBody>
                    <a:bodyPr/>
                    <a:lstStyle/>
                    <a:p>
                      <a:pPr marL="0" marR="0">
                        <a:spcBef>
                          <a:spcPts val="0"/>
                        </a:spcBef>
                        <a:spcAft>
                          <a:spcPts val="0"/>
                        </a:spcAft>
                      </a:pPr>
                      <a:r>
                        <a:rPr lang="en-US" sz="1800" dirty="0">
                          <a:solidFill>
                            <a:srgbClr val="000000"/>
                          </a:solidFill>
                          <a:effectLst/>
                          <a:latin typeface="Calibri"/>
                          <a:ea typeface="Times New Roman"/>
                          <a:cs typeface="Times New Roman"/>
                        </a:rPr>
                        <a:t>Use </a:t>
                      </a:r>
                      <a:r>
                        <a:rPr lang="en-US" sz="1800" b="1" i="1" dirty="0">
                          <a:solidFill>
                            <a:srgbClr val="000000"/>
                          </a:solidFill>
                          <a:effectLst/>
                          <a:latin typeface="Calibri"/>
                          <a:ea typeface="Times New Roman"/>
                          <a:cs typeface="Times New Roman"/>
                        </a:rPr>
                        <a:t>expression manifested</a:t>
                      </a:r>
                      <a:r>
                        <a:rPr lang="en-US" sz="1800" dirty="0">
                          <a:solidFill>
                            <a:srgbClr val="000000"/>
                          </a:solidFill>
                          <a:effectLst/>
                          <a:latin typeface="Calibri"/>
                          <a:ea typeface="Times New Roman"/>
                          <a:cs typeface="Times New Roman"/>
                        </a:rPr>
                        <a:t> for an expression that is aggregated</a:t>
                      </a:r>
                      <a:endParaRPr lang="en-US" sz="1800" dirty="0">
                        <a:effectLst/>
                        <a:latin typeface="Calibri"/>
                        <a:ea typeface="Calibri"/>
                        <a:cs typeface="Times New Roman"/>
                      </a:endParaRPr>
                    </a:p>
                  </a:txBody>
                  <a:tcPr marL="64069" marR="640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6646680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Special sections on Aggregates and Diachronic works in the 3R RDA Toolkit</a:t>
            </a:r>
          </a:p>
        </p:txBody>
      </p:sp>
      <p:sp>
        <p:nvSpPr>
          <p:cNvPr id="4" name="Rectangle 3">
            <a:extLst>
              <a:ext uri="{FF2B5EF4-FFF2-40B4-BE49-F238E27FC236}">
                <a16:creationId xmlns:a16="http://schemas.microsoft.com/office/drawing/2014/main" id="{125B27A3-C68A-4520-9BAE-42151228D2DD}"/>
              </a:ext>
            </a:extLst>
          </p:cNvPr>
          <p:cNvSpPr/>
          <p:nvPr/>
        </p:nvSpPr>
        <p:spPr>
          <a:xfrm>
            <a:off x="533400" y="1214021"/>
            <a:ext cx="8077200" cy="5262979"/>
          </a:xfrm>
          <a:prstGeom prst="rect">
            <a:avLst/>
          </a:prstGeom>
        </p:spPr>
        <p:txBody>
          <a:bodyPr wrap="square">
            <a:spAutoFit/>
          </a:bodyPr>
          <a:lstStyle/>
          <a:p>
            <a:pPr marL="342900" lvl="1" indent="-342900"/>
            <a:r>
              <a:rPr lang="en-US" sz="2400" dirty="0"/>
              <a:t>Glossary: </a:t>
            </a:r>
            <a:r>
              <a:rPr lang="en-US" sz="2400" u="sng" dirty="0">
                <a:hlinkClick r:id="rId3"/>
              </a:rPr>
              <a:t>Aggregate</a:t>
            </a:r>
            <a:endParaRPr lang="en-US" sz="2400" dirty="0"/>
          </a:p>
          <a:p>
            <a:pPr marL="342900" lvl="1" indent="-342900"/>
            <a:r>
              <a:rPr lang="en-US" sz="2400" dirty="0"/>
              <a:t>Guidance: Aggregates and diachronic works: </a:t>
            </a:r>
            <a:r>
              <a:rPr lang="en-US" sz="2400" dirty="0">
                <a:hlinkClick r:id="rId4"/>
              </a:rPr>
              <a:t>Aggregates</a:t>
            </a:r>
            <a:endParaRPr lang="en-US" sz="2400" dirty="0"/>
          </a:p>
          <a:p>
            <a:pPr marL="342900" lvl="1" indent="-342900"/>
            <a:r>
              <a:rPr lang="en-US" sz="2400" dirty="0"/>
              <a:t>Glossary: </a:t>
            </a:r>
            <a:r>
              <a:rPr lang="en-US" sz="2400" u="sng" dirty="0">
                <a:hlinkClick r:id="rId5"/>
              </a:rPr>
              <a:t>Diachronic work</a:t>
            </a:r>
            <a:endParaRPr lang="en-US" sz="2400" dirty="0"/>
          </a:p>
          <a:p>
            <a:pPr marL="342900" lvl="1" indent="-342900"/>
            <a:r>
              <a:rPr lang="en-US" sz="2400" dirty="0"/>
              <a:t>Guidance: Aggregates and diachronic works: </a:t>
            </a:r>
            <a:r>
              <a:rPr lang="en-US" sz="2400" u="sng" dirty="0">
                <a:hlinkClick r:id="rId6"/>
              </a:rPr>
              <a:t>Diachronic works</a:t>
            </a:r>
            <a:endParaRPr lang="en-US" sz="2400" dirty="0"/>
          </a:p>
          <a:p>
            <a:pPr marL="342900" lvl="1" indent="-342900"/>
            <a:r>
              <a:rPr lang="en-US" sz="2400" dirty="0"/>
              <a:t>Guidance: Resource description: </a:t>
            </a:r>
            <a:r>
              <a:rPr lang="en-US" sz="2400" u="sng" dirty="0">
                <a:hlinkClick r:id="rId7"/>
              </a:rPr>
              <a:t>Describing a manifestation</a:t>
            </a:r>
            <a:r>
              <a:rPr lang="en-US" sz="2400" dirty="0"/>
              <a:t>: </a:t>
            </a:r>
          </a:p>
          <a:p>
            <a:pPr marL="742950" lvl="2" indent="-342900"/>
            <a:r>
              <a:rPr lang="en-US" sz="2400" dirty="0"/>
              <a:t>Describing a manifestation that embodies more than one expression</a:t>
            </a:r>
          </a:p>
          <a:p>
            <a:pPr marL="342900" lvl="1" indent="-342900"/>
            <a:r>
              <a:rPr lang="en-US" sz="2400" dirty="0"/>
              <a:t>Guidance: Resource description: </a:t>
            </a:r>
            <a:r>
              <a:rPr lang="en-US" sz="2400" u="sng" dirty="0">
                <a:hlinkClick r:id="rId8"/>
              </a:rPr>
              <a:t>Describing a work</a:t>
            </a:r>
            <a:r>
              <a:rPr lang="en-US" sz="2400" u="sng" dirty="0"/>
              <a:t>:</a:t>
            </a:r>
            <a:r>
              <a:rPr lang="en-US" sz="2400" dirty="0"/>
              <a:t> </a:t>
            </a:r>
          </a:p>
          <a:p>
            <a:pPr marL="742950" lvl="2" indent="-342900"/>
            <a:r>
              <a:rPr lang="en-US" sz="2400" dirty="0"/>
              <a:t>Describing an aggregating work</a:t>
            </a:r>
          </a:p>
          <a:p>
            <a:pPr marL="742950" lvl="2" indent="-342900"/>
            <a:r>
              <a:rPr lang="en-US" sz="2400" dirty="0"/>
              <a:t>Describing a work that is aggregated</a:t>
            </a:r>
          </a:p>
          <a:p>
            <a:pPr marL="742950" lvl="2" indent="-342900"/>
            <a:r>
              <a:rPr lang="en-US" sz="2400" dirty="0"/>
              <a:t>Describing a diachronic work</a:t>
            </a:r>
          </a:p>
          <a:p>
            <a:pPr marL="342900" lvl="1" indent="-342900"/>
            <a:r>
              <a:rPr lang="en-US" sz="2400" dirty="0"/>
              <a:t>Guidance: Resource description: </a:t>
            </a:r>
            <a:r>
              <a:rPr lang="en-US" sz="2400" u="sng" dirty="0">
                <a:hlinkClick r:id="rId9"/>
              </a:rPr>
              <a:t>Describing an expression: </a:t>
            </a:r>
            <a:endParaRPr lang="en-US" sz="2400" u="sng" dirty="0"/>
          </a:p>
          <a:p>
            <a:pPr marL="742950" lvl="2" indent="-342900"/>
            <a:r>
              <a:rPr lang="en-US" sz="2400" dirty="0"/>
              <a:t>Describing an aggregating expression</a:t>
            </a:r>
          </a:p>
          <a:p>
            <a:pPr marL="742950" lvl="2" indent="-342900"/>
            <a:r>
              <a:rPr lang="en-US" sz="2400" dirty="0"/>
              <a:t>Describing an expression that is aggregated</a:t>
            </a:r>
          </a:p>
        </p:txBody>
      </p:sp>
    </p:spTree>
    <p:extLst>
      <p:ext uri="{BB962C8B-B14F-4D97-AF65-F5344CB8AC3E}">
        <p14:creationId xmlns:p14="http://schemas.microsoft.com/office/powerpoint/2010/main" val="42694808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Relate a manifestation to an embodied expression</a:t>
            </a:r>
            <a:br>
              <a:rPr lang="en-US" dirty="0"/>
            </a:b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Use</a:t>
            </a:r>
            <a:r>
              <a:rPr lang="en-US"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note on manifestation </a:t>
            </a: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for </a:t>
            </a:r>
            <a:r>
              <a:rPr lang="en-US"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embodied expressions</a:t>
            </a:r>
            <a:endParaRPr lang="en-US" b="1" dirty="0"/>
          </a:p>
        </p:txBody>
      </p:sp>
      <p:sp>
        <p:nvSpPr>
          <p:cNvPr id="7" name="Rectangle 6"/>
          <p:cNvSpPr/>
          <p:nvPr/>
        </p:nvSpPr>
        <p:spPr>
          <a:xfrm>
            <a:off x="317948" y="3696831"/>
            <a:ext cx="8140251" cy="1938992"/>
          </a:xfrm>
          <a:prstGeom prst="rect">
            <a:avLst/>
          </a:prstGeom>
        </p:spPr>
        <p:txBody>
          <a:bodyPr wrap="square">
            <a:spAutoFit/>
          </a:bodyPr>
          <a:lstStyle/>
          <a:p>
            <a:r>
              <a:rPr lang="en-US" sz="2000" dirty="0"/>
              <a:t>e.g.:</a:t>
            </a:r>
          </a:p>
          <a:p>
            <a:pPr marL="3087688" lvl="1" indent="-2570163">
              <a:buNone/>
            </a:pPr>
            <a:endParaRPr lang="en-US" sz="2000" dirty="0"/>
          </a:p>
          <a:p>
            <a:pPr marL="3087688" lvl="1" indent="-2570163">
              <a:buNone/>
            </a:pPr>
            <a:r>
              <a:rPr lang="en-US" sz="2000" dirty="0"/>
              <a:t>Note on manifestation: 	The featured motion picture includes English, Spanish and French dialogue; Spanish and French subtitles; English subtitles for the deaf and hard of hearing (SDH)</a:t>
            </a:r>
          </a:p>
        </p:txBody>
      </p:sp>
      <p:graphicFrame>
        <p:nvGraphicFramePr>
          <p:cNvPr id="8" name="Table 7">
            <a:extLst>
              <a:ext uri="{FF2B5EF4-FFF2-40B4-BE49-F238E27FC236}">
                <a16:creationId xmlns:a16="http://schemas.microsoft.com/office/drawing/2014/main" id="{D5B9507C-0850-49EC-9870-E4627A08C0F0}"/>
              </a:ext>
            </a:extLst>
          </p:cNvPr>
          <p:cNvGraphicFramePr>
            <a:graphicFrameLocks noGrp="1"/>
          </p:cNvGraphicFramePr>
          <p:nvPr>
            <p:extLst>
              <p:ext uri="{D42A27DB-BD31-4B8C-83A1-F6EECF244321}">
                <p14:modId xmlns:p14="http://schemas.microsoft.com/office/powerpoint/2010/main" val="2774268841"/>
              </p:ext>
            </p:extLst>
          </p:nvPr>
        </p:nvGraphicFramePr>
        <p:xfrm>
          <a:off x="304800" y="1219200"/>
          <a:ext cx="8153400" cy="654008"/>
        </p:xfrm>
        <a:graphic>
          <a:graphicData uri="http://schemas.openxmlformats.org/drawingml/2006/table">
            <a:tbl>
              <a:tblPr firstRow="1" firstCol="1" bandRow="1"/>
              <a:tblGrid>
                <a:gridCol w="8153400">
                  <a:extLst>
                    <a:ext uri="{9D8B030D-6E8A-4147-A177-3AD203B41FA5}">
                      <a16:colId xmlns:a16="http://schemas.microsoft.com/office/drawing/2014/main" val="20000"/>
                    </a:ext>
                  </a:extLst>
                </a:gridCol>
              </a:tblGrid>
              <a:tr h="327004">
                <a:tc>
                  <a:txBody>
                    <a:bodyPr/>
                    <a:lstStyle/>
                    <a:p>
                      <a:pPr marL="0" marR="0">
                        <a:spcBef>
                          <a:spcPts val="0"/>
                        </a:spcBef>
                        <a:spcAft>
                          <a:spcPts val="0"/>
                        </a:spcAft>
                      </a:pPr>
                      <a:r>
                        <a:rPr lang="en-US" sz="1800" b="1" dirty="0">
                          <a:solidFill>
                            <a:srgbClr val="000000"/>
                          </a:solidFill>
                          <a:effectLst/>
                          <a:latin typeface="Calibri"/>
                          <a:ea typeface="Times New Roman"/>
                          <a:cs typeface="Times New Roman"/>
                        </a:rPr>
                        <a:t>Describing an aggregate manifestation</a:t>
                      </a:r>
                      <a:endParaRPr lang="en-US" sz="1800" dirty="0">
                        <a:effectLst/>
                        <a:latin typeface="Calibri"/>
                        <a:ea typeface="Calibri"/>
                        <a:cs typeface="Times New Roman"/>
                      </a:endParaRPr>
                    </a:p>
                  </a:txBody>
                  <a:tcPr marL="64069" marR="640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327004">
                <a:tc>
                  <a:txBody>
                    <a:bodyPr/>
                    <a:lstStyle/>
                    <a:p>
                      <a:pPr marL="0" marR="0">
                        <a:spcBef>
                          <a:spcPts val="0"/>
                        </a:spcBef>
                        <a:spcAft>
                          <a:spcPts val="0"/>
                        </a:spcAft>
                      </a:pPr>
                      <a:r>
                        <a:rPr lang="en-US" sz="1800" dirty="0">
                          <a:solidFill>
                            <a:srgbClr val="000000"/>
                          </a:solidFill>
                          <a:effectLst/>
                          <a:latin typeface="Calibri"/>
                          <a:ea typeface="Times New Roman"/>
                          <a:cs typeface="Times New Roman"/>
                        </a:rPr>
                        <a:t>Use</a:t>
                      </a:r>
                      <a:r>
                        <a:rPr lang="en-US" sz="1800" i="1" dirty="0">
                          <a:solidFill>
                            <a:srgbClr val="000000"/>
                          </a:solidFill>
                          <a:effectLst/>
                          <a:latin typeface="Calibri"/>
                          <a:ea typeface="Times New Roman"/>
                          <a:cs typeface="Times New Roman"/>
                        </a:rPr>
                        <a:t> </a:t>
                      </a:r>
                      <a:r>
                        <a:rPr lang="en-US" sz="1800" b="1" i="1" dirty="0">
                          <a:solidFill>
                            <a:srgbClr val="000000"/>
                          </a:solidFill>
                          <a:effectLst/>
                          <a:latin typeface="Calibri"/>
                          <a:ea typeface="Times New Roman"/>
                          <a:cs typeface="Times New Roman"/>
                        </a:rPr>
                        <a:t>note on manifestation</a:t>
                      </a:r>
                      <a:r>
                        <a:rPr lang="en-US" sz="1800" i="1" dirty="0">
                          <a:solidFill>
                            <a:srgbClr val="000000"/>
                          </a:solidFill>
                          <a:effectLst/>
                          <a:latin typeface="Calibri"/>
                          <a:ea typeface="Times New Roman"/>
                          <a:cs typeface="Times New Roman"/>
                        </a:rPr>
                        <a:t> </a:t>
                      </a:r>
                      <a:r>
                        <a:rPr lang="en-US" sz="1800" dirty="0">
                          <a:solidFill>
                            <a:srgbClr val="000000"/>
                          </a:solidFill>
                          <a:effectLst/>
                          <a:latin typeface="Calibri"/>
                          <a:ea typeface="Times New Roman"/>
                          <a:cs typeface="Times New Roman"/>
                        </a:rPr>
                        <a:t>for embodied expressions</a:t>
                      </a:r>
                      <a:endParaRPr lang="en-US" sz="1800" dirty="0">
                        <a:effectLst/>
                        <a:latin typeface="Calibri"/>
                        <a:ea typeface="Calibri"/>
                        <a:cs typeface="Times New Roman"/>
                      </a:endParaRPr>
                    </a:p>
                  </a:txBody>
                  <a:tcPr marL="64069" marR="640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6905590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1" algn="ctr" rtl="0">
              <a:spcBef>
                <a:spcPct val="0"/>
              </a:spcBef>
            </a:pPr>
            <a:r>
              <a:rPr lang="en-US" sz="2800" dirty="0">
                <a:latin typeface="+mj-lt"/>
              </a:rPr>
              <a:t>Relate an aggregate manifestation to </a:t>
            </a:r>
            <a:r>
              <a:rPr lang="en-US" sz="2800" kern="1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 </a:t>
            </a:r>
            <a:r>
              <a:rPr lang="en-US" sz="2800" b="1" kern="1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creator of an aggregated work</a:t>
            </a:r>
            <a:r>
              <a:rPr lang="en-US" sz="2800" kern="1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using </a:t>
            </a:r>
            <a:r>
              <a:rPr lang="en-US" sz="2800" i="1" kern="1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contributor to aggregate</a:t>
            </a:r>
            <a:r>
              <a:rPr lang="en-US" sz="2800" kern="1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endParaRPr lang="en-US" sz="2600" b="1" dirty="0">
              <a:latin typeface="+mj-lt"/>
            </a:endParaRPr>
          </a:p>
        </p:txBody>
      </p:sp>
      <p:sp>
        <p:nvSpPr>
          <p:cNvPr id="4" name="Rectangle 3"/>
          <p:cNvSpPr/>
          <p:nvPr/>
        </p:nvSpPr>
        <p:spPr>
          <a:xfrm>
            <a:off x="228600" y="3705761"/>
            <a:ext cx="8153400" cy="1323439"/>
          </a:xfrm>
          <a:prstGeom prst="rect">
            <a:avLst/>
          </a:prstGeom>
        </p:spPr>
        <p:txBody>
          <a:bodyPr wrap="square">
            <a:spAutoFit/>
          </a:bodyPr>
          <a:lstStyle/>
          <a:p>
            <a:r>
              <a:rPr lang="en-US" sz="2000" dirty="0"/>
              <a:t>e.g.: Provide the AAP for Jane Austen, as the writer of one or more of the works embodied in the aggregate manifestation</a:t>
            </a:r>
          </a:p>
          <a:p>
            <a:pPr marL="515938" lvl="1" indent="1588">
              <a:buNone/>
            </a:pPr>
            <a:endParaRPr lang="en-US" sz="2000" dirty="0"/>
          </a:p>
          <a:p>
            <a:pPr marL="515938" lvl="1" indent="1588">
              <a:buNone/>
            </a:pPr>
            <a:r>
              <a:rPr lang="en-US" sz="2000" dirty="0"/>
              <a:t>Writer of aggregate: 	Austen, Jane, 1775-1817</a:t>
            </a:r>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18331" y="5099447"/>
            <a:ext cx="1149468" cy="16823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6" name="Table 25">
            <a:extLst>
              <a:ext uri="{FF2B5EF4-FFF2-40B4-BE49-F238E27FC236}">
                <a16:creationId xmlns:a16="http://schemas.microsoft.com/office/drawing/2014/main" id="{24AB177C-9A09-4EA1-8293-2CC65540EABC}"/>
              </a:ext>
            </a:extLst>
          </p:cNvPr>
          <p:cNvGraphicFramePr>
            <a:graphicFrameLocks noGrp="1"/>
          </p:cNvGraphicFramePr>
          <p:nvPr>
            <p:extLst>
              <p:ext uri="{D42A27DB-BD31-4B8C-83A1-F6EECF244321}">
                <p14:modId xmlns:p14="http://schemas.microsoft.com/office/powerpoint/2010/main" val="3744184102"/>
              </p:ext>
            </p:extLst>
          </p:nvPr>
        </p:nvGraphicFramePr>
        <p:xfrm>
          <a:off x="304800" y="1219201"/>
          <a:ext cx="8153400" cy="888999"/>
        </p:xfrm>
        <a:graphic>
          <a:graphicData uri="http://schemas.openxmlformats.org/drawingml/2006/table">
            <a:tbl>
              <a:tblPr firstRow="1" firstCol="1" bandRow="1"/>
              <a:tblGrid>
                <a:gridCol w="8153400">
                  <a:extLst>
                    <a:ext uri="{9D8B030D-6E8A-4147-A177-3AD203B41FA5}">
                      <a16:colId xmlns:a16="http://schemas.microsoft.com/office/drawing/2014/main" val="20000"/>
                    </a:ext>
                  </a:extLst>
                </a:gridCol>
              </a:tblGrid>
              <a:tr h="380999">
                <a:tc>
                  <a:txBody>
                    <a:bodyPr/>
                    <a:lstStyle/>
                    <a:p>
                      <a:pPr marL="0" marR="0">
                        <a:spcBef>
                          <a:spcPts val="0"/>
                        </a:spcBef>
                        <a:spcAft>
                          <a:spcPts val="0"/>
                        </a:spcAft>
                      </a:pPr>
                      <a:r>
                        <a:rPr lang="en-US" sz="1800" b="1" dirty="0">
                          <a:solidFill>
                            <a:srgbClr val="000000"/>
                          </a:solidFill>
                          <a:effectLst/>
                          <a:latin typeface="Calibri"/>
                          <a:ea typeface="Times New Roman"/>
                          <a:cs typeface="Times New Roman"/>
                        </a:rPr>
                        <a:t>Describing an aggregate manifestation</a:t>
                      </a:r>
                      <a:endParaRPr lang="en-US" sz="1800" dirty="0">
                        <a:effectLst/>
                        <a:latin typeface="Calibri"/>
                        <a:ea typeface="Calibri"/>
                        <a:cs typeface="Times New Roman"/>
                      </a:endParaRPr>
                    </a:p>
                  </a:txBody>
                  <a:tcPr marL="64069" marR="640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508000">
                <a:tc>
                  <a:txBody>
                    <a:bodyPr/>
                    <a:lstStyle/>
                    <a:p>
                      <a:pPr marL="0" marR="0">
                        <a:spcBef>
                          <a:spcPts val="0"/>
                        </a:spcBef>
                        <a:spcAft>
                          <a:spcPts val="0"/>
                        </a:spcAft>
                      </a:pPr>
                      <a:r>
                        <a:rPr lang="en-US" sz="1800" dirty="0">
                          <a:solidFill>
                            <a:srgbClr val="000000"/>
                          </a:solidFill>
                          <a:effectLst/>
                          <a:latin typeface="Calibri"/>
                          <a:ea typeface="Times New Roman"/>
                          <a:cs typeface="Times New Roman"/>
                        </a:rPr>
                        <a:t>Use </a:t>
                      </a:r>
                      <a:r>
                        <a:rPr lang="en-US" sz="1800" b="1" i="1" dirty="0">
                          <a:solidFill>
                            <a:srgbClr val="000000"/>
                          </a:solidFill>
                          <a:effectLst/>
                          <a:latin typeface="Calibri"/>
                          <a:ea typeface="Times New Roman"/>
                          <a:cs typeface="Times New Roman"/>
                        </a:rPr>
                        <a:t>contributor to aggregate</a:t>
                      </a:r>
                      <a:r>
                        <a:rPr lang="en-US" sz="1800" dirty="0">
                          <a:solidFill>
                            <a:srgbClr val="000000"/>
                          </a:solidFill>
                          <a:effectLst/>
                          <a:latin typeface="Calibri"/>
                          <a:ea typeface="Times New Roman"/>
                          <a:cs typeface="Times New Roman"/>
                        </a:rPr>
                        <a:t> for a creator of a work that is aggregated</a:t>
                      </a:r>
                      <a:endParaRPr lang="en-US" sz="1800" dirty="0">
                        <a:effectLst/>
                        <a:latin typeface="Calibri"/>
                        <a:ea typeface="Calibri"/>
                        <a:cs typeface="Times New Roman"/>
                      </a:endParaRPr>
                    </a:p>
                  </a:txBody>
                  <a:tcPr marL="64069" marR="640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21682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
            <a:ext cx="9144000" cy="1263031"/>
          </a:xfrm>
        </p:spPr>
        <p:txBody>
          <a:bodyPr>
            <a:noAutofit/>
          </a:bodyPr>
          <a:lstStyle/>
          <a:p>
            <a:r>
              <a:rPr lang="en-US" sz="2800" dirty="0"/>
              <a:t>Relate an aggregate manifestation to creators of aggregated works</a:t>
            </a:r>
            <a:endParaRPr lang="en-US" sz="2800" b="1" dirty="0"/>
          </a:p>
        </p:txBody>
      </p:sp>
      <p:sp>
        <p:nvSpPr>
          <p:cNvPr id="3" name="Content Placeholder 2"/>
          <p:cNvSpPr>
            <a:spLocks noGrp="1"/>
          </p:cNvSpPr>
          <p:nvPr>
            <p:ph idx="1"/>
          </p:nvPr>
        </p:nvSpPr>
        <p:spPr>
          <a:xfrm>
            <a:off x="228600" y="1447800"/>
            <a:ext cx="4648200" cy="5257800"/>
          </a:xfrm>
        </p:spPr>
        <p:txBody>
          <a:bodyPr>
            <a:normAutofit/>
          </a:bodyPr>
          <a:lstStyle/>
          <a:p>
            <a:pPr marL="0" indent="-6350"/>
            <a:r>
              <a:rPr lang="en-US" b="1" dirty="0"/>
              <a:t>contributor to aggregate </a:t>
            </a:r>
          </a:p>
          <a:p>
            <a:pPr marL="0" indent="-6350"/>
            <a:r>
              <a:rPr lang="en-US" dirty="0"/>
              <a:t>An agent who creates a work that is embodied in an aggregate.</a:t>
            </a:r>
          </a:p>
          <a:p>
            <a:pPr marL="909096" lvl="2" indent="-457200"/>
            <a:r>
              <a:rPr lang="en-US" sz="2000" dirty="0"/>
              <a:t>cartographer of aggregate</a:t>
            </a:r>
          </a:p>
          <a:p>
            <a:pPr marL="909096" lvl="2" indent="-457200"/>
            <a:r>
              <a:rPr lang="en-US" sz="2000" dirty="0"/>
              <a:t>choreographer of aggregate</a:t>
            </a:r>
          </a:p>
          <a:p>
            <a:pPr marL="909096" lvl="2" indent="-457200"/>
            <a:r>
              <a:rPr lang="en-US" sz="2000" dirty="0"/>
              <a:t>composer of aggregate</a:t>
            </a:r>
          </a:p>
          <a:p>
            <a:pPr marL="909096" lvl="2" indent="-457200"/>
            <a:r>
              <a:rPr lang="en-US" sz="2000" dirty="0"/>
              <a:t>illustrator</a:t>
            </a:r>
          </a:p>
          <a:p>
            <a:pPr marL="909096" lvl="2" indent="-457200"/>
            <a:r>
              <a:rPr lang="en-US" sz="2000" dirty="0"/>
              <a:t>photographer of aggregate</a:t>
            </a:r>
          </a:p>
          <a:p>
            <a:pPr marL="909096" lvl="2" indent="-457200"/>
            <a:r>
              <a:rPr lang="en-US" sz="2000" dirty="0"/>
              <a:t>surveyor</a:t>
            </a:r>
          </a:p>
          <a:p>
            <a:pPr marL="909096" lvl="2" indent="-457200"/>
            <a:r>
              <a:rPr lang="en-US" sz="2000" b="1" dirty="0"/>
              <a:t>writer of aggregate</a:t>
            </a:r>
          </a:p>
        </p:txBody>
      </p:sp>
      <p:pic>
        <p:nvPicPr>
          <p:cNvPr id="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45105" y="5162532"/>
            <a:ext cx="1106365" cy="16192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ight Arrow 4"/>
          <p:cNvSpPr/>
          <p:nvPr/>
        </p:nvSpPr>
        <p:spPr>
          <a:xfrm rot="879646">
            <a:off x="3392351" y="5463383"/>
            <a:ext cx="4191857" cy="2525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5003195" y="1821956"/>
            <a:ext cx="3729158" cy="3207244"/>
            <a:chOff x="1981200" y="2864191"/>
            <a:chExt cx="4343400" cy="3962641"/>
          </a:xfrm>
        </p:grpSpPr>
        <p:sp>
          <p:nvSpPr>
            <p:cNvPr id="8" name="TextBox 7"/>
            <p:cNvSpPr txBox="1"/>
            <p:nvPr/>
          </p:nvSpPr>
          <p:spPr>
            <a:xfrm>
              <a:off x="3163242" y="6044208"/>
              <a:ext cx="2075508" cy="782624"/>
            </a:xfrm>
            <a:prstGeom prst="ellipse">
              <a:avLst/>
            </a:prstGeom>
            <a:solidFill>
              <a:schemeClr val="accent5">
                <a:lumMod val="20000"/>
                <a:lumOff val="80000"/>
              </a:schemeClr>
            </a:solidFill>
            <a:ln w="9525">
              <a:solidFill>
                <a:schemeClr val="tx1"/>
              </a:solidFill>
            </a:ln>
          </p:spPr>
          <p:txBody>
            <a:bodyPr wrap="square" rtlCol="0">
              <a:normAutofit fontScale="92500" lnSpcReduction="20000"/>
            </a:bodyPr>
            <a:lstStyle/>
            <a:p>
              <a:pPr algn="ctr"/>
              <a:r>
                <a:rPr lang="en-US" sz="1400" dirty="0"/>
                <a:t>aggregate</a:t>
              </a:r>
            </a:p>
            <a:p>
              <a:pPr algn="ctr"/>
              <a:r>
                <a:rPr lang="en-US" sz="1400" dirty="0"/>
                <a:t>manifestation</a:t>
              </a:r>
            </a:p>
          </p:txBody>
        </p:sp>
        <p:sp>
          <p:nvSpPr>
            <p:cNvPr id="9" name="TextBox 8"/>
            <p:cNvSpPr txBox="1"/>
            <p:nvPr/>
          </p:nvSpPr>
          <p:spPr>
            <a:xfrm>
              <a:off x="1981200" y="3810000"/>
              <a:ext cx="2034774" cy="735747"/>
            </a:xfrm>
            <a:prstGeom prst="ellipse">
              <a:avLst/>
            </a:prstGeom>
            <a:noFill/>
            <a:ln w="9525">
              <a:solidFill>
                <a:schemeClr val="tx1"/>
              </a:solidFill>
            </a:ln>
          </p:spPr>
          <p:txBody>
            <a:bodyPr wrap="square" rtlCol="0">
              <a:normAutofit fontScale="92500" lnSpcReduction="20000"/>
            </a:bodyPr>
            <a:lstStyle/>
            <a:p>
              <a:pPr algn="ctr"/>
              <a:r>
                <a:rPr lang="en-US" sz="1400" dirty="0"/>
                <a:t>7 aggregated works</a:t>
              </a:r>
            </a:p>
          </p:txBody>
        </p:sp>
        <p:sp>
          <p:nvSpPr>
            <p:cNvPr id="10" name="TextBox 9"/>
            <p:cNvSpPr txBox="1"/>
            <p:nvPr/>
          </p:nvSpPr>
          <p:spPr>
            <a:xfrm>
              <a:off x="2110974" y="4876800"/>
              <a:ext cx="1775226" cy="735747"/>
            </a:xfrm>
            <a:prstGeom prst="ellipse">
              <a:avLst/>
            </a:prstGeom>
            <a:noFill/>
            <a:ln w="9525">
              <a:solidFill>
                <a:schemeClr val="tx1"/>
              </a:solidFill>
            </a:ln>
          </p:spPr>
          <p:txBody>
            <a:bodyPr wrap="square" rtlCol="0">
              <a:normAutofit fontScale="92500" lnSpcReduction="20000"/>
            </a:bodyPr>
            <a:lstStyle/>
            <a:p>
              <a:pPr algn="ctr"/>
              <a:r>
                <a:rPr lang="en-US" sz="1400" dirty="0"/>
                <a:t>7 aggregated expressions</a:t>
              </a:r>
            </a:p>
          </p:txBody>
        </p:sp>
        <p:sp>
          <p:nvSpPr>
            <p:cNvPr id="11" name="TextBox 10"/>
            <p:cNvSpPr txBox="1"/>
            <p:nvPr/>
          </p:nvSpPr>
          <p:spPr>
            <a:xfrm>
              <a:off x="3071638" y="4472853"/>
              <a:ext cx="1042055" cy="342240"/>
            </a:xfrm>
            <a:prstGeom prst="rect">
              <a:avLst/>
            </a:prstGeom>
            <a:noFill/>
            <a:ln>
              <a:noFill/>
            </a:ln>
          </p:spPr>
          <p:txBody>
            <a:bodyPr wrap="square" rtlCol="0">
              <a:spAutoFit/>
            </a:bodyPr>
            <a:lstStyle/>
            <a:p>
              <a:pPr algn="r"/>
              <a:r>
                <a:rPr lang="en-US" sz="1200" i="1" dirty="0"/>
                <a:t>expression</a:t>
              </a:r>
            </a:p>
          </p:txBody>
        </p:sp>
        <p:sp>
          <p:nvSpPr>
            <p:cNvPr id="12" name="TextBox 11"/>
            <p:cNvSpPr txBox="1"/>
            <p:nvPr/>
          </p:nvSpPr>
          <p:spPr>
            <a:xfrm>
              <a:off x="2983899" y="5491226"/>
              <a:ext cx="1231782" cy="342240"/>
            </a:xfrm>
            <a:prstGeom prst="rect">
              <a:avLst/>
            </a:prstGeom>
            <a:noFill/>
            <a:ln>
              <a:noFill/>
            </a:ln>
          </p:spPr>
          <p:txBody>
            <a:bodyPr wrap="square" rtlCol="0">
              <a:spAutoFit/>
            </a:bodyPr>
            <a:lstStyle/>
            <a:p>
              <a:r>
                <a:rPr lang="en-US" sz="1200" i="1" dirty="0"/>
                <a:t>manifestation</a:t>
              </a:r>
            </a:p>
          </p:txBody>
        </p:sp>
        <p:cxnSp>
          <p:nvCxnSpPr>
            <p:cNvPr id="13" name="Straight Arrow Connector 12"/>
            <p:cNvCxnSpPr>
              <a:stCxn id="9" idx="4"/>
              <a:endCxn id="10" idx="0"/>
            </p:cNvCxnSpPr>
            <p:nvPr/>
          </p:nvCxnSpPr>
          <p:spPr>
            <a:xfrm>
              <a:off x="2998587" y="4545747"/>
              <a:ext cx="0" cy="33105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110974" y="2864191"/>
              <a:ext cx="1775226" cy="432792"/>
            </a:xfrm>
            <a:prstGeom prst="ellipse">
              <a:avLst/>
            </a:prstGeom>
            <a:solidFill>
              <a:schemeClr val="accent5">
                <a:lumMod val="20000"/>
                <a:lumOff val="80000"/>
              </a:schemeClr>
            </a:solidFill>
            <a:ln w="9525">
              <a:solidFill>
                <a:schemeClr val="tx1"/>
              </a:solidFill>
            </a:ln>
          </p:spPr>
          <p:txBody>
            <a:bodyPr wrap="square" rtlCol="0">
              <a:normAutofit fontScale="85000" lnSpcReduction="20000"/>
            </a:bodyPr>
            <a:lstStyle/>
            <a:p>
              <a:pPr algn="ctr"/>
              <a:r>
                <a:rPr lang="en-US" sz="1400" dirty="0"/>
                <a:t>Author</a:t>
              </a:r>
            </a:p>
          </p:txBody>
        </p:sp>
        <p:sp>
          <p:nvSpPr>
            <p:cNvPr id="15" name="TextBox 14"/>
            <p:cNvSpPr txBox="1"/>
            <p:nvPr/>
          </p:nvSpPr>
          <p:spPr>
            <a:xfrm>
              <a:off x="3027730" y="3304995"/>
              <a:ext cx="1118256" cy="342240"/>
            </a:xfrm>
            <a:prstGeom prst="rect">
              <a:avLst/>
            </a:prstGeom>
            <a:noFill/>
          </p:spPr>
          <p:txBody>
            <a:bodyPr wrap="square" rtlCol="0">
              <a:spAutoFit/>
            </a:bodyPr>
            <a:lstStyle/>
            <a:p>
              <a:r>
                <a:rPr lang="en-US" sz="1200" i="1" dirty="0"/>
                <a:t>author of</a:t>
              </a:r>
            </a:p>
          </p:txBody>
        </p:sp>
        <p:cxnSp>
          <p:nvCxnSpPr>
            <p:cNvPr id="16" name="Straight Arrow Connector 15"/>
            <p:cNvCxnSpPr>
              <a:stCxn id="14" idx="4"/>
              <a:endCxn id="9" idx="0"/>
            </p:cNvCxnSpPr>
            <p:nvPr/>
          </p:nvCxnSpPr>
          <p:spPr>
            <a:xfrm>
              <a:off x="2998587" y="3296983"/>
              <a:ext cx="0" cy="51301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Elbow Connector 16"/>
            <p:cNvCxnSpPr>
              <a:stCxn id="10" idx="4"/>
              <a:endCxn id="8" idx="0"/>
            </p:cNvCxnSpPr>
            <p:nvPr/>
          </p:nvCxnSpPr>
          <p:spPr>
            <a:xfrm rot="16200000" flipH="1">
              <a:off x="3383960" y="5227172"/>
              <a:ext cx="431661" cy="1202410"/>
            </a:xfrm>
            <a:prstGeom prst="bentConnector3">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549374" y="3806690"/>
              <a:ext cx="1775226" cy="735747"/>
            </a:xfrm>
            <a:prstGeom prst="ellipse">
              <a:avLst/>
            </a:prstGeom>
            <a:solidFill>
              <a:schemeClr val="accent5">
                <a:lumMod val="20000"/>
                <a:lumOff val="80000"/>
              </a:schemeClr>
            </a:solidFill>
            <a:ln w="9525">
              <a:solidFill>
                <a:schemeClr val="tx1"/>
              </a:solidFill>
            </a:ln>
          </p:spPr>
          <p:txBody>
            <a:bodyPr wrap="square" rtlCol="0">
              <a:normAutofit fontScale="92500" lnSpcReduction="20000"/>
            </a:bodyPr>
            <a:lstStyle/>
            <a:p>
              <a:pPr algn="ctr"/>
              <a:r>
                <a:rPr lang="en-US" sz="1400" dirty="0"/>
                <a:t>aggregating work</a:t>
              </a:r>
            </a:p>
          </p:txBody>
        </p:sp>
        <p:sp>
          <p:nvSpPr>
            <p:cNvPr id="19" name="TextBox 18"/>
            <p:cNvSpPr txBox="1"/>
            <p:nvPr/>
          </p:nvSpPr>
          <p:spPr>
            <a:xfrm>
              <a:off x="4549374" y="4876800"/>
              <a:ext cx="1775226" cy="735747"/>
            </a:xfrm>
            <a:prstGeom prst="ellipse">
              <a:avLst/>
            </a:prstGeom>
            <a:solidFill>
              <a:schemeClr val="accent5">
                <a:lumMod val="20000"/>
                <a:lumOff val="80000"/>
              </a:schemeClr>
            </a:solidFill>
            <a:ln w="9525">
              <a:solidFill>
                <a:schemeClr val="tx1"/>
              </a:solidFill>
            </a:ln>
          </p:spPr>
          <p:txBody>
            <a:bodyPr wrap="square" rtlCol="0">
              <a:normAutofit fontScale="92500" lnSpcReduction="20000"/>
            </a:bodyPr>
            <a:lstStyle/>
            <a:p>
              <a:pPr algn="ctr"/>
              <a:r>
                <a:rPr lang="en-US" sz="1400" dirty="0"/>
                <a:t>aggregating  expression</a:t>
              </a:r>
            </a:p>
          </p:txBody>
        </p:sp>
        <p:cxnSp>
          <p:nvCxnSpPr>
            <p:cNvPr id="22" name="Straight Arrow Connector 21"/>
            <p:cNvCxnSpPr>
              <a:stCxn id="18" idx="4"/>
              <a:endCxn id="19" idx="0"/>
            </p:cNvCxnSpPr>
            <p:nvPr/>
          </p:nvCxnSpPr>
          <p:spPr>
            <a:xfrm>
              <a:off x="5436987" y="4542437"/>
              <a:ext cx="0" cy="33436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Elbow Connector 22"/>
            <p:cNvCxnSpPr>
              <a:stCxn id="19" idx="4"/>
              <a:endCxn id="8" idx="0"/>
            </p:cNvCxnSpPr>
            <p:nvPr/>
          </p:nvCxnSpPr>
          <p:spPr>
            <a:xfrm rot="5400000">
              <a:off x="4603162" y="5210383"/>
              <a:ext cx="431661" cy="1235991"/>
            </a:xfrm>
            <a:prstGeom prst="bentConnector3">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4326970" y="4507594"/>
              <a:ext cx="1042055" cy="342240"/>
            </a:xfrm>
            <a:prstGeom prst="rect">
              <a:avLst/>
            </a:prstGeom>
            <a:noFill/>
            <a:ln>
              <a:noFill/>
            </a:ln>
          </p:spPr>
          <p:txBody>
            <a:bodyPr wrap="square" rtlCol="0">
              <a:spAutoFit/>
            </a:bodyPr>
            <a:lstStyle/>
            <a:p>
              <a:pPr algn="r"/>
              <a:r>
                <a:rPr lang="en-US" sz="1200" i="1" dirty="0"/>
                <a:t>expression</a:t>
              </a:r>
            </a:p>
          </p:txBody>
        </p:sp>
        <p:sp>
          <p:nvSpPr>
            <p:cNvPr id="33" name="TextBox 32"/>
            <p:cNvSpPr txBox="1"/>
            <p:nvPr/>
          </p:nvSpPr>
          <p:spPr>
            <a:xfrm>
              <a:off x="4239231" y="5525968"/>
              <a:ext cx="1231782" cy="342240"/>
            </a:xfrm>
            <a:prstGeom prst="rect">
              <a:avLst/>
            </a:prstGeom>
            <a:noFill/>
            <a:ln>
              <a:noFill/>
            </a:ln>
          </p:spPr>
          <p:txBody>
            <a:bodyPr wrap="square" rtlCol="0">
              <a:spAutoFit/>
            </a:bodyPr>
            <a:lstStyle/>
            <a:p>
              <a:r>
                <a:rPr lang="en-US" sz="1200" i="1" dirty="0"/>
                <a:t>manifestation</a:t>
              </a:r>
            </a:p>
          </p:txBody>
        </p:sp>
      </p:grpSp>
      <p:cxnSp>
        <p:nvCxnSpPr>
          <p:cNvPr id="24" name="Curved Connector 23"/>
          <p:cNvCxnSpPr>
            <a:stCxn id="14" idx="2"/>
            <a:endCxn id="8" idx="2"/>
          </p:cNvCxnSpPr>
          <p:nvPr/>
        </p:nvCxnSpPr>
        <p:spPr>
          <a:xfrm rot="10800000" flipH="1" flipV="1">
            <a:off x="5114615" y="1997100"/>
            <a:ext cx="903457" cy="2715383"/>
          </a:xfrm>
          <a:prstGeom prst="curvedConnector3">
            <a:avLst>
              <a:gd name="adj1" fmla="val -25303"/>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3533759" y="3765981"/>
            <a:ext cx="1364812" cy="117104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7088955" y="6172200"/>
            <a:ext cx="838200" cy="369332"/>
          </a:xfrm>
          <a:prstGeom prst="rect">
            <a:avLst/>
          </a:prstGeom>
          <a:noFill/>
        </p:spPr>
        <p:txBody>
          <a:bodyPr wrap="square" rtlCol="0">
            <a:spAutoFit/>
          </a:bodyPr>
          <a:lstStyle/>
          <a:p>
            <a:r>
              <a:rPr lang="en-US" dirty="0"/>
              <a:t>Jane</a:t>
            </a:r>
          </a:p>
        </p:txBody>
      </p:sp>
    </p:spTree>
    <p:extLst>
      <p:ext uri="{BB962C8B-B14F-4D97-AF65-F5344CB8AC3E}">
        <p14:creationId xmlns:p14="http://schemas.microsoft.com/office/powerpoint/2010/main" val="5131139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Describing </a:t>
            </a:r>
            <a:r>
              <a:rPr lang="en-US" b="1" dirty="0"/>
              <a:t>aggregating and/or aggregated works </a:t>
            </a:r>
            <a:r>
              <a:rPr lang="en-US" dirty="0"/>
              <a:t>embodied in an aggregate manifestation</a:t>
            </a:r>
          </a:p>
        </p:txBody>
      </p:sp>
      <p:pic>
        <p:nvPicPr>
          <p:cNvPr id="7" name="Picture 6"/>
          <p:cNvPicPr/>
          <p:nvPr/>
        </p:nvPicPr>
        <p:blipFill>
          <a:blip r:embed="rId3"/>
          <a:stretch>
            <a:fillRect/>
          </a:stretch>
        </p:blipFill>
        <p:spPr>
          <a:xfrm>
            <a:off x="152400" y="1093940"/>
            <a:ext cx="2590800" cy="3478060"/>
          </a:xfrm>
          <a:prstGeom prst="rect">
            <a:avLst/>
          </a:prstGeom>
        </p:spPr>
      </p:pic>
      <p:pic>
        <p:nvPicPr>
          <p:cNvPr id="8"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0605" y="5162530"/>
            <a:ext cx="1106365" cy="16192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1295400" y="5879609"/>
            <a:ext cx="1772904" cy="830997"/>
          </a:xfrm>
          <a:prstGeom prst="rect">
            <a:avLst/>
          </a:prstGeom>
        </p:spPr>
        <p:txBody>
          <a:bodyPr wrap="square">
            <a:spAutoFit/>
          </a:bodyPr>
          <a:lstStyle/>
          <a:p>
            <a:r>
              <a:rPr lang="en-US" sz="1600" dirty="0"/>
              <a:t>Mansfield Park</a:t>
            </a:r>
          </a:p>
          <a:p>
            <a:r>
              <a:rPr lang="en-US" sz="1600" dirty="0"/>
              <a:t>Persuasion </a:t>
            </a:r>
          </a:p>
          <a:p>
            <a:r>
              <a:rPr lang="en-US" sz="1600" dirty="0"/>
              <a:t>Lady Susan</a:t>
            </a:r>
          </a:p>
        </p:txBody>
      </p:sp>
      <p:sp>
        <p:nvSpPr>
          <p:cNvPr id="10" name="Rectangle 9"/>
          <p:cNvSpPr/>
          <p:nvPr/>
        </p:nvSpPr>
        <p:spPr>
          <a:xfrm>
            <a:off x="1295400" y="4894945"/>
            <a:ext cx="1968904" cy="1077218"/>
          </a:xfrm>
          <a:prstGeom prst="rect">
            <a:avLst/>
          </a:prstGeom>
        </p:spPr>
        <p:txBody>
          <a:bodyPr wrap="square">
            <a:spAutoFit/>
          </a:bodyPr>
          <a:lstStyle/>
          <a:p>
            <a:r>
              <a:rPr lang="en-US" sz="1600" dirty="0"/>
              <a:t>Emma</a:t>
            </a:r>
          </a:p>
          <a:p>
            <a:r>
              <a:rPr lang="en-US" sz="1600" dirty="0"/>
              <a:t>Pride and Prejudice</a:t>
            </a:r>
          </a:p>
          <a:p>
            <a:r>
              <a:rPr lang="en-US" sz="1600" dirty="0"/>
              <a:t>Sense and Sensibility</a:t>
            </a:r>
          </a:p>
          <a:p>
            <a:r>
              <a:rPr lang="en-US" sz="1600" dirty="0"/>
              <a:t>Northanger Abbey</a:t>
            </a:r>
          </a:p>
        </p:txBody>
      </p:sp>
      <p:graphicFrame>
        <p:nvGraphicFramePr>
          <p:cNvPr id="11" name="Table 10">
            <a:extLst>
              <a:ext uri="{FF2B5EF4-FFF2-40B4-BE49-F238E27FC236}">
                <a16:creationId xmlns:a16="http://schemas.microsoft.com/office/drawing/2014/main" id="{1F12A09B-1E1B-49EE-8A59-FDC024F0201B}"/>
              </a:ext>
            </a:extLst>
          </p:cNvPr>
          <p:cNvGraphicFramePr>
            <a:graphicFrameLocks noGrp="1"/>
          </p:cNvGraphicFramePr>
          <p:nvPr>
            <p:extLst>
              <p:ext uri="{D42A27DB-BD31-4B8C-83A1-F6EECF244321}">
                <p14:modId xmlns:p14="http://schemas.microsoft.com/office/powerpoint/2010/main" val="459774161"/>
              </p:ext>
            </p:extLst>
          </p:nvPr>
        </p:nvGraphicFramePr>
        <p:xfrm>
          <a:off x="3962400" y="1073857"/>
          <a:ext cx="4686664" cy="5371447"/>
        </p:xfrm>
        <a:graphic>
          <a:graphicData uri="http://schemas.openxmlformats.org/drawingml/2006/table">
            <a:tbl>
              <a:tblPr firstRow="1" firstCol="1" bandRow="1"/>
              <a:tblGrid>
                <a:gridCol w="2343332">
                  <a:extLst>
                    <a:ext uri="{9D8B030D-6E8A-4147-A177-3AD203B41FA5}">
                      <a16:colId xmlns:a16="http://schemas.microsoft.com/office/drawing/2014/main" val="4190166774"/>
                    </a:ext>
                  </a:extLst>
                </a:gridCol>
                <a:gridCol w="2343332">
                  <a:extLst>
                    <a:ext uri="{9D8B030D-6E8A-4147-A177-3AD203B41FA5}">
                      <a16:colId xmlns:a16="http://schemas.microsoft.com/office/drawing/2014/main" val="3324504933"/>
                    </a:ext>
                  </a:extLst>
                </a:gridCol>
              </a:tblGrid>
              <a:tr h="148250">
                <a:tc>
                  <a:txBody>
                    <a:bodyPr/>
                    <a:lstStyle/>
                    <a:p>
                      <a:pPr marL="0" marR="0">
                        <a:spcBef>
                          <a:spcPts val="0"/>
                        </a:spcBef>
                        <a:spcAft>
                          <a:spcPts val="0"/>
                        </a:spcAft>
                      </a:pPr>
                      <a:r>
                        <a:rPr lang="en-US" sz="800" b="1" dirty="0">
                          <a:solidFill>
                            <a:srgbClr val="000000"/>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Describing a work that is aggregated</a:t>
                      </a:r>
                      <a:endParaRPr lang="en-US" sz="9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spcBef>
                          <a:spcPts val="0"/>
                        </a:spcBef>
                        <a:spcAft>
                          <a:spcPts val="0"/>
                        </a:spcAft>
                      </a:pPr>
                      <a:r>
                        <a:rPr lang="en-US" sz="800" b="1" dirty="0">
                          <a:solidFill>
                            <a:srgbClr val="000000"/>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Describing an aggregating work</a:t>
                      </a:r>
                      <a:endParaRPr lang="en-US" sz="9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229034716"/>
                  </a:ext>
                </a:extLst>
              </a:tr>
              <a:tr h="237199">
                <a:tc>
                  <a:txBody>
                    <a:bodyPr/>
                    <a:lstStyle/>
                    <a:p>
                      <a:pPr marL="0" marR="0">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Record elements that are appropriate for the work that is aggregated</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Record elements for the aggregating work (characteristics of the works that are aggregated)</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8888997"/>
                  </a:ext>
                </a:extLst>
              </a:tr>
              <a:tr h="148250">
                <a:tc>
                  <a:txBody>
                    <a:bodyPr/>
                    <a:lstStyle/>
                    <a:p>
                      <a:pPr marL="0" marR="0">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Use</a:t>
                      </a:r>
                      <a:r>
                        <a:rPr lang="en-US" sz="8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800" b="1"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note on work</a:t>
                      </a:r>
                      <a:r>
                        <a:rPr lang="en-U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for any aggregating works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Use</a:t>
                      </a:r>
                      <a:r>
                        <a:rPr lang="en-US" sz="800" i="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800" b="1" i="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note on work</a:t>
                      </a: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for works that are aggregated</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1269982"/>
                  </a:ext>
                </a:extLst>
              </a:tr>
              <a:tr h="296499">
                <a:tc>
                  <a:txBody>
                    <a:bodyPr/>
                    <a:lstStyle/>
                    <a:p>
                      <a:pPr marL="0" marR="0">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 direct relationship to any aggregating works (except for aggregating works that are successive)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 direct relationship to works that are aggregated (except for aggregating works that are successive)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0342037"/>
                  </a:ext>
                </a:extLst>
              </a:tr>
              <a:tr h="296499">
                <a:tc>
                  <a:txBody>
                    <a:bodyPr/>
                    <a:lstStyle/>
                    <a:p>
                      <a:pPr marL="0" marR="0">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if the work that is aggregated is static, use </a:t>
                      </a:r>
                      <a:r>
                        <a:rPr lang="en-US" sz="800" b="1"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issue of</a:t>
                      </a:r>
                      <a:r>
                        <a:rPr lang="en-U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for its successive aggregating work</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if the aggregating work is successive, use </a:t>
                      </a:r>
                      <a:r>
                        <a:rPr lang="en-US" sz="800" b="1"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issue</a:t>
                      </a:r>
                      <a:r>
                        <a:rPr lang="en-U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for an aggregated work that is static</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6200556"/>
                  </a:ext>
                </a:extLst>
              </a:tr>
              <a:tr h="355799">
                <a:tc>
                  <a:txBody>
                    <a:bodyPr/>
                    <a:lstStyle/>
                    <a:p>
                      <a:pPr marL="0" marR="0">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if the work that is aggregated is, itself, a successive aggregating work, use </a:t>
                      </a:r>
                      <a:r>
                        <a:rPr lang="en-US" sz="800" b="1" i="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subseries of</a:t>
                      </a: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for its successive aggregating work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if the aggregating work is successive, use </a:t>
                      </a:r>
                      <a:r>
                        <a:rPr lang="en-US" sz="800" b="1" i="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subseries</a:t>
                      </a: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for a work that is aggregated when it is, also, a successive aggregating work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1882608"/>
                  </a:ext>
                </a:extLst>
              </a:tr>
              <a:tr h="296499">
                <a:tc>
                  <a:txBody>
                    <a:bodyPr/>
                    <a:lstStyle/>
                    <a:p>
                      <a:pPr marL="0" marR="0">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Use </a:t>
                      </a:r>
                      <a:r>
                        <a:rPr lang="en-US" sz="800" b="1" i="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related agent of work</a:t>
                      </a: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(or a sub-property) for agents related to the work that is aggregated</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Use </a:t>
                      </a:r>
                      <a:r>
                        <a:rPr lang="en-US" sz="800" b="1"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aggregator</a:t>
                      </a:r>
                      <a:r>
                        <a:rPr lang="en-U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for creators of aggregating works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2571944"/>
                  </a:ext>
                </a:extLst>
              </a:tr>
              <a:tr h="296499">
                <a:tc>
                  <a:txBody>
                    <a:bodyPr/>
                    <a:lstStyle/>
                    <a:p>
                      <a:pPr marL="0" marR="0">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 direct relationship to agents related to any aggregating works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 direct relationship to agents related to works that are aggregated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8673667"/>
                  </a:ext>
                </a:extLst>
              </a:tr>
              <a:tr h="186847">
                <a:tc>
                  <a:txBody>
                    <a:bodyPr/>
                    <a:lstStyle/>
                    <a:p>
                      <a:pPr marL="0" marR="0">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WE lock applies only if aggregated is also aggregating</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WE lock applies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0246391"/>
                  </a:ext>
                </a:extLst>
              </a:tr>
              <a:tr h="148250">
                <a:tc>
                  <a:txBody>
                    <a:bodyPr/>
                    <a:lstStyle/>
                    <a:p>
                      <a:pPr marL="0" marR="0">
                        <a:spcBef>
                          <a:spcPts val="0"/>
                        </a:spcBef>
                        <a:spcAft>
                          <a:spcPts val="0"/>
                        </a:spcAft>
                      </a:pPr>
                      <a:r>
                        <a:rPr lang="en-US" sz="800" b="1" dirty="0">
                          <a:solidFill>
                            <a:srgbClr val="000000"/>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Describing an expression that is aggregated</a:t>
                      </a:r>
                      <a:endParaRPr lang="en-US" sz="9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spcBef>
                          <a:spcPts val="0"/>
                        </a:spcBef>
                        <a:spcAft>
                          <a:spcPts val="0"/>
                        </a:spcAft>
                      </a:pPr>
                      <a:r>
                        <a:rPr lang="en-US" sz="800" b="1" dirty="0">
                          <a:solidFill>
                            <a:srgbClr val="000000"/>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Describing an aggregating expression</a:t>
                      </a:r>
                      <a:endParaRPr lang="en-US" sz="9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707907483"/>
                  </a:ext>
                </a:extLst>
              </a:tr>
              <a:tr h="237199">
                <a:tc>
                  <a:txBody>
                    <a:bodyPr/>
                    <a:lstStyle/>
                    <a:p>
                      <a:pPr marL="0" marR="0">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Record elements that are appropriate for the expression that is aggregated</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Record elements for the aggregating expression (characteristics of the expressions that are aggregated) (characteristics of the expressions that are aggregated)</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7774840"/>
                  </a:ext>
                </a:extLst>
              </a:tr>
              <a:tr h="237199">
                <a:tc>
                  <a:txBody>
                    <a:bodyPr/>
                    <a:lstStyle/>
                    <a:p>
                      <a:pPr marL="0" marR="0">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Use</a:t>
                      </a:r>
                      <a:r>
                        <a:rPr lang="en-US" sz="8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800" b="1"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note on expression</a:t>
                      </a:r>
                      <a:r>
                        <a:rPr lang="en-US" sz="8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for any aggregating expressions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Use</a:t>
                      </a:r>
                      <a:r>
                        <a:rPr lang="en-US" sz="800" i="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800" b="1" i="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note on expression</a:t>
                      </a:r>
                      <a:r>
                        <a:rPr lang="en-US" sz="800" i="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for expressions that are aggregated</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5515088"/>
                  </a:ext>
                </a:extLst>
              </a:tr>
              <a:tr h="148250">
                <a:tc>
                  <a:txBody>
                    <a:bodyPr/>
                    <a:lstStyle/>
                    <a:p>
                      <a:pPr marL="0" marR="0">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Use </a:t>
                      </a:r>
                      <a:r>
                        <a:rPr lang="en-US" sz="800" b="1"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aggregated by</a:t>
                      </a:r>
                      <a:r>
                        <a:rPr lang="en-U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for an aggregating expression</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Use </a:t>
                      </a:r>
                      <a:r>
                        <a:rPr lang="en-US" sz="800" b="1" i="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aggregates</a:t>
                      </a: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for an expression that is aggregated</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6038416"/>
                  </a:ext>
                </a:extLst>
              </a:tr>
              <a:tr h="296499">
                <a:tc>
                  <a:txBody>
                    <a:bodyPr/>
                    <a:lstStyle/>
                    <a:p>
                      <a:pPr marL="0" marR="0">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Use </a:t>
                      </a:r>
                      <a:r>
                        <a:rPr lang="en-US" sz="800" b="1"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related agent of expression</a:t>
                      </a:r>
                      <a:r>
                        <a:rPr lang="en-U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(or a sub-property) for agents related to the expression that is aggregated</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Use </a:t>
                      </a:r>
                      <a:r>
                        <a:rPr lang="en-US" sz="800" b="1" i="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related agent of expression</a:t>
                      </a: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(or a sub-property) for agents related to the aggregating expression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1662271"/>
                  </a:ext>
                </a:extLst>
              </a:tr>
              <a:tr h="296499">
                <a:tc>
                  <a:txBody>
                    <a:bodyPr/>
                    <a:lstStyle/>
                    <a:p>
                      <a:pPr marL="0" marR="0">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 direct relationship to agents related to any aggregating expressions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 direct relationship to agents related to any expressions that are aggregated</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4944080"/>
                  </a:ext>
                </a:extLst>
              </a:tr>
              <a:tr h="148250">
                <a:tc>
                  <a:txBody>
                    <a:bodyPr/>
                    <a:lstStyle/>
                    <a:p>
                      <a:pPr marL="0" marR="0">
                        <a:spcBef>
                          <a:spcPts val="0"/>
                        </a:spcBef>
                        <a:spcAft>
                          <a:spcPts val="0"/>
                        </a:spcAft>
                      </a:pPr>
                      <a:endPar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3370" marR="5337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r>
                        <a:rPr lang="en-US" sz="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Describing an aggregate manifestation</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710963022"/>
                  </a:ext>
                </a:extLst>
              </a:tr>
              <a:tr h="148250">
                <a:tc>
                  <a:txBody>
                    <a:bodyPr/>
                    <a:lstStyle/>
                    <a:p>
                      <a:endParaRPr lang="en-US" sz="900">
                        <a:effectLst/>
                        <a:latin typeface="Calibri" panose="020F0502020204030204" pitchFamily="34" charset="0"/>
                        <a:cs typeface="Times New Roman" panose="02020603050405020304" pitchFamily="18" charset="0"/>
                      </a:endParaRPr>
                    </a:p>
                  </a:txBody>
                  <a:tcPr marL="53370" marR="5337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Record elements appropriate for the aggregate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664697"/>
                  </a:ext>
                </a:extLst>
              </a:tr>
              <a:tr h="148250">
                <a:tc>
                  <a:txBody>
                    <a:bodyPr/>
                    <a:lstStyle/>
                    <a:p>
                      <a:endParaRPr lang="en-US" sz="900">
                        <a:effectLst/>
                        <a:latin typeface="Calibri" panose="020F0502020204030204" pitchFamily="34" charset="0"/>
                        <a:cs typeface="Times New Roman" panose="02020603050405020304" pitchFamily="18" charset="0"/>
                      </a:endParaRPr>
                    </a:p>
                  </a:txBody>
                  <a:tcPr marL="53370" marR="5337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Record a value for </a:t>
                      </a:r>
                      <a:r>
                        <a:rPr lang="en-US" sz="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Mode of issuance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7305066"/>
                  </a:ext>
                </a:extLst>
              </a:tr>
              <a:tr h="130460">
                <a:tc>
                  <a:txBody>
                    <a:bodyPr/>
                    <a:lstStyle/>
                    <a:p>
                      <a:endParaRPr lang="en-US" sz="900">
                        <a:effectLst/>
                        <a:latin typeface="Calibri" panose="020F0502020204030204" pitchFamily="34" charset="0"/>
                        <a:cs typeface="Times New Roman" panose="02020603050405020304" pitchFamily="18" charset="0"/>
                      </a:endParaRPr>
                    </a:p>
                  </a:txBody>
                  <a:tcPr marL="53370" marR="5337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Use</a:t>
                      </a:r>
                      <a:r>
                        <a:rPr lang="en-US" sz="800" i="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800" b="1" i="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note on manifestation</a:t>
                      </a:r>
                      <a:r>
                        <a:rPr lang="en-US" sz="800" i="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for embodied expressions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7588345"/>
                  </a:ext>
                </a:extLst>
              </a:tr>
              <a:tr h="261908">
                <a:tc>
                  <a:txBody>
                    <a:bodyPr/>
                    <a:lstStyle/>
                    <a:p>
                      <a:endParaRPr lang="en-US" sz="900">
                        <a:effectLst/>
                        <a:latin typeface="Calibri" panose="020F0502020204030204" pitchFamily="34" charset="0"/>
                        <a:cs typeface="Times New Roman" panose="02020603050405020304" pitchFamily="18" charset="0"/>
                      </a:endParaRPr>
                    </a:p>
                  </a:txBody>
                  <a:tcPr marL="53370" marR="5337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Use </a:t>
                      </a:r>
                      <a:r>
                        <a:rPr lang="en-US" sz="800" b="1" i="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expression manifested</a:t>
                      </a: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for an aggregating expression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5602"/>
                  </a:ext>
                </a:extLst>
              </a:tr>
              <a:tr h="261908">
                <a:tc>
                  <a:txBody>
                    <a:bodyPr/>
                    <a:lstStyle/>
                    <a:p>
                      <a:endParaRPr lang="en-US" sz="900" dirty="0">
                        <a:effectLst/>
                        <a:latin typeface="Calibri" panose="020F0502020204030204" pitchFamily="34" charset="0"/>
                        <a:cs typeface="Times New Roman" panose="02020603050405020304" pitchFamily="18" charset="0"/>
                      </a:endParaRPr>
                    </a:p>
                  </a:txBody>
                  <a:tcPr marL="53370" marR="5337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Use </a:t>
                      </a:r>
                      <a:r>
                        <a:rPr lang="en-US" sz="800" b="1" i="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expression manifested</a:t>
                      </a: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for an expression that is aggregated</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5128518"/>
                  </a:ext>
                </a:extLst>
              </a:tr>
              <a:tr h="296499">
                <a:tc>
                  <a:txBody>
                    <a:bodyPr/>
                    <a:lstStyle/>
                    <a:p>
                      <a:endParaRPr lang="en-US" sz="900" dirty="0">
                        <a:effectLst/>
                        <a:latin typeface="Calibri" panose="020F0502020204030204" pitchFamily="34" charset="0"/>
                        <a:cs typeface="Times New Roman" panose="02020603050405020304" pitchFamily="18" charset="0"/>
                      </a:endParaRPr>
                    </a:p>
                  </a:txBody>
                  <a:tcPr marL="53370" marR="5337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Use </a:t>
                      </a:r>
                      <a:r>
                        <a:rPr lang="en-US" sz="800" b="1"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contributor to aggregate</a:t>
                      </a:r>
                      <a:r>
                        <a:rPr lang="en-U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for a creator of a work that is aggregated</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8597800"/>
                  </a:ext>
                </a:extLst>
              </a:tr>
            </a:tbl>
          </a:graphicData>
        </a:graphic>
      </p:graphicFrame>
    </p:spTree>
    <p:extLst>
      <p:ext uri="{BB962C8B-B14F-4D97-AF65-F5344CB8AC3E}">
        <p14:creationId xmlns:p14="http://schemas.microsoft.com/office/powerpoint/2010/main" val="5055252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Describing </a:t>
            </a:r>
            <a:r>
              <a:rPr lang="en-US" b="1" dirty="0"/>
              <a:t>aggregating works and expressions </a:t>
            </a:r>
            <a:r>
              <a:rPr lang="en-US" dirty="0"/>
              <a:t>embodied in an aggregate manifestation</a:t>
            </a:r>
          </a:p>
        </p:txBody>
      </p:sp>
      <p:pic>
        <p:nvPicPr>
          <p:cNvPr id="7" name="Picture 6"/>
          <p:cNvPicPr/>
          <p:nvPr/>
        </p:nvPicPr>
        <p:blipFill>
          <a:blip r:embed="rId3"/>
          <a:stretch>
            <a:fillRect/>
          </a:stretch>
        </p:blipFill>
        <p:spPr>
          <a:xfrm>
            <a:off x="152400" y="1093940"/>
            <a:ext cx="2590800" cy="3478060"/>
          </a:xfrm>
          <a:prstGeom prst="rect">
            <a:avLst/>
          </a:prstGeom>
        </p:spPr>
      </p:pic>
      <p:pic>
        <p:nvPicPr>
          <p:cNvPr id="8"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0605" y="5162530"/>
            <a:ext cx="1106365" cy="16192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1295400" y="5879609"/>
            <a:ext cx="1772904" cy="830997"/>
          </a:xfrm>
          <a:prstGeom prst="rect">
            <a:avLst/>
          </a:prstGeom>
        </p:spPr>
        <p:txBody>
          <a:bodyPr wrap="square">
            <a:spAutoFit/>
          </a:bodyPr>
          <a:lstStyle/>
          <a:p>
            <a:r>
              <a:rPr lang="en-US" sz="1600" dirty="0"/>
              <a:t>Mansfield Park</a:t>
            </a:r>
          </a:p>
          <a:p>
            <a:r>
              <a:rPr lang="en-US" sz="1600" dirty="0"/>
              <a:t>Persuasion </a:t>
            </a:r>
          </a:p>
          <a:p>
            <a:r>
              <a:rPr lang="en-US" sz="1600" dirty="0"/>
              <a:t>Lady Susan</a:t>
            </a:r>
          </a:p>
        </p:txBody>
      </p:sp>
      <p:sp>
        <p:nvSpPr>
          <p:cNvPr id="10" name="Rectangle 9"/>
          <p:cNvSpPr/>
          <p:nvPr/>
        </p:nvSpPr>
        <p:spPr>
          <a:xfrm>
            <a:off x="1295400" y="4894945"/>
            <a:ext cx="1968904" cy="1077218"/>
          </a:xfrm>
          <a:prstGeom prst="rect">
            <a:avLst/>
          </a:prstGeom>
        </p:spPr>
        <p:txBody>
          <a:bodyPr wrap="square">
            <a:spAutoFit/>
          </a:bodyPr>
          <a:lstStyle/>
          <a:p>
            <a:r>
              <a:rPr lang="en-US" sz="1600" dirty="0"/>
              <a:t>Emma</a:t>
            </a:r>
          </a:p>
          <a:p>
            <a:r>
              <a:rPr lang="en-US" sz="1600" dirty="0"/>
              <a:t>Pride and Prejudice</a:t>
            </a:r>
          </a:p>
          <a:p>
            <a:r>
              <a:rPr lang="en-US" sz="1600" dirty="0"/>
              <a:t>Sense and Sensibility</a:t>
            </a:r>
          </a:p>
          <a:p>
            <a:r>
              <a:rPr lang="en-US" sz="1600" dirty="0"/>
              <a:t>Northanger Abbey</a:t>
            </a:r>
          </a:p>
        </p:txBody>
      </p:sp>
      <p:sp>
        <p:nvSpPr>
          <p:cNvPr id="3" name="Rectangle: Rounded Corners 2">
            <a:extLst>
              <a:ext uri="{FF2B5EF4-FFF2-40B4-BE49-F238E27FC236}">
                <a16:creationId xmlns:a16="http://schemas.microsoft.com/office/drawing/2014/main" id="{5F79EDED-4698-4AD0-9572-3397B2C331B6}"/>
              </a:ext>
            </a:extLst>
          </p:cNvPr>
          <p:cNvSpPr/>
          <p:nvPr/>
        </p:nvSpPr>
        <p:spPr>
          <a:xfrm>
            <a:off x="1828800" y="1604505"/>
            <a:ext cx="934704" cy="1672095"/>
          </a:xfrm>
          <a:prstGeom prst="roundRect">
            <a:avLst/>
          </a:prstGeom>
          <a:solidFill>
            <a:srgbClr val="FFFF99">
              <a:alpha val="50196"/>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DE94E980-79BC-4447-BA17-A3A872FCAC26}"/>
              </a:ext>
            </a:extLst>
          </p:cNvPr>
          <p:cNvSpPr/>
          <p:nvPr/>
        </p:nvSpPr>
        <p:spPr>
          <a:xfrm>
            <a:off x="1497548" y="4195390"/>
            <a:ext cx="782304" cy="422702"/>
          </a:xfrm>
          <a:prstGeom prst="roundRect">
            <a:avLst/>
          </a:prstGeom>
          <a:solidFill>
            <a:srgbClr val="FFFF99">
              <a:alpha val="50196"/>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 name="Table 14">
            <a:extLst>
              <a:ext uri="{FF2B5EF4-FFF2-40B4-BE49-F238E27FC236}">
                <a16:creationId xmlns:a16="http://schemas.microsoft.com/office/drawing/2014/main" id="{CB835402-0352-4EAF-AF33-7DB35DD06D87}"/>
              </a:ext>
            </a:extLst>
          </p:cNvPr>
          <p:cNvGraphicFramePr>
            <a:graphicFrameLocks noGrp="1"/>
          </p:cNvGraphicFramePr>
          <p:nvPr>
            <p:extLst>
              <p:ext uri="{D42A27DB-BD31-4B8C-83A1-F6EECF244321}">
                <p14:modId xmlns:p14="http://schemas.microsoft.com/office/powerpoint/2010/main" val="1064315609"/>
              </p:ext>
            </p:extLst>
          </p:nvPr>
        </p:nvGraphicFramePr>
        <p:xfrm>
          <a:off x="4114800" y="1226257"/>
          <a:ext cx="4572000" cy="5440978"/>
        </p:xfrm>
        <a:graphic>
          <a:graphicData uri="http://schemas.openxmlformats.org/drawingml/2006/table">
            <a:tbl>
              <a:tblPr firstRow="1" firstCol="1" bandRow="1"/>
              <a:tblGrid>
                <a:gridCol w="4572000">
                  <a:extLst>
                    <a:ext uri="{9D8B030D-6E8A-4147-A177-3AD203B41FA5}">
                      <a16:colId xmlns:a16="http://schemas.microsoft.com/office/drawing/2014/main" val="3324504933"/>
                    </a:ext>
                  </a:extLst>
                </a:gridCol>
              </a:tblGrid>
              <a:tr h="148250">
                <a:tc>
                  <a:txBody>
                    <a:bodyPr/>
                    <a:lstStyle/>
                    <a:p>
                      <a:pPr marL="0" marR="0">
                        <a:spcBef>
                          <a:spcPts val="0"/>
                        </a:spcBef>
                        <a:spcAft>
                          <a:spcPts val="0"/>
                        </a:spcAft>
                      </a:pPr>
                      <a:r>
                        <a:rPr lang="en-US" sz="1400" b="1" dirty="0">
                          <a:solidFill>
                            <a:srgbClr val="000000"/>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Describing an aggregating work</a:t>
                      </a:r>
                      <a:endParaRPr lang="en-US" sz="16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229034716"/>
                  </a:ext>
                </a:extLst>
              </a:tr>
              <a:tr h="237199">
                <a:tc>
                  <a:txBody>
                    <a:bodyPr/>
                    <a:lstStyle/>
                    <a:p>
                      <a:pPr marL="0" marR="0">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Record elements for the aggregating work (characteristics of the works that are aggregated)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8888997"/>
                  </a:ext>
                </a:extLst>
              </a:tr>
              <a:tr h="148250">
                <a:tc>
                  <a:txBody>
                    <a:bodyPr/>
                    <a:lstStyle/>
                    <a:p>
                      <a:pPr marL="0" marR="0">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Use</a:t>
                      </a:r>
                      <a:r>
                        <a:rPr lang="en-US" sz="1400" i="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400" b="1" i="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note on work</a:t>
                      </a:r>
                      <a:r>
                        <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for works that are aggregated</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1269982"/>
                  </a:ext>
                </a:extLst>
              </a:tr>
              <a:tr h="296499">
                <a:tc>
                  <a:txBody>
                    <a:bodyPr/>
                    <a:lstStyle/>
                    <a:p>
                      <a:pPr marL="0" marR="0">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 direct relationship to works that are aggregated (except for aggregating works that are successive)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0342037"/>
                  </a:ext>
                </a:extLst>
              </a:tr>
              <a:tr h="296499">
                <a:tc>
                  <a:txBody>
                    <a:bodyPr/>
                    <a:lstStyle/>
                    <a:p>
                      <a:pPr marL="0" marR="0">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if the aggregating work is successive, use </a:t>
                      </a:r>
                      <a:r>
                        <a:rPr lang="en-US" sz="1400" b="1"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issue</a:t>
                      </a: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for an aggregated work that is static</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6200556"/>
                  </a:ext>
                </a:extLst>
              </a:tr>
              <a:tr h="355799">
                <a:tc>
                  <a:txBody>
                    <a:bodyPr/>
                    <a:lstStyle/>
                    <a:p>
                      <a:pPr marL="0" marR="0">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if the aggregating work is successive, use </a:t>
                      </a:r>
                      <a:r>
                        <a:rPr lang="en-US" sz="1400" b="1" i="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subseries</a:t>
                      </a:r>
                      <a:r>
                        <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for a work that is aggregated when it is, also, a successive aggregating work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1882608"/>
                  </a:ext>
                </a:extLst>
              </a:tr>
              <a:tr h="296499">
                <a:tc>
                  <a:txBody>
                    <a:bodyPr/>
                    <a:lstStyle/>
                    <a:p>
                      <a:pPr marL="0" marR="0">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Use </a:t>
                      </a:r>
                      <a:r>
                        <a:rPr lang="en-US" sz="1400" b="1"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aggregator</a:t>
                      </a: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for creators of aggregating works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2571944"/>
                  </a:ext>
                </a:extLst>
              </a:tr>
              <a:tr h="296499">
                <a:tc>
                  <a:txBody>
                    <a:bodyPr/>
                    <a:lstStyle/>
                    <a:p>
                      <a:pPr marL="0" marR="0">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 direct relationship to agents related to works that are aggregated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8673667"/>
                  </a:ext>
                </a:extLst>
              </a:tr>
              <a:tr h="148250">
                <a:tc>
                  <a:txBody>
                    <a:bodyPr/>
                    <a:lstStyle/>
                    <a:p>
                      <a:pPr marL="0" marR="0">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WE lock applies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0246391"/>
                  </a:ext>
                </a:extLst>
              </a:tr>
              <a:tr h="106796">
                <a:tc>
                  <a:txBody>
                    <a:bodyPr/>
                    <a:lstStyle/>
                    <a:p>
                      <a:pPr marL="0" marR="0">
                        <a:spcBef>
                          <a:spcPts val="0"/>
                        </a:spcBef>
                        <a:spcAft>
                          <a:spcPts val="0"/>
                        </a:spcAft>
                      </a:pPr>
                      <a:r>
                        <a:rPr lang="en-US"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Describing an aggregating expression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707907483"/>
                  </a:ext>
                </a:extLst>
              </a:tr>
              <a:tr h="237199">
                <a:tc>
                  <a:txBody>
                    <a:bodyPr/>
                    <a:lstStyle/>
                    <a:p>
                      <a:pPr marL="0" marR="0">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Record elements for the aggregating expression (characteristics of the expressions that are aggregated) (characteristics of the expressions that are aggregated)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7774840"/>
                  </a:ext>
                </a:extLst>
              </a:tr>
              <a:tr h="237199">
                <a:tc>
                  <a:txBody>
                    <a:bodyPr/>
                    <a:lstStyle/>
                    <a:p>
                      <a:pPr marL="0" marR="0">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Use</a:t>
                      </a:r>
                      <a:r>
                        <a:rPr lang="en-US" sz="14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400" b="1"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note on expression</a:t>
                      </a:r>
                      <a:r>
                        <a:rPr lang="en-US" sz="14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for expressions that are aggregated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5515088"/>
                  </a:ext>
                </a:extLst>
              </a:tr>
              <a:tr h="148250">
                <a:tc>
                  <a:txBody>
                    <a:bodyPr/>
                    <a:lstStyle/>
                    <a:p>
                      <a:pPr marL="0" marR="0">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Use </a:t>
                      </a:r>
                      <a:r>
                        <a:rPr lang="en-US" sz="1400" b="1"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aggregates</a:t>
                      </a: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for an expression that is aggregated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6038416"/>
                  </a:ext>
                </a:extLst>
              </a:tr>
              <a:tr h="296499">
                <a:tc>
                  <a:txBody>
                    <a:bodyPr/>
                    <a:lstStyle/>
                    <a:p>
                      <a:pPr marL="0" marR="0">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Use </a:t>
                      </a:r>
                      <a:r>
                        <a:rPr lang="en-US" sz="1400" b="1"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related agent of expression</a:t>
                      </a: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(or a sub-property) for agents related to the aggregating expression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1662271"/>
                  </a:ext>
                </a:extLst>
              </a:tr>
              <a:tr h="296499">
                <a:tc>
                  <a:txBody>
                    <a:bodyPr/>
                    <a:lstStyle/>
                    <a:p>
                      <a:pPr marL="0" marR="0">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 direct relationship to agents related to any expressions that are aggregated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4944080"/>
                  </a:ext>
                </a:extLst>
              </a:tr>
            </a:tbl>
          </a:graphicData>
        </a:graphic>
      </p:graphicFrame>
    </p:spTree>
    <p:extLst>
      <p:ext uri="{BB962C8B-B14F-4D97-AF65-F5344CB8AC3E}">
        <p14:creationId xmlns:p14="http://schemas.microsoft.com/office/powerpoint/2010/main" val="650570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Describing</a:t>
            </a:r>
            <a:r>
              <a:rPr lang="en-US" dirty="0"/>
              <a:t> </a:t>
            </a:r>
            <a:r>
              <a:rPr lang="en-US" b="1" dirty="0"/>
              <a:t>an aggregating work</a:t>
            </a:r>
          </a:p>
        </p:txBody>
      </p:sp>
      <p:pic>
        <p:nvPicPr>
          <p:cNvPr id="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605" y="5162530"/>
            <a:ext cx="1106365" cy="16192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1295400" y="5879609"/>
            <a:ext cx="1772904" cy="830997"/>
          </a:xfrm>
          <a:prstGeom prst="rect">
            <a:avLst/>
          </a:prstGeom>
        </p:spPr>
        <p:txBody>
          <a:bodyPr wrap="square">
            <a:spAutoFit/>
          </a:bodyPr>
          <a:lstStyle/>
          <a:p>
            <a:r>
              <a:rPr lang="en-US" sz="1600" dirty="0"/>
              <a:t>Mansfield Park</a:t>
            </a:r>
          </a:p>
          <a:p>
            <a:r>
              <a:rPr lang="en-US" sz="1600" dirty="0"/>
              <a:t>Persuasion </a:t>
            </a:r>
          </a:p>
          <a:p>
            <a:r>
              <a:rPr lang="en-US" sz="1600" dirty="0"/>
              <a:t>Lady Susan</a:t>
            </a:r>
          </a:p>
        </p:txBody>
      </p:sp>
      <p:sp>
        <p:nvSpPr>
          <p:cNvPr id="10" name="Rectangle 9"/>
          <p:cNvSpPr/>
          <p:nvPr/>
        </p:nvSpPr>
        <p:spPr>
          <a:xfrm>
            <a:off x="1295400" y="4894945"/>
            <a:ext cx="1968904" cy="1077218"/>
          </a:xfrm>
          <a:prstGeom prst="rect">
            <a:avLst/>
          </a:prstGeom>
        </p:spPr>
        <p:txBody>
          <a:bodyPr wrap="square">
            <a:spAutoFit/>
          </a:bodyPr>
          <a:lstStyle/>
          <a:p>
            <a:r>
              <a:rPr lang="en-US" sz="1600" dirty="0"/>
              <a:t>Emma</a:t>
            </a:r>
          </a:p>
          <a:p>
            <a:r>
              <a:rPr lang="en-US" sz="1600" dirty="0"/>
              <a:t>Pride and Prejudice</a:t>
            </a:r>
          </a:p>
          <a:p>
            <a:r>
              <a:rPr lang="en-US" sz="1600" dirty="0"/>
              <a:t>Sense and Sensibility</a:t>
            </a:r>
          </a:p>
          <a:p>
            <a:r>
              <a:rPr lang="en-US" sz="1600" dirty="0"/>
              <a:t>Northanger Abbey</a:t>
            </a:r>
          </a:p>
        </p:txBody>
      </p:sp>
      <p:graphicFrame>
        <p:nvGraphicFramePr>
          <p:cNvPr id="15" name="Table 14">
            <a:extLst>
              <a:ext uri="{FF2B5EF4-FFF2-40B4-BE49-F238E27FC236}">
                <a16:creationId xmlns:a16="http://schemas.microsoft.com/office/drawing/2014/main" id="{CB835402-0352-4EAF-AF33-7DB35DD06D87}"/>
              </a:ext>
            </a:extLst>
          </p:cNvPr>
          <p:cNvGraphicFramePr>
            <a:graphicFrameLocks noGrp="1"/>
          </p:cNvGraphicFramePr>
          <p:nvPr>
            <p:extLst>
              <p:ext uri="{D42A27DB-BD31-4B8C-83A1-F6EECF244321}">
                <p14:modId xmlns:p14="http://schemas.microsoft.com/office/powerpoint/2010/main" val="2136895568"/>
              </p:ext>
            </p:extLst>
          </p:nvPr>
        </p:nvGraphicFramePr>
        <p:xfrm>
          <a:off x="533400" y="1226257"/>
          <a:ext cx="8153400" cy="3358377"/>
        </p:xfrm>
        <a:graphic>
          <a:graphicData uri="http://schemas.openxmlformats.org/drawingml/2006/table">
            <a:tbl>
              <a:tblPr firstRow="1" firstCol="1" bandRow="1"/>
              <a:tblGrid>
                <a:gridCol w="8153400">
                  <a:extLst>
                    <a:ext uri="{9D8B030D-6E8A-4147-A177-3AD203B41FA5}">
                      <a16:colId xmlns:a16="http://schemas.microsoft.com/office/drawing/2014/main" val="3324504933"/>
                    </a:ext>
                  </a:extLst>
                </a:gridCol>
              </a:tblGrid>
              <a:tr h="148250">
                <a:tc>
                  <a:txBody>
                    <a:bodyPr/>
                    <a:lstStyle/>
                    <a:p>
                      <a:pPr marL="0" marR="0">
                        <a:spcBef>
                          <a:spcPts val="0"/>
                        </a:spcBef>
                        <a:spcAft>
                          <a:spcPts val="0"/>
                        </a:spcAft>
                      </a:pPr>
                      <a:r>
                        <a:rPr lang="en-US"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Describing an aggregating work</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229034716"/>
                  </a:ext>
                </a:extLst>
              </a:tr>
              <a:tr h="237199">
                <a:tc>
                  <a:txBody>
                    <a:bodyPr/>
                    <a:lstStyle/>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Record elements for the aggregating work (characteristics of the works that are aggregated)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8888997"/>
                  </a:ext>
                </a:extLst>
              </a:tr>
              <a:tr h="148250">
                <a:tc>
                  <a:txBody>
                    <a:bodyPr/>
                    <a:lstStyle/>
                    <a:p>
                      <a:pPr marL="0" marR="0">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Use</a:t>
                      </a:r>
                      <a:r>
                        <a:rPr lang="en-US" sz="1800" i="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800" b="1" i="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note on work</a:t>
                      </a:r>
                      <a:r>
                        <a:rPr lang="en-US"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for works that are aggregated</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1269982"/>
                  </a:ext>
                </a:extLst>
              </a:tr>
              <a:tr h="296499">
                <a:tc>
                  <a:txBody>
                    <a:bodyPr/>
                    <a:lstStyle/>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 direct relationship to works that are aggregated (except for aggregating works that are successive)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0342037"/>
                  </a:ext>
                </a:extLst>
              </a:tr>
              <a:tr h="296499">
                <a:tc>
                  <a:txBody>
                    <a:bodyPr/>
                    <a:lstStyle/>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if the aggregating work is successive, use </a:t>
                      </a:r>
                      <a:r>
                        <a:rPr lang="en-US" sz="1800" b="1"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issue</a:t>
                      </a: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for an aggregated work that is static</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6200556"/>
                  </a:ext>
                </a:extLst>
              </a:tr>
              <a:tr h="355799">
                <a:tc>
                  <a:txBody>
                    <a:bodyPr/>
                    <a:lstStyle/>
                    <a:p>
                      <a:pPr marL="0" marR="0">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if the aggregating work is successive, use </a:t>
                      </a:r>
                      <a:r>
                        <a:rPr lang="en-US" sz="1800" b="1" i="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subseries</a:t>
                      </a:r>
                      <a:r>
                        <a:rPr lang="en-US"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for a work that is aggregated when it is, also, a successive aggregating work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1882608"/>
                  </a:ext>
                </a:extLst>
              </a:tr>
              <a:tr h="296499">
                <a:tc>
                  <a:txBody>
                    <a:bodyPr/>
                    <a:lstStyle/>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Use </a:t>
                      </a:r>
                      <a:r>
                        <a:rPr lang="en-US" sz="1800" b="1"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aggregator</a:t>
                      </a: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for creators of aggregating works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2571944"/>
                  </a:ext>
                </a:extLst>
              </a:tr>
              <a:tr h="296499">
                <a:tc>
                  <a:txBody>
                    <a:bodyPr/>
                    <a:lstStyle/>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 direct relationship to agents related to works that are aggregated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8673667"/>
                  </a:ext>
                </a:extLst>
              </a:tr>
              <a:tr h="148250">
                <a:tc>
                  <a:txBody>
                    <a:bodyPr/>
                    <a:lstStyle/>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WE lock applies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0246391"/>
                  </a:ext>
                </a:extLst>
              </a:tr>
            </a:tbl>
          </a:graphicData>
        </a:graphic>
      </p:graphicFrame>
      <p:cxnSp>
        <p:nvCxnSpPr>
          <p:cNvPr id="11" name="Straight Arrow Connector 10">
            <a:extLst>
              <a:ext uri="{FF2B5EF4-FFF2-40B4-BE49-F238E27FC236}">
                <a16:creationId xmlns:a16="http://schemas.microsoft.com/office/drawing/2014/main" id="{AA84F69F-F6AB-427D-9469-B76EBC09B526}"/>
              </a:ext>
            </a:extLst>
          </p:cNvPr>
          <p:cNvCxnSpPr/>
          <p:nvPr/>
        </p:nvCxnSpPr>
        <p:spPr>
          <a:xfrm>
            <a:off x="7162800" y="3810000"/>
            <a:ext cx="990600" cy="0"/>
          </a:xfrm>
          <a:prstGeom prst="straightConnector1">
            <a:avLst/>
          </a:pr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AC720324-85C6-4CF8-BC38-091E2C508136}"/>
              </a:ext>
            </a:extLst>
          </p:cNvPr>
          <p:cNvCxnSpPr/>
          <p:nvPr/>
        </p:nvCxnSpPr>
        <p:spPr>
          <a:xfrm>
            <a:off x="7162800" y="4191000"/>
            <a:ext cx="990600" cy="0"/>
          </a:xfrm>
          <a:prstGeom prst="straightConnector1">
            <a:avLst/>
          </a:pr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C4FC6F01-59DD-4A71-9D77-AA05E09A847F}"/>
              </a:ext>
            </a:extLst>
          </p:cNvPr>
          <p:cNvCxnSpPr/>
          <p:nvPr/>
        </p:nvCxnSpPr>
        <p:spPr>
          <a:xfrm>
            <a:off x="7277100" y="2209800"/>
            <a:ext cx="990600" cy="0"/>
          </a:xfrm>
          <a:prstGeom prst="straightConnector1">
            <a:avLst/>
          </a:pr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F9EEC66C-3287-4B12-BE51-F78F00BE0D2B}"/>
              </a:ext>
            </a:extLst>
          </p:cNvPr>
          <p:cNvCxnSpPr/>
          <p:nvPr/>
        </p:nvCxnSpPr>
        <p:spPr>
          <a:xfrm>
            <a:off x="7277100" y="2667000"/>
            <a:ext cx="990600" cy="0"/>
          </a:xfrm>
          <a:prstGeom prst="straightConnector1">
            <a:avLst/>
          </a:pr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515823D4-2D09-4B47-9949-8E04314BE94B}"/>
              </a:ext>
            </a:extLst>
          </p:cNvPr>
          <p:cNvCxnSpPr/>
          <p:nvPr/>
        </p:nvCxnSpPr>
        <p:spPr>
          <a:xfrm>
            <a:off x="7277100" y="4495800"/>
            <a:ext cx="990600" cy="0"/>
          </a:xfrm>
          <a:prstGeom prst="straightConnector1">
            <a:avLst/>
          </a:pr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0394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ts val="0"/>
              </a:spcBef>
              <a:tabLst>
                <a:tab pos="685800" algn="l"/>
              </a:tabLst>
            </a:pPr>
            <a:r>
              <a:rPr lang="en-US" dirty="0"/>
              <a:t>Describing aggregating works</a:t>
            </a:r>
            <a:br>
              <a:rPr lang="en-US" dirty="0"/>
            </a:br>
            <a:r>
              <a:rPr lang="en-US" dirty="0"/>
              <a:t>Record work elements</a:t>
            </a:r>
            <a:endParaRPr lang="en-US" dirty="0">
              <a:ea typeface="Calibri"/>
              <a:cs typeface="Times New Roman"/>
            </a:endParaRPr>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5067364"/>
            <a:ext cx="1149468" cy="16823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1524000" y="5000598"/>
            <a:ext cx="2654704" cy="1815882"/>
          </a:xfrm>
          <a:prstGeom prst="rect">
            <a:avLst/>
          </a:prstGeom>
        </p:spPr>
        <p:txBody>
          <a:bodyPr wrap="square">
            <a:spAutoFit/>
          </a:bodyPr>
          <a:lstStyle/>
          <a:p>
            <a:r>
              <a:rPr lang="en-US" sz="1600" dirty="0"/>
              <a:t>Emma</a:t>
            </a:r>
          </a:p>
          <a:p>
            <a:r>
              <a:rPr lang="en-US" sz="1600" dirty="0"/>
              <a:t>Pride and Prejudice</a:t>
            </a:r>
          </a:p>
          <a:p>
            <a:r>
              <a:rPr lang="en-US" sz="1600" dirty="0"/>
              <a:t>Sense and Sensibility</a:t>
            </a:r>
          </a:p>
          <a:p>
            <a:r>
              <a:rPr lang="en-US" sz="1600" dirty="0"/>
              <a:t>Northanger Abbey</a:t>
            </a:r>
          </a:p>
          <a:p>
            <a:r>
              <a:rPr lang="en-US" sz="1600" dirty="0"/>
              <a:t>Mansfield Park</a:t>
            </a:r>
          </a:p>
          <a:p>
            <a:r>
              <a:rPr lang="en-US" sz="1600" dirty="0"/>
              <a:t>Persuasion </a:t>
            </a:r>
          </a:p>
          <a:p>
            <a:r>
              <a:rPr lang="en-US" sz="1600" dirty="0"/>
              <a:t>Lady Susan</a:t>
            </a:r>
          </a:p>
        </p:txBody>
      </p:sp>
      <p:sp>
        <p:nvSpPr>
          <p:cNvPr id="4" name="Rectangle 3"/>
          <p:cNvSpPr/>
          <p:nvPr/>
        </p:nvSpPr>
        <p:spPr>
          <a:xfrm>
            <a:off x="228600" y="2408489"/>
            <a:ext cx="8153400" cy="1323439"/>
          </a:xfrm>
          <a:prstGeom prst="rect">
            <a:avLst/>
          </a:prstGeom>
        </p:spPr>
        <p:txBody>
          <a:bodyPr wrap="square">
            <a:spAutoFit/>
          </a:bodyPr>
          <a:lstStyle/>
          <a:p>
            <a:pPr lvl="1"/>
            <a:r>
              <a:rPr lang="en-US" sz="2000" dirty="0"/>
              <a:t>e.g., for </a:t>
            </a:r>
            <a:r>
              <a:rPr lang="en-US" sz="2000" u="sng" dirty="0"/>
              <a:t>the aggregating work</a:t>
            </a:r>
            <a:r>
              <a:rPr lang="en-US" sz="2000" dirty="0"/>
              <a:t>: </a:t>
            </a:r>
          </a:p>
          <a:p>
            <a:pPr lvl="1"/>
            <a:r>
              <a:rPr lang="en-US" sz="2000" dirty="0"/>
              <a:t>Record a subject relationship for the general topic of all of the collected novels, e.g.,</a:t>
            </a:r>
          </a:p>
          <a:p>
            <a:pPr lvl="1"/>
            <a:r>
              <a:rPr lang="en-US" sz="2000" dirty="0"/>
              <a:t>	England -- Social life and customs -- 19th century -- Fiction. </a:t>
            </a:r>
          </a:p>
        </p:txBody>
      </p:sp>
      <p:graphicFrame>
        <p:nvGraphicFramePr>
          <p:cNvPr id="14" name="Table 13">
            <a:extLst>
              <a:ext uri="{FF2B5EF4-FFF2-40B4-BE49-F238E27FC236}">
                <a16:creationId xmlns:a16="http://schemas.microsoft.com/office/drawing/2014/main" id="{AD466EF1-606C-47E6-945B-A3957B7AB23C}"/>
              </a:ext>
            </a:extLst>
          </p:cNvPr>
          <p:cNvGraphicFramePr>
            <a:graphicFrameLocks noGrp="1"/>
          </p:cNvGraphicFramePr>
          <p:nvPr>
            <p:extLst>
              <p:ext uri="{D42A27DB-BD31-4B8C-83A1-F6EECF244321}">
                <p14:modId xmlns:p14="http://schemas.microsoft.com/office/powerpoint/2010/main" val="3676227301"/>
              </p:ext>
            </p:extLst>
          </p:nvPr>
        </p:nvGraphicFramePr>
        <p:xfrm>
          <a:off x="457200" y="1143001"/>
          <a:ext cx="8382000" cy="822960"/>
        </p:xfrm>
        <a:graphic>
          <a:graphicData uri="http://schemas.openxmlformats.org/drawingml/2006/table">
            <a:tbl>
              <a:tblPr firstRow="1" firstCol="1" bandRow="1"/>
              <a:tblGrid>
                <a:gridCol w="8382000">
                  <a:extLst>
                    <a:ext uri="{9D8B030D-6E8A-4147-A177-3AD203B41FA5}">
                      <a16:colId xmlns:a16="http://schemas.microsoft.com/office/drawing/2014/main" val="3324504933"/>
                    </a:ext>
                  </a:extLst>
                </a:gridCol>
              </a:tblGrid>
              <a:tr h="130629">
                <a:tc>
                  <a:txBody>
                    <a:bodyPr/>
                    <a:lstStyle/>
                    <a:p>
                      <a:pPr marL="0" marR="0">
                        <a:spcBef>
                          <a:spcPts val="0"/>
                        </a:spcBef>
                        <a:spcAft>
                          <a:spcPts val="0"/>
                        </a:spcAft>
                      </a:pPr>
                      <a:r>
                        <a:rPr lang="en-US"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Describing an aggregating work</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229034716"/>
                  </a:ext>
                </a:extLst>
              </a:tr>
              <a:tr h="168376">
                <a:tc>
                  <a:txBody>
                    <a:bodyPr/>
                    <a:lstStyle/>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Record elements for the aggregating work (characteristics of the works that are aggregated)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3548888997"/>
                  </a:ext>
                </a:extLst>
              </a:tr>
            </a:tbl>
          </a:graphicData>
        </a:graphic>
      </p:graphicFrame>
    </p:spTree>
    <p:extLst>
      <p:ext uri="{BB962C8B-B14F-4D97-AF65-F5344CB8AC3E}">
        <p14:creationId xmlns:p14="http://schemas.microsoft.com/office/powerpoint/2010/main" val="7893878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Relate an aggregating work to associated </a:t>
            </a:r>
            <a:r>
              <a:rPr lang="en-US" b="1" dirty="0"/>
              <a:t>Agents</a:t>
            </a:r>
            <a:r>
              <a:rPr lang="en-US" dirty="0"/>
              <a:t> </a:t>
            </a:r>
            <a:br>
              <a:rPr lang="en-US" b="1" dirty="0"/>
            </a:br>
            <a:r>
              <a:rPr lang="en-US" dirty="0"/>
              <a:t>Relate aggregating work to creator using </a:t>
            </a:r>
            <a:r>
              <a:rPr lang="en-US" b="1" i="1" dirty="0"/>
              <a:t>aggregator</a:t>
            </a:r>
            <a:endParaRPr lang="en-US" dirty="0"/>
          </a:p>
        </p:txBody>
      </p:sp>
      <p:grpSp>
        <p:nvGrpSpPr>
          <p:cNvPr id="8" name="Group 7">
            <a:extLst>
              <a:ext uri="{FF2B5EF4-FFF2-40B4-BE49-F238E27FC236}">
                <a16:creationId xmlns:a16="http://schemas.microsoft.com/office/drawing/2014/main" id="{4A79EB13-CC36-4161-814A-19E7D4914785}"/>
              </a:ext>
            </a:extLst>
          </p:cNvPr>
          <p:cNvGrpSpPr/>
          <p:nvPr/>
        </p:nvGrpSpPr>
        <p:grpSpPr>
          <a:xfrm>
            <a:off x="208000" y="2362200"/>
            <a:ext cx="8721878" cy="2438295"/>
            <a:chOff x="208000" y="4236184"/>
            <a:chExt cx="8721878" cy="2438295"/>
          </a:xfrm>
        </p:grpSpPr>
        <p:grpSp>
          <p:nvGrpSpPr>
            <p:cNvPr id="5" name="Group 4"/>
            <p:cNvGrpSpPr/>
            <p:nvPr/>
          </p:nvGrpSpPr>
          <p:grpSpPr>
            <a:xfrm>
              <a:off x="208000" y="4236184"/>
              <a:ext cx="8721878" cy="1631216"/>
              <a:chOff x="208000" y="3920147"/>
              <a:chExt cx="8721878" cy="1631216"/>
            </a:xfrm>
          </p:grpSpPr>
          <p:sp>
            <p:nvSpPr>
              <p:cNvPr id="15" name="Rectangle 14"/>
              <p:cNvSpPr/>
              <p:nvPr/>
            </p:nvSpPr>
            <p:spPr>
              <a:xfrm>
                <a:off x="208000" y="3920147"/>
                <a:ext cx="7710331" cy="1631216"/>
              </a:xfrm>
              <a:prstGeom prst="rect">
                <a:avLst/>
              </a:prstGeom>
            </p:spPr>
            <p:txBody>
              <a:bodyPr wrap="square">
                <a:spAutoFit/>
              </a:bodyPr>
              <a:lstStyle/>
              <a:p>
                <a:r>
                  <a:rPr lang="en-US" sz="2000" dirty="0"/>
                  <a:t>e.g., we could record the AAP for the aggregator of the aggregating work embodied in this manifestation that has the title proper and  statement of responsibility: “Poems of Christina Rossetti  / selected and arranged by Kathleen Jarvis.”</a:t>
                </a:r>
              </a:p>
              <a:p>
                <a:pPr marL="3487738" lvl="2" indent="-2570163">
                  <a:buNone/>
                </a:pPr>
                <a:r>
                  <a:rPr lang="en-US" sz="2000" dirty="0"/>
                  <a:t>Aggregator: 	Jarvis, Kathleen</a:t>
                </a:r>
              </a:p>
            </p:txBody>
          </p:sp>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8285" y="3951163"/>
                <a:ext cx="981593"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9" name="TextBox 18"/>
            <p:cNvSpPr txBox="1"/>
            <p:nvPr/>
          </p:nvSpPr>
          <p:spPr>
            <a:xfrm>
              <a:off x="1447800" y="5882640"/>
              <a:ext cx="1619504" cy="691678"/>
            </a:xfrm>
            <a:prstGeom prst="ellipse">
              <a:avLst/>
            </a:prstGeom>
            <a:solidFill>
              <a:schemeClr val="accent5">
                <a:lumMod val="20000"/>
                <a:lumOff val="80000"/>
              </a:schemeClr>
            </a:solidFill>
            <a:ln w="9525">
              <a:solidFill>
                <a:schemeClr val="tx1"/>
              </a:solidFill>
            </a:ln>
          </p:spPr>
          <p:txBody>
            <a:bodyPr wrap="square" rtlCol="0">
              <a:spAutoFit/>
            </a:bodyPr>
            <a:lstStyle/>
            <a:p>
              <a:pPr algn="ctr"/>
              <a:r>
                <a:rPr lang="en-US" sz="1400" dirty="0"/>
                <a:t>aggregating work</a:t>
              </a:r>
            </a:p>
          </p:txBody>
        </p:sp>
        <p:sp>
          <p:nvSpPr>
            <p:cNvPr id="20" name="TextBox 19"/>
            <p:cNvSpPr txBox="1"/>
            <p:nvPr/>
          </p:nvSpPr>
          <p:spPr>
            <a:xfrm>
              <a:off x="3713721" y="6051094"/>
              <a:ext cx="1619504" cy="322659"/>
            </a:xfrm>
            <a:prstGeom prst="snipRoundRect">
              <a:avLst/>
            </a:prstGeom>
            <a:solidFill>
              <a:srgbClr val="FFFF99"/>
            </a:solidFill>
            <a:ln w="9525">
              <a:solidFill>
                <a:schemeClr val="tx1"/>
              </a:solidFill>
            </a:ln>
          </p:spPr>
          <p:txBody>
            <a:bodyPr wrap="square" rtlCol="0">
              <a:spAutoFit/>
            </a:bodyPr>
            <a:lstStyle/>
            <a:p>
              <a:pPr algn="ctr"/>
              <a:r>
                <a:rPr lang="en-US" sz="1400" dirty="0"/>
                <a:t>Agent</a:t>
              </a:r>
            </a:p>
          </p:txBody>
        </p:sp>
        <p:cxnSp>
          <p:nvCxnSpPr>
            <p:cNvPr id="22" name="Straight Arrow Connector 21"/>
            <p:cNvCxnSpPr>
              <a:stCxn id="20" idx="2"/>
              <a:endCxn id="19" idx="6"/>
            </p:cNvCxnSpPr>
            <p:nvPr/>
          </p:nvCxnSpPr>
          <p:spPr>
            <a:xfrm flipH="1">
              <a:off x="3067304" y="6212424"/>
              <a:ext cx="646417" cy="16055"/>
            </a:xfrm>
            <a:prstGeom prst="straightConnector1">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876581" y="6397480"/>
              <a:ext cx="960113" cy="276999"/>
            </a:xfrm>
            <a:prstGeom prst="rect">
              <a:avLst/>
            </a:prstGeom>
            <a:noFill/>
          </p:spPr>
          <p:txBody>
            <a:bodyPr wrap="square" rtlCol="0">
              <a:spAutoFit/>
            </a:bodyPr>
            <a:lstStyle/>
            <a:p>
              <a:r>
                <a:rPr lang="en-US" sz="1200" i="1" dirty="0"/>
                <a:t>aggregator</a:t>
              </a:r>
            </a:p>
          </p:txBody>
        </p:sp>
      </p:grpSp>
      <p:graphicFrame>
        <p:nvGraphicFramePr>
          <p:cNvPr id="26" name="Table 25">
            <a:extLst>
              <a:ext uri="{FF2B5EF4-FFF2-40B4-BE49-F238E27FC236}">
                <a16:creationId xmlns:a16="http://schemas.microsoft.com/office/drawing/2014/main" id="{7FB993FA-0530-4904-9FE5-4142522734C3}"/>
              </a:ext>
            </a:extLst>
          </p:cNvPr>
          <p:cNvGraphicFramePr>
            <a:graphicFrameLocks noGrp="1"/>
          </p:cNvGraphicFramePr>
          <p:nvPr>
            <p:extLst>
              <p:ext uri="{D42A27DB-BD31-4B8C-83A1-F6EECF244321}">
                <p14:modId xmlns:p14="http://schemas.microsoft.com/office/powerpoint/2010/main" val="3753359812"/>
              </p:ext>
            </p:extLst>
          </p:nvPr>
        </p:nvGraphicFramePr>
        <p:xfrm>
          <a:off x="457200" y="1295400"/>
          <a:ext cx="8382000" cy="548640"/>
        </p:xfrm>
        <a:graphic>
          <a:graphicData uri="http://schemas.openxmlformats.org/drawingml/2006/table">
            <a:tbl>
              <a:tblPr firstRow="1" firstCol="1" bandRow="1"/>
              <a:tblGrid>
                <a:gridCol w="8382000">
                  <a:extLst>
                    <a:ext uri="{9D8B030D-6E8A-4147-A177-3AD203B41FA5}">
                      <a16:colId xmlns:a16="http://schemas.microsoft.com/office/drawing/2014/main" val="3324504933"/>
                    </a:ext>
                  </a:extLst>
                </a:gridCol>
              </a:tblGrid>
              <a:tr h="60961">
                <a:tc>
                  <a:txBody>
                    <a:bodyPr/>
                    <a:lstStyle/>
                    <a:p>
                      <a:pPr marL="0" marR="0">
                        <a:spcBef>
                          <a:spcPts val="0"/>
                        </a:spcBef>
                        <a:spcAft>
                          <a:spcPts val="0"/>
                        </a:spcAft>
                      </a:pPr>
                      <a:r>
                        <a:rPr lang="en-US"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Describing an aggregating work</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229034716"/>
                  </a:ext>
                </a:extLst>
              </a:tr>
              <a:tr h="130629">
                <a:tc>
                  <a:txBody>
                    <a:bodyPr/>
                    <a:lstStyle/>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Use </a:t>
                      </a:r>
                      <a:r>
                        <a:rPr lang="en-US" sz="1800" b="1"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aggregator</a:t>
                      </a: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for creators of aggregating works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2655645649"/>
                  </a:ext>
                </a:extLst>
              </a:tr>
            </a:tbl>
          </a:graphicData>
        </a:graphic>
      </p:graphicFrame>
    </p:spTree>
    <p:extLst>
      <p:ext uri="{BB962C8B-B14F-4D97-AF65-F5344CB8AC3E}">
        <p14:creationId xmlns:p14="http://schemas.microsoft.com/office/powerpoint/2010/main" val="2604196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Relate an aggregating work to associated </a:t>
            </a:r>
            <a:r>
              <a:rPr lang="en-US" b="1" dirty="0"/>
              <a:t>Agents</a:t>
            </a:r>
            <a:br>
              <a:rPr lang="en-US" dirty="0"/>
            </a:br>
            <a:r>
              <a:rPr lang="en-US" dirty="0"/>
              <a:t>Do not relate to Agents of aggregated works</a:t>
            </a:r>
          </a:p>
        </p:txBody>
      </p:sp>
      <p:pic>
        <p:nvPicPr>
          <p:cNvPr id="21" name="Picture 2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59121" y="4954198"/>
            <a:ext cx="1197465" cy="1752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3" name="Group 22"/>
          <p:cNvGrpSpPr/>
          <p:nvPr/>
        </p:nvGrpSpPr>
        <p:grpSpPr>
          <a:xfrm>
            <a:off x="3700193" y="3452970"/>
            <a:ext cx="3855553" cy="3207244"/>
            <a:chOff x="4876800" y="1821956"/>
            <a:chExt cx="3855553" cy="3207244"/>
          </a:xfrm>
        </p:grpSpPr>
        <p:grpSp>
          <p:nvGrpSpPr>
            <p:cNvPr id="24" name="Group 23"/>
            <p:cNvGrpSpPr/>
            <p:nvPr/>
          </p:nvGrpSpPr>
          <p:grpSpPr>
            <a:xfrm>
              <a:off x="4876800" y="1821956"/>
              <a:ext cx="3855553" cy="3207244"/>
              <a:chOff x="1833986" y="2864191"/>
              <a:chExt cx="4490614" cy="3962641"/>
            </a:xfrm>
          </p:grpSpPr>
          <p:sp>
            <p:nvSpPr>
              <p:cNvPr id="26" name="TextBox 25"/>
              <p:cNvSpPr txBox="1"/>
              <p:nvPr/>
            </p:nvSpPr>
            <p:spPr>
              <a:xfrm>
                <a:off x="3163242" y="6044208"/>
                <a:ext cx="2075508" cy="782624"/>
              </a:xfrm>
              <a:prstGeom prst="ellipse">
                <a:avLst/>
              </a:prstGeom>
              <a:solidFill>
                <a:schemeClr val="accent5">
                  <a:lumMod val="20000"/>
                  <a:lumOff val="80000"/>
                </a:schemeClr>
              </a:solidFill>
              <a:ln w="9525">
                <a:solidFill>
                  <a:schemeClr val="tx1"/>
                </a:solidFill>
              </a:ln>
            </p:spPr>
            <p:txBody>
              <a:bodyPr wrap="square" rtlCol="0">
                <a:normAutofit fontScale="92500" lnSpcReduction="20000"/>
              </a:bodyPr>
              <a:lstStyle/>
              <a:p>
                <a:pPr algn="ctr"/>
                <a:r>
                  <a:rPr lang="en-US" sz="1400" dirty="0"/>
                  <a:t>aggregate</a:t>
                </a:r>
              </a:p>
              <a:p>
                <a:pPr algn="ctr"/>
                <a:r>
                  <a:rPr lang="en-US" sz="1400" dirty="0"/>
                  <a:t>manifestation</a:t>
                </a:r>
              </a:p>
            </p:txBody>
          </p:sp>
          <p:sp>
            <p:nvSpPr>
              <p:cNvPr id="27" name="TextBox 26"/>
              <p:cNvSpPr txBox="1"/>
              <p:nvPr/>
            </p:nvSpPr>
            <p:spPr>
              <a:xfrm>
                <a:off x="1981200" y="3810000"/>
                <a:ext cx="2034774" cy="735747"/>
              </a:xfrm>
              <a:prstGeom prst="ellipse">
                <a:avLst/>
              </a:prstGeom>
              <a:solidFill>
                <a:schemeClr val="accent5">
                  <a:lumMod val="20000"/>
                  <a:lumOff val="80000"/>
                </a:schemeClr>
              </a:solidFill>
              <a:ln w="9525">
                <a:solidFill>
                  <a:schemeClr val="tx1"/>
                </a:solidFill>
              </a:ln>
            </p:spPr>
            <p:txBody>
              <a:bodyPr wrap="square" rtlCol="0">
                <a:normAutofit fontScale="92500" lnSpcReduction="20000"/>
              </a:bodyPr>
              <a:lstStyle/>
              <a:p>
                <a:pPr algn="ctr"/>
                <a:r>
                  <a:rPr lang="en-US" sz="1400" dirty="0"/>
                  <a:t>aggregated work</a:t>
                </a:r>
              </a:p>
            </p:txBody>
          </p:sp>
          <p:sp>
            <p:nvSpPr>
              <p:cNvPr id="28" name="TextBox 27"/>
              <p:cNvSpPr txBox="1"/>
              <p:nvPr/>
            </p:nvSpPr>
            <p:spPr>
              <a:xfrm>
                <a:off x="2110974" y="4876800"/>
                <a:ext cx="1775226" cy="735747"/>
              </a:xfrm>
              <a:prstGeom prst="ellipse">
                <a:avLst/>
              </a:prstGeom>
              <a:solidFill>
                <a:schemeClr val="accent5">
                  <a:lumMod val="20000"/>
                  <a:lumOff val="80000"/>
                </a:schemeClr>
              </a:solidFill>
              <a:ln w="9525">
                <a:solidFill>
                  <a:schemeClr val="tx1"/>
                </a:solidFill>
              </a:ln>
            </p:spPr>
            <p:txBody>
              <a:bodyPr wrap="square" rtlCol="0">
                <a:normAutofit fontScale="92500" lnSpcReduction="20000"/>
              </a:bodyPr>
              <a:lstStyle/>
              <a:p>
                <a:pPr algn="ctr"/>
                <a:r>
                  <a:rPr lang="en-US" sz="1400" dirty="0"/>
                  <a:t>aggregated expression</a:t>
                </a:r>
              </a:p>
            </p:txBody>
          </p:sp>
          <p:sp>
            <p:nvSpPr>
              <p:cNvPr id="29" name="TextBox 28"/>
              <p:cNvSpPr txBox="1"/>
              <p:nvPr/>
            </p:nvSpPr>
            <p:spPr>
              <a:xfrm>
                <a:off x="3071638" y="4472853"/>
                <a:ext cx="1042055" cy="342240"/>
              </a:xfrm>
              <a:prstGeom prst="rect">
                <a:avLst/>
              </a:prstGeom>
              <a:noFill/>
              <a:ln>
                <a:noFill/>
              </a:ln>
            </p:spPr>
            <p:txBody>
              <a:bodyPr wrap="square" rtlCol="0">
                <a:spAutoFit/>
              </a:bodyPr>
              <a:lstStyle/>
              <a:p>
                <a:pPr algn="r"/>
                <a:r>
                  <a:rPr lang="en-US" sz="1200" i="1" dirty="0"/>
                  <a:t>expression</a:t>
                </a:r>
              </a:p>
            </p:txBody>
          </p:sp>
          <p:sp>
            <p:nvSpPr>
              <p:cNvPr id="30" name="TextBox 29"/>
              <p:cNvSpPr txBox="1"/>
              <p:nvPr/>
            </p:nvSpPr>
            <p:spPr>
              <a:xfrm>
                <a:off x="2983899" y="5491226"/>
                <a:ext cx="1231782" cy="342240"/>
              </a:xfrm>
              <a:prstGeom prst="rect">
                <a:avLst/>
              </a:prstGeom>
              <a:noFill/>
              <a:ln>
                <a:noFill/>
              </a:ln>
            </p:spPr>
            <p:txBody>
              <a:bodyPr wrap="square" rtlCol="0">
                <a:spAutoFit/>
              </a:bodyPr>
              <a:lstStyle/>
              <a:p>
                <a:r>
                  <a:rPr lang="en-US" sz="1200" i="1" dirty="0"/>
                  <a:t>manifestation</a:t>
                </a:r>
              </a:p>
            </p:txBody>
          </p:sp>
          <p:cxnSp>
            <p:nvCxnSpPr>
              <p:cNvPr id="31" name="Straight Arrow Connector 30"/>
              <p:cNvCxnSpPr>
                <a:stCxn id="27" idx="4"/>
                <a:endCxn id="28" idx="0"/>
              </p:cNvCxnSpPr>
              <p:nvPr/>
            </p:nvCxnSpPr>
            <p:spPr>
              <a:xfrm>
                <a:off x="2998587" y="4545747"/>
                <a:ext cx="0" cy="33105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2110974" y="2864191"/>
                <a:ext cx="1775226" cy="432792"/>
              </a:xfrm>
              <a:prstGeom prst="ellipse">
                <a:avLst/>
              </a:prstGeom>
              <a:solidFill>
                <a:schemeClr val="accent5">
                  <a:lumMod val="20000"/>
                  <a:lumOff val="80000"/>
                </a:schemeClr>
              </a:solidFill>
              <a:ln w="9525">
                <a:solidFill>
                  <a:schemeClr val="tx1"/>
                </a:solidFill>
              </a:ln>
            </p:spPr>
            <p:txBody>
              <a:bodyPr wrap="square" rtlCol="0">
                <a:normAutofit fontScale="85000" lnSpcReduction="20000"/>
              </a:bodyPr>
              <a:lstStyle/>
              <a:p>
                <a:pPr algn="ctr"/>
                <a:r>
                  <a:rPr lang="en-US" sz="1400" dirty="0"/>
                  <a:t>Author</a:t>
                </a:r>
              </a:p>
            </p:txBody>
          </p:sp>
          <p:sp>
            <p:nvSpPr>
              <p:cNvPr id="33" name="TextBox 32"/>
              <p:cNvSpPr txBox="1"/>
              <p:nvPr/>
            </p:nvSpPr>
            <p:spPr>
              <a:xfrm>
                <a:off x="3027730" y="3304995"/>
                <a:ext cx="1118256" cy="342240"/>
              </a:xfrm>
              <a:prstGeom prst="rect">
                <a:avLst/>
              </a:prstGeom>
              <a:noFill/>
            </p:spPr>
            <p:txBody>
              <a:bodyPr wrap="square" rtlCol="0">
                <a:spAutoFit/>
              </a:bodyPr>
              <a:lstStyle/>
              <a:p>
                <a:r>
                  <a:rPr lang="en-US" sz="1200" b="1" i="1" dirty="0">
                    <a:solidFill>
                      <a:srgbClr val="FF0000"/>
                    </a:solidFill>
                  </a:rPr>
                  <a:t>author of</a:t>
                </a:r>
              </a:p>
            </p:txBody>
          </p:sp>
          <p:cxnSp>
            <p:nvCxnSpPr>
              <p:cNvPr id="34" name="Straight Arrow Connector 33"/>
              <p:cNvCxnSpPr>
                <a:stCxn id="32" idx="4"/>
                <a:endCxn id="27" idx="0"/>
              </p:cNvCxnSpPr>
              <p:nvPr/>
            </p:nvCxnSpPr>
            <p:spPr>
              <a:xfrm>
                <a:off x="2998587" y="3296983"/>
                <a:ext cx="0" cy="513017"/>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Elbow Connector 34"/>
              <p:cNvCxnSpPr>
                <a:stCxn id="28" idx="4"/>
                <a:endCxn id="26" idx="0"/>
              </p:cNvCxnSpPr>
              <p:nvPr/>
            </p:nvCxnSpPr>
            <p:spPr>
              <a:xfrm rot="16200000" flipH="1">
                <a:off x="3383960" y="5227172"/>
                <a:ext cx="431661" cy="1202410"/>
              </a:xfrm>
              <a:prstGeom prst="bentConnector3">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4549374" y="3806690"/>
                <a:ext cx="1775226" cy="735747"/>
              </a:xfrm>
              <a:prstGeom prst="ellipse">
                <a:avLst/>
              </a:prstGeom>
              <a:solidFill>
                <a:schemeClr val="accent5">
                  <a:lumMod val="20000"/>
                  <a:lumOff val="80000"/>
                </a:schemeClr>
              </a:solidFill>
              <a:ln w="9525">
                <a:solidFill>
                  <a:schemeClr val="tx1"/>
                </a:solidFill>
              </a:ln>
            </p:spPr>
            <p:txBody>
              <a:bodyPr wrap="square" rtlCol="0">
                <a:normAutofit fontScale="92500" lnSpcReduction="20000"/>
              </a:bodyPr>
              <a:lstStyle/>
              <a:p>
                <a:pPr algn="ctr"/>
                <a:r>
                  <a:rPr lang="en-US" sz="1400" dirty="0"/>
                  <a:t>aggregating work</a:t>
                </a:r>
              </a:p>
            </p:txBody>
          </p:sp>
          <p:sp>
            <p:nvSpPr>
              <p:cNvPr id="37" name="TextBox 36"/>
              <p:cNvSpPr txBox="1"/>
              <p:nvPr/>
            </p:nvSpPr>
            <p:spPr>
              <a:xfrm>
                <a:off x="4549374" y="4876800"/>
                <a:ext cx="1775226" cy="735747"/>
              </a:xfrm>
              <a:prstGeom prst="ellipse">
                <a:avLst/>
              </a:prstGeom>
              <a:solidFill>
                <a:schemeClr val="accent5">
                  <a:lumMod val="20000"/>
                  <a:lumOff val="80000"/>
                </a:schemeClr>
              </a:solidFill>
              <a:ln w="9525">
                <a:solidFill>
                  <a:schemeClr val="tx1"/>
                </a:solidFill>
              </a:ln>
            </p:spPr>
            <p:txBody>
              <a:bodyPr wrap="square" rtlCol="0">
                <a:normAutofit fontScale="92500" lnSpcReduction="20000"/>
              </a:bodyPr>
              <a:lstStyle/>
              <a:p>
                <a:pPr algn="ctr"/>
                <a:r>
                  <a:rPr lang="en-US" sz="1400" dirty="0"/>
                  <a:t>aggregating  expression</a:t>
                </a:r>
              </a:p>
            </p:txBody>
          </p:sp>
          <p:cxnSp>
            <p:nvCxnSpPr>
              <p:cNvPr id="38" name="Straight Arrow Connector 37"/>
              <p:cNvCxnSpPr>
                <a:stCxn id="36" idx="4"/>
                <a:endCxn id="37" idx="0"/>
              </p:cNvCxnSpPr>
              <p:nvPr/>
            </p:nvCxnSpPr>
            <p:spPr>
              <a:xfrm>
                <a:off x="5436987" y="4542437"/>
                <a:ext cx="0" cy="33436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Elbow Connector 38"/>
              <p:cNvCxnSpPr>
                <a:stCxn id="37" idx="4"/>
                <a:endCxn id="26" idx="0"/>
              </p:cNvCxnSpPr>
              <p:nvPr/>
            </p:nvCxnSpPr>
            <p:spPr>
              <a:xfrm rot="5400000">
                <a:off x="4603162" y="5210383"/>
                <a:ext cx="431661" cy="1235991"/>
              </a:xfrm>
              <a:prstGeom prst="bentConnector3">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4326970" y="4507594"/>
                <a:ext cx="1042055" cy="342240"/>
              </a:xfrm>
              <a:prstGeom prst="rect">
                <a:avLst/>
              </a:prstGeom>
              <a:noFill/>
              <a:ln>
                <a:noFill/>
              </a:ln>
            </p:spPr>
            <p:txBody>
              <a:bodyPr wrap="square" rtlCol="0">
                <a:spAutoFit/>
              </a:bodyPr>
              <a:lstStyle/>
              <a:p>
                <a:pPr algn="r"/>
                <a:r>
                  <a:rPr lang="en-US" sz="1200" i="1" dirty="0"/>
                  <a:t>expression</a:t>
                </a:r>
              </a:p>
            </p:txBody>
          </p:sp>
          <p:sp>
            <p:nvSpPr>
              <p:cNvPr id="41" name="TextBox 40"/>
              <p:cNvSpPr txBox="1"/>
              <p:nvPr/>
            </p:nvSpPr>
            <p:spPr>
              <a:xfrm>
                <a:off x="4239231" y="5525968"/>
                <a:ext cx="1231782" cy="342240"/>
              </a:xfrm>
              <a:prstGeom prst="rect">
                <a:avLst/>
              </a:prstGeom>
              <a:noFill/>
              <a:ln>
                <a:noFill/>
              </a:ln>
            </p:spPr>
            <p:txBody>
              <a:bodyPr wrap="square" rtlCol="0">
                <a:spAutoFit/>
              </a:bodyPr>
              <a:lstStyle/>
              <a:p>
                <a:r>
                  <a:rPr lang="en-US" sz="1200" i="1" dirty="0"/>
                  <a:t>manifestation</a:t>
                </a:r>
              </a:p>
            </p:txBody>
          </p:sp>
          <p:sp>
            <p:nvSpPr>
              <p:cNvPr id="42" name="TextBox 41"/>
              <p:cNvSpPr txBox="1"/>
              <p:nvPr/>
            </p:nvSpPr>
            <p:spPr>
              <a:xfrm>
                <a:off x="1833986" y="4426073"/>
                <a:ext cx="1118256" cy="570400"/>
              </a:xfrm>
              <a:prstGeom prst="rect">
                <a:avLst/>
              </a:prstGeom>
              <a:noFill/>
            </p:spPr>
            <p:txBody>
              <a:bodyPr wrap="square" rtlCol="0">
                <a:spAutoFit/>
              </a:bodyPr>
              <a:lstStyle/>
              <a:p>
                <a:r>
                  <a:rPr lang="en-US" sz="1200" b="1" i="1" dirty="0">
                    <a:solidFill>
                      <a:srgbClr val="FF0000"/>
                    </a:solidFill>
                  </a:rPr>
                  <a:t>writer of aggregate</a:t>
                </a:r>
              </a:p>
            </p:txBody>
          </p:sp>
        </p:grpSp>
        <p:cxnSp>
          <p:nvCxnSpPr>
            <p:cNvPr id="25" name="Curved Connector 24"/>
            <p:cNvCxnSpPr>
              <a:stCxn id="32" idx="2"/>
              <a:endCxn id="26" idx="2"/>
            </p:cNvCxnSpPr>
            <p:nvPr/>
          </p:nvCxnSpPr>
          <p:spPr>
            <a:xfrm rot="10800000" flipH="1" flipV="1">
              <a:off x="5114615" y="1997100"/>
              <a:ext cx="903457" cy="2715383"/>
            </a:xfrm>
            <a:prstGeom prst="curvedConnector3">
              <a:avLst>
                <a:gd name="adj1" fmla="val -25303"/>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aphicFrame>
        <p:nvGraphicFramePr>
          <p:cNvPr id="46" name="Table 45">
            <a:extLst>
              <a:ext uri="{FF2B5EF4-FFF2-40B4-BE49-F238E27FC236}">
                <a16:creationId xmlns:a16="http://schemas.microsoft.com/office/drawing/2014/main" id="{7A1C01E2-0849-4FBA-9EDF-1248D3529806}"/>
              </a:ext>
            </a:extLst>
          </p:cNvPr>
          <p:cNvGraphicFramePr>
            <a:graphicFrameLocks noGrp="1"/>
          </p:cNvGraphicFramePr>
          <p:nvPr>
            <p:extLst>
              <p:ext uri="{D42A27DB-BD31-4B8C-83A1-F6EECF244321}">
                <p14:modId xmlns:p14="http://schemas.microsoft.com/office/powerpoint/2010/main" val="3121596412"/>
              </p:ext>
            </p:extLst>
          </p:nvPr>
        </p:nvGraphicFramePr>
        <p:xfrm>
          <a:off x="457200" y="1143001"/>
          <a:ext cx="8382000" cy="548640"/>
        </p:xfrm>
        <a:graphic>
          <a:graphicData uri="http://schemas.openxmlformats.org/drawingml/2006/table">
            <a:tbl>
              <a:tblPr firstRow="1" firstCol="1" bandRow="1"/>
              <a:tblGrid>
                <a:gridCol w="8382000">
                  <a:extLst>
                    <a:ext uri="{9D8B030D-6E8A-4147-A177-3AD203B41FA5}">
                      <a16:colId xmlns:a16="http://schemas.microsoft.com/office/drawing/2014/main" val="3324504933"/>
                    </a:ext>
                  </a:extLst>
                </a:gridCol>
              </a:tblGrid>
              <a:tr h="130629">
                <a:tc>
                  <a:txBody>
                    <a:bodyPr/>
                    <a:lstStyle/>
                    <a:p>
                      <a:pPr marL="0" marR="0">
                        <a:spcBef>
                          <a:spcPts val="0"/>
                        </a:spcBef>
                        <a:spcAft>
                          <a:spcPts val="0"/>
                        </a:spcAft>
                      </a:pPr>
                      <a:r>
                        <a:rPr lang="en-US"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Describing an aggregating work</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229034716"/>
                  </a:ext>
                </a:extLst>
              </a:tr>
              <a:tr h="130629">
                <a:tc>
                  <a:txBody>
                    <a:bodyPr/>
                    <a:lstStyle/>
                    <a:p>
                      <a:pPr marL="0" marR="0" algn="l" rtl="0" eaLnBrk="1" latinLnBrk="0" hangingPunct="1">
                        <a:spcBef>
                          <a:spcPts val="0"/>
                        </a:spcBef>
                        <a:spcAft>
                          <a:spcPts val="0"/>
                        </a:spcAft>
                      </a:pP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 direct relationship to agents related to works that are aggregated </a:t>
                      </a:r>
                      <a:endParaRPr lang="en-US" sz="1800" dirty="0">
                        <a:effectLst/>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3930981237"/>
                  </a:ext>
                </a:extLst>
              </a:tr>
            </a:tbl>
          </a:graphicData>
        </a:graphic>
      </p:graphicFrame>
      <p:grpSp>
        <p:nvGrpSpPr>
          <p:cNvPr id="47" name="Group 46">
            <a:extLst>
              <a:ext uri="{FF2B5EF4-FFF2-40B4-BE49-F238E27FC236}">
                <a16:creationId xmlns:a16="http://schemas.microsoft.com/office/drawing/2014/main" id="{54628642-DFFF-4F52-A387-89C11157CC28}"/>
              </a:ext>
            </a:extLst>
          </p:cNvPr>
          <p:cNvGrpSpPr/>
          <p:nvPr/>
        </p:nvGrpSpPr>
        <p:grpSpPr>
          <a:xfrm>
            <a:off x="160195" y="1854570"/>
            <a:ext cx="8609825" cy="1216985"/>
            <a:chOff x="401376" y="5670660"/>
            <a:chExt cx="8609825" cy="1216985"/>
          </a:xfrm>
        </p:grpSpPr>
        <p:sp>
          <p:nvSpPr>
            <p:cNvPr id="48" name="TextBox 47">
              <a:extLst>
                <a:ext uri="{FF2B5EF4-FFF2-40B4-BE49-F238E27FC236}">
                  <a16:creationId xmlns:a16="http://schemas.microsoft.com/office/drawing/2014/main" id="{D33778A6-3131-49E4-8F40-C0C6430B8F0F}"/>
                </a:ext>
              </a:extLst>
            </p:cNvPr>
            <p:cNvSpPr txBox="1"/>
            <p:nvPr/>
          </p:nvSpPr>
          <p:spPr>
            <a:xfrm>
              <a:off x="2605237" y="5673772"/>
              <a:ext cx="2028826" cy="735747"/>
            </a:xfrm>
            <a:prstGeom prst="ellipse">
              <a:avLst/>
            </a:prstGeom>
            <a:noFill/>
            <a:ln w="9525">
              <a:solidFill>
                <a:schemeClr val="tx1"/>
              </a:solidFill>
            </a:ln>
          </p:spPr>
          <p:txBody>
            <a:bodyPr wrap="square" rtlCol="0">
              <a:spAutoFit/>
            </a:bodyPr>
            <a:lstStyle/>
            <a:p>
              <a:pPr algn="ctr"/>
              <a:r>
                <a:rPr lang="en-US" sz="1400" dirty="0"/>
                <a:t>an aggregated work</a:t>
              </a:r>
            </a:p>
          </p:txBody>
        </p:sp>
        <p:sp>
          <p:nvSpPr>
            <p:cNvPr id="49" name="TextBox 48">
              <a:extLst>
                <a:ext uri="{FF2B5EF4-FFF2-40B4-BE49-F238E27FC236}">
                  <a16:creationId xmlns:a16="http://schemas.microsoft.com/office/drawing/2014/main" id="{CCD7777D-2352-4D58-A099-AC85AD70D16D}"/>
                </a:ext>
              </a:extLst>
            </p:cNvPr>
            <p:cNvSpPr txBox="1"/>
            <p:nvPr/>
          </p:nvSpPr>
          <p:spPr>
            <a:xfrm>
              <a:off x="5125776" y="5670660"/>
              <a:ext cx="1619504" cy="691678"/>
            </a:xfrm>
            <a:prstGeom prst="ellipse">
              <a:avLst/>
            </a:prstGeom>
            <a:solidFill>
              <a:schemeClr val="accent5">
                <a:lumMod val="20000"/>
                <a:lumOff val="80000"/>
              </a:schemeClr>
            </a:solidFill>
            <a:ln w="9525">
              <a:solidFill>
                <a:schemeClr val="tx1"/>
              </a:solidFill>
            </a:ln>
          </p:spPr>
          <p:txBody>
            <a:bodyPr wrap="square" rtlCol="0">
              <a:spAutoFit/>
            </a:bodyPr>
            <a:lstStyle/>
            <a:p>
              <a:pPr algn="ctr"/>
              <a:r>
                <a:rPr lang="en-US" sz="1400" dirty="0"/>
                <a:t>aggregating work</a:t>
              </a:r>
            </a:p>
          </p:txBody>
        </p:sp>
        <p:sp>
          <p:nvSpPr>
            <p:cNvPr id="50" name="TextBox 49">
              <a:extLst>
                <a:ext uri="{FF2B5EF4-FFF2-40B4-BE49-F238E27FC236}">
                  <a16:creationId xmlns:a16="http://schemas.microsoft.com/office/drawing/2014/main" id="{6D24FA84-3E43-4EBB-A1A1-465750EC0DD5}"/>
                </a:ext>
              </a:extLst>
            </p:cNvPr>
            <p:cNvSpPr txBox="1"/>
            <p:nvPr/>
          </p:nvSpPr>
          <p:spPr>
            <a:xfrm>
              <a:off x="7391697" y="5839114"/>
              <a:ext cx="1619504" cy="322659"/>
            </a:xfrm>
            <a:prstGeom prst="snipRoundRect">
              <a:avLst/>
            </a:prstGeom>
            <a:solidFill>
              <a:srgbClr val="FFFF99"/>
            </a:solidFill>
            <a:ln w="9525">
              <a:solidFill>
                <a:schemeClr val="tx1"/>
              </a:solidFill>
            </a:ln>
          </p:spPr>
          <p:txBody>
            <a:bodyPr wrap="square" rtlCol="0">
              <a:spAutoFit/>
            </a:bodyPr>
            <a:lstStyle/>
            <a:p>
              <a:pPr algn="ctr"/>
              <a:r>
                <a:rPr lang="en-US" sz="1400" dirty="0"/>
                <a:t>Agent</a:t>
              </a:r>
            </a:p>
          </p:txBody>
        </p:sp>
        <p:sp>
          <p:nvSpPr>
            <p:cNvPr id="51" name="TextBox 50">
              <a:extLst>
                <a:ext uri="{FF2B5EF4-FFF2-40B4-BE49-F238E27FC236}">
                  <a16:creationId xmlns:a16="http://schemas.microsoft.com/office/drawing/2014/main" id="{BFB34387-56FE-421D-863D-15E59DA48E15}"/>
                </a:ext>
              </a:extLst>
            </p:cNvPr>
            <p:cNvSpPr txBox="1"/>
            <p:nvPr/>
          </p:nvSpPr>
          <p:spPr>
            <a:xfrm>
              <a:off x="401376" y="5821698"/>
              <a:ext cx="1619504" cy="432792"/>
            </a:xfrm>
            <a:prstGeom prst="ellipse">
              <a:avLst/>
            </a:prstGeom>
            <a:noFill/>
            <a:ln w="9525">
              <a:solidFill>
                <a:schemeClr val="tx1"/>
              </a:solidFill>
            </a:ln>
          </p:spPr>
          <p:txBody>
            <a:bodyPr wrap="square" rtlCol="0">
              <a:spAutoFit/>
            </a:bodyPr>
            <a:lstStyle/>
            <a:p>
              <a:pPr algn="ctr"/>
              <a:r>
                <a:rPr lang="en-US" sz="1400" dirty="0"/>
                <a:t>Agent</a:t>
              </a:r>
            </a:p>
          </p:txBody>
        </p:sp>
        <p:cxnSp>
          <p:nvCxnSpPr>
            <p:cNvPr id="52" name="Straight Arrow Connector 51">
              <a:extLst>
                <a:ext uri="{FF2B5EF4-FFF2-40B4-BE49-F238E27FC236}">
                  <a16:creationId xmlns:a16="http://schemas.microsoft.com/office/drawing/2014/main" id="{6F80B5DE-8C84-45A5-B463-309DB6C004DA}"/>
                </a:ext>
              </a:extLst>
            </p:cNvPr>
            <p:cNvCxnSpPr>
              <a:stCxn id="50" idx="2"/>
              <a:endCxn id="49" idx="6"/>
            </p:cNvCxnSpPr>
            <p:nvPr/>
          </p:nvCxnSpPr>
          <p:spPr>
            <a:xfrm flipH="1">
              <a:off x="6745280" y="6000444"/>
              <a:ext cx="646417" cy="16055"/>
            </a:xfrm>
            <a:prstGeom prst="straightConnector1">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CE0FE931-2397-462D-87EE-15A27DCDACD3}"/>
                </a:ext>
              </a:extLst>
            </p:cNvPr>
            <p:cNvSpPr txBox="1"/>
            <p:nvPr/>
          </p:nvSpPr>
          <p:spPr>
            <a:xfrm>
              <a:off x="6588431" y="6134452"/>
              <a:ext cx="960113" cy="276999"/>
            </a:xfrm>
            <a:prstGeom prst="rect">
              <a:avLst/>
            </a:prstGeom>
            <a:noFill/>
            <a:ln>
              <a:noFill/>
            </a:ln>
          </p:spPr>
          <p:txBody>
            <a:bodyPr wrap="square" rtlCol="0">
              <a:spAutoFit/>
            </a:bodyPr>
            <a:lstStyle/>
            <a:p>
              <a:r>
                <a:rPr lang="en-US" sz="1200" i="1" dirty="0"/>
                <a:t>aggregator</a:t>
              </a:r>
            </a:p>
          </p:txBody>
        </p:sp>
        <p:cxnSp>
          <p:nvCxnSpPr>
            <p:cNvPr id="54" name="Curved Connector 18">
              <a:extLst>
                <a:ext uri="{FF2B5EF4-FFF2-40B4-BE49-F238E27FC236}">
                  <a16:creationId xmlns:a16="http://schemas.microsoft.com/office/drawing/2014/main" id="{35C3D69D-3E13-4A8F-83CB-D7C1E7CB46FC}"/>
                </a:ext>
              </a:extLst>
            </p:cNvPr>
            <p:cNvCxnSpPr>
              <a:stCxn id="51" idx="5"/>
              <a:endCxn id="49" idx="3"/>
            </p:cNvCxnSpPr>
            <p:nvPr/>
          </p:nvCxnSpPr>
          <p:spPr>
            <a:xfrm rot="16200000" flipH="1">
              <a:off x="3538361" y="4436457"/>
              <a:ext cx="69935" cy="3579238"/>
            </a:xfrm>
            <a:prstGeom prst="curvedConnector3">
              <a:avLst>
                <a:gd name="adj1" fmla="val 571715"/>
              </a:avLst>
            </a:prstGeom>
            <a:ln>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905A0B4B-2E67-4858-8617-D6C8A3DE1553}"/>
                </a:ext>
              </a:extLst>
            </p:cNvPr>
            <p:cNvSpPr txBox="1"/>
            <p:nvPr/>
          </p:nvSpPr>
          <p:spPr>
            <a:xfrm>
              <a:off x="1958820" y="5992979"/>
              <a:ext cx="960113" cy="276999"/>
            </a:xfrm>
            <a:prstGeom prst="rect">
              <a:avLst/>
            </a:prstGeom>
            <a:noFill/>
            <a:ln>
              <a:noFill/>
            </a:ln>
          </p:spPr>
          <p:txBody>
            <a:bodyPr wrap="square" rtlCol="0">
              <a:spAutoFit/>
            </a:bodyPr>
            <a:lstStyle/>
            <a:p>
              <a:r>
                <a:rPr lang="en-US" sz="1200" i="1" dirty="0"/>
                <a:t>author</a:t>
              </a:r>
            </a:p>
          </p:txBody>
        </p:sp>
        <p:sp>
          <p:nvSpPr>
            <p:cNvPr id="58" name="TextBox 57">
              <a:extLst>
                <a:ext uri="{FF2B5EF4-FFF2-40B4-BE49-F238E27FC236}">
                  <a16:creationId xmlns:a16="http://schemas.microsoft.com/office/drawing/2014/main" id="{F8115965-DB42-48F1-8413-AFFFDCF81542}"/>
                </a:ext>
              </a:extLst>
            </p:cNvPr>
            <p:cNvSpPr txBox="1"/>
            <p:nvPr/>
          </p:nvSpPr>
          <p:spPr>
            <a:xfrm>
              <a:off x="3365381" y="6610646"/>
              <a:ext cx="960113" cy="276999"/>
            </a:xfrm>
            <a:prstGeom prst="rect">
              <a:avLst/>
            </a:prstGeom>
            <a:noFill/>
            <a:ln>
              <a:noFill/>
            </a:ln>
          </p:spPr>
          <p:txBody>
            <a:bodyPr wrap="square" rtlCol="0">
              <a:spAutoFit/>
            </a:bodyPr>
            <a:lstStyle/>
            <a:p>
              <a:r>
                <a:rPr lang="en-US" sz="1200" i="1" dirty="0"/>
                <a:t>author</a:t>
              </a:r>
            </a:p>
          </p:txBody>
        </p:sp>
      </p:grpSp>
      <p:sp>
        <p:nvSpPr>
          <p:cNvPr id="56" name="TextBox 55">
            <a:extLst>
              <a:ext uri="{FF2B5EF4-FFF2-40B4-BE49-F238E27FC236}">
                <a16:creationId xmlns:a16="http://schemas.microsoft.com/office/drawing/2014/main" id="{39698E19-96D0-4316-B773-4D7BC766708D}"/>
              </a:ext>
            </a:extLst>
          </p:cNvPr>
          <p:cNvSpPr txBox="1"/>
          <p:nvPr/>
        </p:nvSpPr>
        <p:spPr>
          <a:xfrm>
            <a:off x="3242993" y="2444954"/>
            <a:ext cx="457200" cy="646331"/>
          </a:xfrm>
          <a:prstGeom prst="rect">
            <a:avLst/>
          </a:prstGeom>
          <a:noFill/>
        </p:spPr>
        <p:txBody>
          <a:bodyPr wrap="square" rtlCol="0">
            <a:spAutoFit/>
          </a:bodyPr>
          <a:lstStyle/>
          <a:p>
            <a:r>
              <a:rPr lang="en-US" sz="3600" dirty="0">
                <a:solidFill>
                  <a:srgbClr val="FF0000"/>
                </a:solidFill>
              </a:rPr>
              <a:t>X</a:t>
            </a:r>
          </a:p>
        </p:txBody>
      </p:sp>
      <p:cxnSp>
        <p:nvCxnSpPr>
          <p:cNvPr id="57" name="Straight Arrow Connector 56">
            <a:extLst>
              <a:ext uri="{FF2B5EF4-FFF2-40B4-BE49-F238E27FC236}">
                <a16:creationId xmlns:a16="http://schemas.microsoft.com/office/drawing/2014/main" id="{4B65197E-009B-4697-A883-27C5763D65FF}"/>
              </a:ext>
            </a:extLst>
          </p:cNvPr>
          <p:cNvCxnSpPr>
            <a:stCxn id="48" idx="2"/>
            <a:endCxn id="51" idx="6"/>
          </p:cNvCxnSpPr>
          <p:nvPr/>
        </p:nvCxnSpPr>
        <p:spPr>
          <a:xfrm flipH="1" flipV="1">
            <a:off x="1779699" y="2222004"/>
            <a:ext cx="584357" cy="355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8768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Relate an aggregating work to </a:t>
            </a:r>
            <a:r>
              <a:rPr lang="en-US" b="1" dirty="0"/>
              <a:t>works that are aggregated</a:t>
            </a:r>
            <a:br>
              <a:rPr lang="en-US" dirty="0"/>
            </a:br>
            <a:r>
              <a:rPr lang="en-US" dirty="0"/>
              <a:t>Do not use relationships to relate to aggregated works</a:t>
            </a:r>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18331" y="5099447"/>
            <a:ext cx="1149468" cy="16823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1656023" y="5172863"/>
            <a:ext cx="1856285" cy="735747"/>
          </a:xfrm>
          <a:prstGeom prst="ellipse">
            <a:avLst/>
          </a:prstGeom>
          <a:solidFill>
            <a:schemeClr val="accent5">
              <a:lumMod val="20000"/>
              <a:lumOff val="80000"/>
            </a:schemeClr>
          </a:solidFill>
          <a:ln w="9525">
            <a:solidFill>
              <a:schemeClr val="tx1"/>
            </a:solidFill>
          </a:ln>
        </p:spPr>
        <p:txBody>
          <a:bodyPr wrap="square" rtlCol="0">
            <a:spAutoFit/>
          </a:bodyPr>
          <a:lstStyle/>
          <a:p>
            <a:pPr algn="ctr"/>
            <a:r>
              <a:rPr lang="en-US" sz="1400" dirty="0"/>
              <a:t>aggregated work</a:t>
            </a:r>
          </a:p>
        </p:txBody>
      </p:sp>
      <p:sp>
        <p:nvSpPr>
          <p:cNvPr id="10" name="TextBox 9"/>
          <p:cNvSpPr txBox="1"/>
          <p:nvPr/>
        </p:nvSpPr>
        <p:spPr>
          <a:xfrm>
            <a:off x="4704023" y="5169751"/>
            <a:ext cx="2190496" cy="735747"/>
          </a:xfrm>
          <a:prstGeom prst="ellipse">
            <a:avLst/>
          </a:prstGeom>
          <a:solidFill>
            <a:schemeClr val="accent5">
              <a:lumMod val="20000"/>
              <a:lumOff val="80000"/>
            </a:schemeClr>
          </a:solidFill>
          <a:ln w="9525">
            <a:solidFill>
              <a:schemeClr val="tx1"/>
            </a:solidFill>
          </a:ln>
        </p:spPr>
        <p:txBody>
          <a:bodyPr wrap="square" rtlCol="0">
            <a:spAutoFit/>
          </a:bodyPr>
          <a:lstStyle/>
          <a:p>
            <a:pPr algn="ctr"/>
            <a:r>
              <a:rPr lang="en-US" sz="1400" dirty="0"/>
              <a:t>Static aggregating work</a:t>
            </a:r>
          </a:p>
        </p:txBody>
      </p:sp>
      <p:cxnSp>
        <p:nvCxnSpPr>
          <p:cNvPr id="11" name="Straight Arrow Connector 10"/>
          <p:cNvCxnSpPr>
            <a:stCxn id="9" idx="6"/>
            <a:endCxn id="10" idx="2"/>
          </p:cNvCxnSpPr>
          <p:nvPr/>
        </p:nvCxnSpPr>
        <p:spPr>
          <a:xfrm flipV="1">
            <a:off x="3512308" y="5537625"/>
            <a:ext cx="1191715" cy="3112"/>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8B951569-6FCC-41C7-843F-B9A2642E7D90}"/>
              </a:ext>
            </a:extLst>
          </p:cNvPr>
          <p:cNvSpPr txBox="1"/>
          <p:nvPr/>
        </p:nvSpPr>
        <p:spPr>
          <a:xfrm>
            <a:off x="3946683" y="5184895"/>
            <a:ext cx="457200" cy="646331"/>
          </a:xfrm>
          <a:prstGeom prst="rect">
            <a:avLst/>
          </a:prstGeom>
          <a:noFill/>
        </p:spPr>
        <p:txBody>
          <a:bodyPr wrap="square" rtlCol="0">
            <a:spAutoFit/>
          </a:bodyPr>
          <a:lstStyle/>
          <a:p>
            <a:r>
              <a:rPr lang="en-US" sz="3600" dirty="0">
                <a:solidFill>
                  <a:srgbClr val="FF0000"/>
                </a:solidFill>
              </a:rPr>
              <a:t>X</a:t>
            </a:r>
          </a:p>
        </p:txBody>
      </p:sp>
      <p:graphicFrame>
        <p:nvGraphicFramePr>
          <p:cNvPr id="13" name="Table 12">
            <a:extLst>
              <a:ext uri="{FF2B5EF4-FFF2-40B4-BE49-F238E27FC236}">
                <a16:creationId xmlns:a16="http://schemas.microsoft.com/office/drawing/2014/main" id="{C8D038D0-0608-4F86-9CC6-1F73C65E869E}"/>
              </a:ext>
            </a:extLst>
          </p:cNvPr>
          <p:cNvGraphicFramePr>
            <a:graphicFrameLocks noGrp="1"/>
          </p:cNvGraphicFramePr>
          <p:nvPr>
            <p:extLst>
              <p:ext uri="{D42A27DB-BD31-4B8C-83A1-F6EECF244321}">
                <p14:modId xmlns:p14="http://schemas.microsoft.com/office/powerpoint/2010/main" val="959489274"/>
              </p:ext>
            </p:extLst>
          </p:nvPr>
        </p:nvGraphicFramePr>
        <p:xfrm>
          <a:off x="457200" y="1143001"/>
          <a:ext cx="8382000" cy="1645920"/>
        </p:xfrm>
        <a:graphic>
          <a:graphicData uri="http://schemas.openxmlformats.org/drawingml/2006/table">
            <a:tbl>
              <a:tblPr firstRow="1" firstCol="1" bandRow="1"/>
              <a:tblGrid>
                <a:gridCol w="8382000">
                  <a:extLst>
                    <a:ext uri="{9D8B030D-6E8A-4147-A177-3AD203B41FA5}">
                      <a16:colId xmlns:a16="http://schemas.microsoft.com/office/drawing/2014/main" val="3324504933"/>
                    </a:ext>
                  </a:extLst>
                </a:gridCol>
              </a:tblGrid>
              <a:tr h="130629">
                <a:tc>
                  <a:txBody>
                    <a:bodyPr/>
                    <a:lstStyle/>
                    <a:p>
                      <a:pPr marL="0" marR="0">
                        <a:spcBef>
                          <a:spcPts val="0"/>
                        </a:spcBef>
                        <a:spcAft>
                          <a:spcPts val="0"/>
                        </a:spcAft>
                      </a:pPr>
                      <a:r>
                        <a:rPr lang="en-US"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Describing an aggregating work</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229034716"/>
                  </a:ext>
                </a:extLst>
              </a:tr>
              <a:tr h="168376">
                <a:tc>
                  <a:txBody>
                    <a:bodyPr/>
                    <a:lstStyle/>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 direct relationship to works that are aggregated (except for aggregating works that are successive)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770342037"/>
                  </a:ext>
                </a:extLst>
              </a:tr>
              <a:tr h="168376">
                <a:tc>
                  <a:txBody>
                    <a:bodyPr/>
                    <a:lstStyle/>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if the aggregating work is successive, use </a:t>
                      </a:r>
                      <a:r>
                        <a:rPr lang="en-US" sz="1800" b="1"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issue</a:t>
                      </a: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for an aggregated work that is static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6200556"/>
                  </a:ext>
                </a:extLst>
              </a:tr>
              <a:tr h="131024">
                <a:tc>
                  <a:txBody>
                    <a:bodyPr/>
                    <a:lstStyle/>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if the aggregating work is successive, use </a:t>
                      </a:r>
                      <a:r>
                        <a:rPr lang="en-US" sz="1800" b="1"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subseries</a:t>
                      </a: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for a work that is aggregated when it is, also, a successive aggregating work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1882608"/>
                  </a:ext>
                </a:extLst>
              </a:tr>
            </a:tbl>
          </a:graphicData>
        </a:graphic>
      </p:graphicFrame>
    </p:spTree>
    <p:extLst>
      <p:ext uri="{BB962C8B-B14F-4D97-AF65-F5344CB8AC3E}">
        <p14:creationId xmlns:p14="http://schemas.microsoft.com/office/powerpoint/2010/main" val="1954440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has changed for Aggregates in the new 3R RDA</a:t>
            </a:r>
            <a:br>
              <a:rPr lang="en-US" dirty="0"/>
            </a:br>
            <a:endParaRPr lang="en-US" dirty="0"/>
          </a:p>
        </p:txBody>
      </p:sp>
      <p:sp>
        <p:nvSpPr>
          <p:cNvPr id="3" name="Content Placeholder 2"/>
          <p:cNvSpPr>
            <a:spLocks noGrp="1"/>
          </p:cNvSpPr>
          <p:nvPr>
            <p:ph idx="1"/>
          </p:nvPr>
        </p:nvSpPr>
        <p:spPr/>
        <p:txBody>
          <a:bodyPr>
            <a:normAutofit/>
          </a:bodyPr>
          <a:lstStyle/>
          <a:p>
            <a:r>
              <a:rPr lang="en-US" dirty="0"/>
              <a:t>The ‘old’ RDA hardly mentioned aggregates</a:t>
            </a:r>
          </a:p>
          <a:p>
            <a:r>
              <a:rPr lang="en-US" dirty="0"/>
              <a:t>Thanks to the work of the </a:t>
            </a:r>
            <a:r>
              <a:rPr lang="en-US" dirty="0">
                <a:hlinkClick r:id="rId3"/>
              </a:rPr>
              <a:t>IFLA WGA</a:t>
            </a:r>
            <a:r>
              <a:rPr lang="en-US" dirty="0"/>
              <a:t>, </a:t>
            </a:r>
            <a:r>
              <a:rPr lang="en-US" dirty="0">
                <a:hlinkClick r:id="rId4"/>
              </a:rPr>
              <a:t>IFLA LRM </a:t>
            </a:r>
            <a:r>
              <a:rPr lang="en-US" dirty="0"/>
              <a:t>and the </a:t>
            </a:r>
            <a:r>
              <a:rPr lang="en-US" dirty="0">
                <a:hlinkClick r:id="rId5"/>
              </a:rPr>
              <a:t>RSC AWG</a:t>
            </a:r>
            <a:r>
              <a:rPr lang="en-US" dirty="0"/>
              <a:t>, the ‘new’ RDA makes it clear that we need to think differently about aggregates.</a:t>
            </a:r>
          </a:p>
        </p:txBody>
      </p:sp>
    </p:spTree>
    <p:extLst>
      <p:ext uri="{BB962C8B-B14F-4D97-AF65-F5344CB8AC3E}">
        <p14:creationId xmlns:p14="http://schemas.microsoft.com/office/powerpoint/2010/main" val="8941551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Relate an aggregating work to </a:t>
            </a:r>
            <a:r>
              <a:rPr lang="en-US" b="1" dirty="0"/>
              <a:t>works that are aggregated</a:t>
            </a:r>
            <a:br>
              <a:rPr lang="en-US" dirty="0"/>
            </a:b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Use</a:t>
            </a:r>
            <a:r>
              <a:rPr lang="en-US"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b="1"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note on work</a:t>
            </a: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to relate to aggregated works</a:t>
            </a:r>
            <a:endParaRPr lang="en-US" dirty="0"/>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18331" y="5099447"/>
            <a:ext cx="1149468" cy="16823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246017" y="4159984"/>
            <a:ext cx="8153400" cy="1631216"/>
          </a:xfrm>
          <a:prstGeom prst="rect">
            <a:avLst/>
          </a:prstGeom>
        </p:spPr>
        <p:txBody>
          <a:bodyPr wrap="square">
            <a:spAutoFit/>
          </a:bodyPr>
          <a:lstStyle/>
          <a:p>
            <a:r>
              <a:rPr lang="en-US" sz="2000" dirty="0"/>
              <a:t>e.g., for the compilation: </a:t>
            </a:r>
          </a:p>
          <a:p>
            <a:pPr marL="2743200" lvl="1" indent="-2286000">
              <a:buNone/>
            </a:pPr>
            <a:r>
              <a:rPr lang="en-US" sz="2000" dirty="0"/>
              <a:t>Note on work:	This compilation includes Emma -- Pride and Prejudice -- Sense and Sensibility -- Northanger Abbey -- Mansfield Park -- Persuasion -- Lady Susan.</a:t>
            </a:r>
          </a:p>
        </p:txBody>
      </p:sp>
      <p:graphicFrame>
        <p:nvGraphicFramePr>
          <p:cNvPr id="12" name="Table 11">
            <a:extLst>
              <a:ext uri="{FF2B5EF4-FFF2-40B4-BE49-F238E27FC236}">
                <a16:creationId xmlns:a16="http://schemas.microsoft.com/office/drawing/2014/main" id="{C7515CB3-13A6-4612-94F0-473B4FED6D40}"/>
              </a:ext>
            </a:extLst>
          </p:cNvPr>
          <p:cNvGraphicFramePr>
            <a:graphicFrameLocks noGrp="1"/>
          </p:cNvGraphicFramePr>
          <p:nvPr>
            <p:extLst>
              <p:ext uri="{D42A27DB-BD31-4B8C-83A1-F6EECF244321}">
                <p14:modId xmlns:p14="http://schemas.microsoft.com/office/powerpoint/2010/main" val="3388778174"/>
              </p:ext>
            </p:extLst>
          </p:nvPr>
        </p:nvGraphicFramePr>
        <p:xfrm>
          <a:off x="457200" y="1143001"/>
          <a:ext cx="8382000" cy="548640"/>
        </p:xfrm>
        <a:graphic>
          <a:graphicData uri="http://schemas.openxmlformats.org/drawingml/2006/table">
            <a:tbl>
              <a:tblPr firstRow="1" firstCol="1" bandRow="1"/>
              <a:tblGrid>
                <a:gridCol w="8382000">
                  <a:extLst>
                    <a:ext uri="{9D8B030D-6E8A-4147-A177-3AD203B41FA5}">
                      <a16:colId xmlns:a16="http://schemas.microsoft.com/office/drawing/2014/main" val="3324504933"/>
                    </a:ext>
                  </a:extLst>
                </a:gridCol>
              </a:tblGrid>
              <a:tr h="130629">
                <a:tc>
                  <a:txBody>
                    <a:bodyPr/>
                    <a:lstStyle/>
                    <a:p>
                      <a:pPr marL="0" marR="0">
                        <a:spcBef>
                          <a:spcPts val="0"/>
                        </a:spcBef>
                        <a:spcAft>
                          <a:spcPts val="0"/>
                        </a:spcAft>
                      </a:pPr>
                      <a:r>
                        <a:rPr lang="en-US"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Describing an aggregating work</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229034716"/>
                  </a:ext>
                </a:extLst>
              </a:tr>
              <a:tr h="131024">
                <a:tc>
                  <a:txBody>
                    <a:bodyPr/>
                    <a:lstStyle/>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Use</a:t>
                      </a:r>
                      <a:r>
                        <a:rPr lang="en-US" sz="18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800" b="1"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note on work</a:t>
                      </a: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for works that are aggregated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2148985048"/>
                  </a:ext>
                </a:extLst>
              </a:tr>
            </a:tbl>
          </a:graphicData>
        </a:graphic>
      </p:graphicFrame>
    </p:spTree>
    <p:extLst>
      <p:ext uri="{BB962C8B-B14F-4D97-AF65-F5344CB8AC3E}">
        <p14:creationId xmlns:p14="http://schemas.microsoft.com/office/powerpoint/2010/main" val="5226467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ts val="0"/>
              </a:spcBef>
              <a:tabLst>
                <a:tab pos="685800" algn="l"/>
              </a:tabLst>
            </a:pPr>
            <a:r>
              <a:rPr lang="en-US" dirty="0">
                <a:ea typeface="Calibri"/>
                <a:cs typeface="Times New Roman"/>
              </a:rPr>
              <a:t>Special cardinality restrictions for aggregating works </a:t>
            </a:r>
            <a:br>
              <a:rPr lang="en-US" dirty="0">
                <a:ea typeface="Calibri"/>
                <a:cs typeface="Times New Roman"/>
              </a:rPr>
            </a:br>
            <a:r>
              <a:rPr lang="en-US" dirty="0">
                <a:ea typeface="Calibri"/>
                <a:cs typeface="Times New Roman"/>
              </a:rPr>
              <a:t>The WE lock</a:t>
            </a:r>
          </a:p>
        </p:txBody>
      </p:sp>
      <p:pic>
        <p:nvPicPr>
          <p:cNvPr id="3074" name="Picture 2" descr="\\HERMAN\mediacenter\Scans\Books\CatalogingCorrectly4_T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700" y="3649663"/>
            <a:ext cx="1770856" cy="313213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3509963"/>
            <a:ext cx="2777315" cy="327183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63849" y="4572000"/>
            <a:ext cx="2439018" cy="215726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00200" y="4255400"/>
            <a:ext cx="2624328" cy="2133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0" name="Rectangle 9"/>
          <p:cNvSpPr/>
          <p:nvPr/>
        </p:nvSpPr>
        <p:spPr>
          <a:xfrm>
            <a:off x="228600" y="2895600"/>
            <a:ext cx="8686800" cy="400110"/>
          </a:xfrm>
          <a:prstGeom prst="rect">
            <a:avLst/>
          </a:prstGeom>
        </p:spPr>
        <p:txBody>
          <a:bodyPr wrap="square">
            <a:spAutoFit/>
          </a:bodyPr>
          <a:lstStyle/>
          <a:p>
            <a:pPr algn="ctr"/>
            <a:r>
              <a:rPr lang="en-US" sz="2000" dirty="0"/>
              <a:t>Preferred title of work: Cataloging correctly for kids </a:t>
            </a:r>
          </a:p>
        </p:txBody>
      </p:sp>
      <p:graphicFrame>
        <p:nvGraphicFramePr>
          <p:cNvPr id="11" name="Table 10">
            <a:extLst>
              <a:ext uri="{FF2B5EF4-FFF2-40B4-BE49-F238E27FC236}">
                <a16:creationId xmlns:a16="http://schemas.microsoft.com/office/drawing/2014/main" id="{FCAFD4BA-5261-4FFB-ABEA-3D9EDF757BA7}"/>
              </a:ext>
            </a:extLst>
          </p:cNvPr>
          <p:cNvGraphicFramePr>
            <a:graphicFrameLocks noGrp="1"/>
          </p:cNvGraphicFramePr>
          <p:nvPr>
            <p:extLst>
              <p:ext uri="{D42A27DB-BD31-4B8C-83A1-F6EECF244321}">
                <p14:modId xmlns:p14="http://schemas.microsoft.com/office/powerpoint/2010/main" val="2189936063"/>
              </p:ext>
            </p:extLst>
          </p:nvPr>
        </p:nvGraphicFramePr>
        <p:xfrm>
          <a:off x="457200" y="1143001"/>
          <a:ext cx="8382000" cy="548640"/>
        </p:xfrm>
        <a:graphic>
          <a:graphicData uri="http://schemas.openxmlformats.org/drawingml/2006/table">
            <a:tbl>
              <a:tblPr firstRow="1" firstCol="1" bandRow="1"/>
              <a:tblGrid>
                <a:gridCol w="8382000">
                  <a:extLst>
                    <a:ext uri="{9D8B030D-6E8A-4147-A177-3AD203B41FA5}">
                      <a16:colId xmlns:a16="http://schemas.microsoft.com/office/drawing/2014/main" val="3324504933"/>
                    </a:ext>
                  </a:extLst>
                </a:gridCol>
              </a:tblGrid>
              <a:tr h="130629">
                <a:tc>
                  <a:txBody>
                    <a:bodyPr/>
                    <a:lstStyle/>
                    <a:p>
                      <a:pPr marL="0" marR="0">
                        <a:spcBef>
                          <a:spcPts val="0"/>
                        </a:spcBef>
                        <a:spcAft>
                          <a:spcPts val="0"/>
                        </a:spcAft>
                      </a:pPr>
                      <a:r>
                        <a:rPr lang="en-US"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Describing an aggregating work</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229034716"/>
                  </a:ext>
                </a:extLst>
              </a:tr>
              <a:tr h="130629">
                <a:tc>
                  <a:txBody>
                    <a:bodyPr/>
                    <a:lstStyle/>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WE lock applies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3280246391"/>
                  </a:ext>
                </a:extLst>
              </a:tr>
            </a:tbl>
          </a:graphicData>
        </a:graphic>
      </p:graphicFrame>
      <p:sp>
        <p:nvSpPr>
          <p:cNvPr id="3" name="Rectangle 2">
            <a:extLst>
              <a:ext uri="{FF2B5EF4-FFF2-40B4-BE49-F238E27FC236}">
                <a16:creationId xmlns:a16="http://schemas.microsoft.com/office/drawing/2014/main" id="{37F7229A-ED9B-454F-A8C2-64468373F862}"/>
              </a:ext>
            </a:extLst>
          </p:cNvPr>
          <p:cNvSpPr/>
          <p:nvPr/>
        </p:nvSpPr>
        <p:spPr>
          <a:xfrm>
            <a:off x="477982" y="1860928"/>
            <a:ext cx="8382000" cy="369332"/>
          </a:xfrm>
          <a:prstGeom prst="rect">
            <a:avLst/>
          </a:prstGeom>
        </p:spPr>
        <p:txBody>
          <a:bodyPr wrap="square">
            <a:spAutoFit/>
          </a:bodyPr>
          <a:lstStyle/>
          <a:p>
            <a:r>
              <a:rPr lang="en-US" dirty="0">
                <a:ea typeface="Calibri"/>
                <a:cs typeface="Times New Roman"/>
              </a:rPr>
              <a:t>A </a:t>
            </a:r>
            <a:r>
              <a:rPr lang="en-US" u="sng" dirty="0">
                <a:ea typeface="Calibri"/>
                <a:cs typeface="Times New Roman"/>
              </a:rPr>
              <a:t>static</a:t>
            </a:r>
            <a:r>
              <a:rPr lang="en-US" dirty="0">
                <a:ea typeface="Calibri"/>
                <a:cs typeface="Times New Roman"/>
              </a:rPr>
              <a:t> aggregating work must be realized by one and only one expression</a:t>
            </a:r>
            <a:endParaRPr lang="en-US" dirty="0"/>
          </a:p>
        </p:txBody>
      </p:sp>
    </p:spTree>
    <p:extLst>
      <p:ext uri="{BB962C8B-B14F-4D97-AF65-F5344CB8AC3E}">
        <p14:creationId xmlns:p14="http://schemas.microsoft.com/office/powerpoint/2010/main" val="4286166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Describing </a:t>
            </a:r>
            <a:r>
              <a:rPr lang="en-US" b="1" dirty="0"/>
              <a:t>aggregating expressions </a:t>
            </a:r>
            <a:r>
              <a:rPr lang="en-US" dirty="0"/>
              <a:t>embodied in an aggregate manifestation</a:t>
            </a:r>
          </a:p>
        </p:txBody>
      </p:sp>
      <p:pic>
        <p:nvPicPr>
          <p:cNvPr id="7" name="Picture 6"/>
          <p:cNvPicPr/>
          <p:nvPr/>
        </p:nvPicPr>
        <p:blipFill>
          <a:blip r:embed="rId3"/>
          <a:stretch>
            <a:fillRect/>
          </a:stretch>
        </p:blipFill>
        <p:spPr>
          <a:xfrm>
            <a:off x="152400" y="1093940"/>
            <a:ext cx="2590800" cy="3478060"/>
          </a:xfrm>
          <a:prstGeom prst="rect">
            <a:avLst/>
          </a:prstGeom>
        </p:spPr>
      </p:pic>
      <p:pic>
        <p:nvPicPr>
          <p:cNvPr id="8"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0605" y="5162530"/>
            <a:ext cx="1106365" cy="16192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1295400" y="5879609"/>
            <a:ext cx="1772904" cy="830997"/>
          </a:xfrm>
          <a:prstGeom prst="rect">
            <a:avLst/>
          </a:prstGeom>
        </p:spPr>
        <p:txBody>
          <a:bodyPr wrap="square">
            <a:spAutoFit/>
          </a:bodyPr>
          <a:lstStyle/>
          <a:p>
            <a:r>
              <a:rPr lang="en-US" sz="1600" dirty="0"/>
              <a:t>Mansfield Park</a:t>
            </a:r>
          </a:p>
          <a:p>
            <a:r>
              <a:rPr lang="en-US" sz="1600" dirty="0"/>
              <a:t>Persuasion </a:t>
            </a:r>
          </a:p>
          <a:p>
            <a:r>
              <a:rPr lang="en-US" sz="1600" dirty="0"/>
              <a:t>Lady Susan</a:t>
            </a:r>
          </a:p>
        </p:txBody>
      </p:sp>
      <p:sp>
        <p:nvSpPr>
          <p:cNvPr id="10" name="Rectangle 9"/>
          <p:cNvSpPr/>
          <p:nvPr/>
        </p:nvSpPr>
        <p:spPr>
          <a:xfrm>
            <a:off x="1295400" y="4894945"/>
            <a:ext cx="1968904" cy="1077218"/>
          </a:xfrm>
          <a:prstGeom prst="rect">
            <a:avLst/>
          </a:prstGeom>
        </p:spPr>
        <p:txBody>
          <a:bodyPr wrap="square">
            <a:spAutoFit/>
          </a:bodyPr>
          <a:lstStyle/>
          <a:p>
            <a:r>
              <a:rPr lang="en-US" sz="1600" dirty="0"/>
              <a:t>Emma</a:t>
            </a:r>
          </a:p>
          <a:p>
            <a:r>
              <a:rPr lang="en-US" sz="1600" dirty="0"/>
              <a:t>Pride and Prejudice</a:t>
            </a:r>
          </a:p>
          <a:p>
            <a:r>
              <a:rPr lang="en-US" sz="1600" dirty="0"/>
              <a:t>Sense and Sensibility</a:t>
            </a:r>
          </a:p>
          <a:p>
            <a:r>
              <a:rPr lang="en-US" sz="1600" dirty="0"/>
              <a:t>Northanger Abbey</a:t>
            </a:r>
          </a:p>
        </p:txBody>
      </p:sp>
      <p:sp>
        <p:nvSpPr>
          <p:cNvPr id="3" name="Rectangle: Rounded Corners 2">
            <a:extLst>
              <a:ext uri="{FF2B5EF4-FFF2-40B4-BE49-F238E27FC236}">
                <a16:creationId xmlns:a16="http://schemas.microsoft.com/office/drawing/2014/main" id="{5F79EDED-4698-4AD0-9572-3397B2C331B6}"/>
              </a:ext>
            </a:extLst>
          </p:cNvPr>
          <p:cNvSpPr/>
          <p:nvPr/>
        </p:nvSpPr>
        <p:spPr>
          <a:xfrm>
            <a:off x="1828800" y="3276599"/>
            <a:ext cx="934704" cy="884207"/>
          </a:xfrm>
          <a:prstGeom prst="roundRect">
            <a:avLst/>
          </a:prstGeom>
          <a:solidFill>
            <a:srgbClr val="FFFF99">
              <a:alpha val="50196"/>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DE94E980-79BC-4447-BA17-A3A872FCAC26}"/>
              </a:ext>
            </a:extLst>
          </p:cNvPr>
          <p:cNvSpPr/>
          <p:nvPr/>
        </p:nvSpPr>
        <p:spPr>
          <a:xfrm>
            <a:off x="1497548" y="4195390"/>
            <a:ext cx="782304" cy="422702"/>
          </a:xfrm>
          <a:prstGeom prst="roundRect">
            <a:avLst/>
          </a:prstGeom>
          <a:solidFill>
            <a:srgbClr val="FFFF99">
              <a:alpha val="50196"/>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 name="Table 14">
            <a:extLst>
              <a:ext uri="{FF2B5EF4-FFF2-40B4-BE49-F238E27FC236}">
                <a16:creationId xmlns:a16="http://schemas.microsoft.com/office/drawing/2014/main" id="{CB835402-0352-4EAF-AF33-7DB35DD06D87}"/>
              </a:ext>
            </a:extLst>
          </p:cNvPr>
          <p:cNvGraphicFramePr>
            <a:graphicFrameLocks noGrp="1"/>
          </p:cNvGraphicFramePr>
          <p:nvPr>
            <p:extLst>
              <p:ext uri="{D42A27DB-BD31-4B8C-83A1-F6EECF244321}">
                <p14:modId xmlns:p14="http://schemas.microsoft.com/office/powerpoint/2010/main" val="3886489703"/>
              </p:ext>
            </p:extLst>
          </p:nvPr>
        </p:nvGraphicFramePr>
        <p:xfrm>
          <a:off x="4114800" y="1226257"/>
          <a:ext cx="4572000" cy="5227618"/>
        </p:xfrm>
        <a:graphic>
          <a:graphicData uri="http://schemas.openxmlformats.org/drawingml/2006/table">
            <a:tbl>
              <a:tblPr firstRow="1" firstCol="1" bandRow="1"/>
              <a:tblGrid>
                <a:gridCol w="4572000">
                  <a:extLst>
                    <a:ext uri="{9D8B030D-6E8A-4147-A177-3AD203B41FA5}">
                      <a16:colId xmlns:a16="http://schemas.microsoft.com/office/drawing/2014/main" val="3324504933"/>
                    </a:ext>
                  </a:extLst>
                </a:gridCol>
              </a:tblGrid>
              <a:tr h="148250">
                <a:tc>
                  <a:txBody>
                    <a:bodyPr/>
                    <a:lstStyle/>
                    <a:p>
                      <a:pPr marL="0" marR="0">
                        <a:spcBef>
                          <a:spcPts val="0"/>
                        </a:spcBef>
                        <a:spcAft>
                          <a:spcPts val="0"/>
                        </a:spcAft>
                      </a:pPr>
                      <a:r>
                        <a:rPr lang="en-US"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Describing an aggregating work</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229034716"/>
                  </a:ext>
                </a:extLst>
              </a:tr>
              <a:tr h="237199">
                <a:tc>
                  <a:txBody>
                    <a:bodyPr/>
                    <a:lstStyle/>
                    <a:p>
                      <a:pPr marL="0" marR="0">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Record elements for the aggregating work (characteristics of the works that are aggregated)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8888997"/>
                  </a:ext>
                </a:extLst>
              </a:tr>
              <a:tr h="148250">
                <a:tc>
                  <a:txBody>
                    <a:bodyPr/>
                    <a:lstStyle/>
                    <a:p>
                      <a:pPr marL="0" marR="0">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Use</a:t>
                      </a:r>
                      <a:r>
                        <a:rPr lang="en-US" sz="1400" i="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400" b="1" i="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note on work</a:t>
                      </a:r>
                      <a:r>
                        <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for works that are aggregated</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1269982"/>
                  </a:ext>
                </a:extLst>
              </a:tr>
              <a:tr h="296499">
                <a:tc>
                  <a:txBody>
                    <a:bodyPr/>
                    <a:lstStyle/>
                    <a:p>
                      <a:pPr marL="0" marR="0">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 direct relationship to works that are aggregated (except for aggregating works that are successive)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0342037"/>
                  </a:ext>
                </a:extLst>
              </a:tr>
              <a:tr h="296499">
                <a:tc>
                  <a:txBody>
                    <a:bodyPr/>
                    <a:lstStyle/>
                    <a:p>
                      <a:pPr marL="0" marR="0">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if the aggregating work is successive, use </a:t>
                      </a:r>
                      <a:r>
                        <a:rPr lang="en-US" sz="1400" b="1"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issue</a:t>
                      </a: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for an aggregated work that is static</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6200556"/>
                  </a:ext>
                </a:extLst>
              </a:tr>
              <a:tr h="355799">
                <a:tc>
                  <a:txBody>
                    <a:bodyPr/>
                    <a:lstStyle/>
                    <a:p>
                      <a:pPr marL="0" marR="0">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if the aggregating work is successive, use </a:t>
                      </a:r>
                      <a:r>
                        <a:rPr lang="en-US" sz="1400" b="1" i="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subseries</a:t>
                      </a:r>
                      <a:r>
                        <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for a work that is aggregated when it is, also, a successive aggregating work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1882608"/>
                  </a:ext>
                </a:extLst>
              </a:tr>
              <a:tr h="296499">
                <a:tc>
                  <a:txBody>
                    <a:bodyPr/>
                    <a:lstStyle/>
                    <a:p>
                      <a:pPr marL="0" marR="0">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Use </a:t>
                      </a:r>
                      <a:r>
                        <a:rPr lang="en-US" sz="1400" b="1"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aggregator</a:t>
                      </a: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for creators of aggregating works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2571944"/>
                  </a:ext>
                </a:extLst>
              </a:tr>
              <a:tr h="296499">
                <a:tc>
                  <a:txBody>
                    <a:bodyPr/>
                    <a:lstStyle/>
                    <a:p>
                      <a:pPr marL="0" marR="0">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 direct relationship to agents related to works that are aggregated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8673667"/>
                  </a:ext>
                </a:extLst>
              </a:tr>
              <a:tr h="148250">
                <a:tc>
                  <a:txBody>
                    <a:bodyPr/>
                    <a:lstStyle/>
                    <a:p>
                      <a:pPr marL="0" marR="0">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WE lock applies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0246391"/>
                  </a:ext>
                </a:extLst>
              </a:tr>
              <a:tr h="106796">
                <a:tc>
                  <a:txBody>
                    <a:bodyPr/>
                    <a:lstStyle/>
                    <a:p>
                      <a:pPr marL="0" marR="0">
                        <a:spcBef>
                          <a:spcPts val="0"/>
                        </a:spcBef>
                        <a:spcAft>
                          <a:spcPts val="0"/>
                        </a:spcAft>
                      </a:pPr>
                      <a:r>
                        <a:rPr lang="en-US"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Describing an aggregating expression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2707907483"/>
                  </a:ext>
                </a:extLst>
              </a:tr>
              <a:tr h="237199">
                <a:tc>
                  <a:txBody>
                    <a:bodyPr/>
                    <a:lstStyle/>
                    <a:p>
                      <a:pPr marL="0" marR="0">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Record elements for the aggregating expression (characteristics of the expressions that are aggregated)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7774840"/>
                  </a:ext>
                </a:extLst>
              </a:tr>
              <a:tr h="237199">
                <a:tc>
                  <a:txBody>
                    <a:bodyPr/>
                    <a:lstStyle/>
                    <a:p>
                      <a:pPr marL="0" marR="0">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Use</a:t>
                      </a:r>
                      <a:r>
                        <a:rPr lang="en-US" sz="14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400" b="1"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note on expression</a:t>
                      </a:r>
                      <a:r>
                        <a:rPr lang="en-US" sz="14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for expressions that are aggregated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5515088"/>
                  </a:ext>
                </a:extLst>
              </a:tr>
              <a:tr h="148250">
                <a:tc>
                  <a:txBody>
                    <a:bodyPr/>
                    <a:lstStyle/>
                    <a:p>
                      <a:pPr marL="0" marR="0">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Use </a:t>
                      </a:r>
                      <a:r>
                        <a:rPr lang="en-US" sz="1400" b="1"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aggregates</a:t>
                      </a: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for an expression that is aggregated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6038416"/>
                  </a:ext>
                </a:extLst>
              </a:tr>
              <a:tr h="296499">
                <a:tc>
                  <a:txBody>
                    <a:bodyPr/>
                    <a:lstStyle/>
                    <a:p>
                      <a:pPr marL="0" marR="0">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Use </a:t>
                      </a:r>
                      <a:r>
                        <a:rPr lang="en-US" sz="1400" b="1"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related agent of expression</a:t>
                      </a: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(or a sub-property) for agents related to the aggregating expression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1662271"/>
                  </a:ext>
                </a:extLst>
              </a:tr>
              <a:tr h="296499">
                <a:tc>
                  <a:txBody>
                    <a:bodyPr/>
                    <a:lstStyle/>
                    <a:p>
                      <a:pPr marL="0" marR="0">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 direct relationship to agents related to any expressions that are aggregated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4944080"/>
                  </a:ext>
                </a:extLst>
              </a:tr>
            </a:tbl>
          </a:graphicData>
        </a:graphic>
      </p:graphicFrame>
    </p:spTree>
    <p:extLst>
      <p:ext uri="{BB962C8B-B14F-4D97-AF65-F5344CB8AC3E}">
        <p14:creationId xmlns:p14="http://schemas.microsoft.com/office/powerpoint/2010/main" val="37946466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Describing</a:t>
            </a:r>
            <a:r>
              <a:rPr lang="en-US" dirty="0"/>
              <a:t> </a:t>
            </a:r>
            <a:r>
              <a:rPr lang="en-US" b="1" dirty="0"/>
              <a:t>an aggregating expression</a:t>
            </a:r>
          </a:p>
        </p:txBody>
      </p:sp>
      <p:pic>
        <p:nvPicPr>
          <p:cNvPr id="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605" y="5162530"/>
            <a:ext cx="1106365" cy="16192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1295400" y="5879609"/>
            <a:ext cx="1772904" cy="830997"/>
          </a:xfrm>
          <a:prstGeom prst="rect">
            <a:avLst/>
          </a:prstGeom>
        </p:spPr>
        <p:txBody>
          <a:bodyPr wrap="square">
            <a:spAutoFit/>
          </a:bodyPr>
          <a:lstStyle/>
          <a:p>
            <a:r>
              <a:rPr lang="en-US" sz="1600" dirty="0"/>
              <a:t>Mansfield Park</a:t>
            </a:r>
          </a:p>
          <a:p>
            <a:r>
              <a:rPr lang="en-US" sz="1600" dirty="0"/>
              <a:t>Persuasion </a:t>
            </a:r>
          </a:p>
          <a:p>
            <a:r>
              <a:rPr lang="en-US" sz="1600" dirty="0"/>
              <a:t>Lady Susan</a:t>
            </a:r>
          </a:p>
        </p:txBody>
      </p:sp>
      <p:sp>
        <p:nvSpPr>
          <p:cNvPr id="10" name="Rectangle 9"/>
          <p:cNvSpPr/>
          <p:nvPr/>
        </p:nvSpPr>
        <p:spPr>
          <a:xfrm>
            <a:off x="1295400" y="4894945"/>
            <a:ext cx="1968904" cy="1077218"/>
          </a:xfrm>
          <a:prstGeom prst="rect">
            <a:avLst/>
          </a:prstGeom>
        </p:spPr>
        <p:txBody>
          <a:bodyPr wrap="square">
            <a:spAutoFit/>
          </a:bodyPr>
          <a:lstStyle/>
          <a:p>
            <a:r>
              <a:rPr lang="en-US" sz="1600" dirty="0"/>
              <a:t>Emma</a:t>
            </a:r>
          </a:p>
          <a:p>
            <a:r>
              <a:rPr lang="en-US" sz="1600" dirty="0"/>
              <a:t>Pride and Prejudice</a:t>
            </a:r>
          </a:p>
          <a:p>
            <a:r>
              <a:rPr lang="en-US" sz="1600" dirty="0"/>
              <a:t>Sense and Sensibility</a:t>
            </a:r>
          </a:p>
          <a:p>
            <a:r>
              <a:rPr lang="en-US" sz="1600" dirty="0"/>
              <a:t>Northanger Abbey</a:t>
            </a:r>
          </a:p>
        </p:txBody>
      </p:sp>
      <p:cxnSp>
        <p:nvCxnSpPr>
          <p:cNvPr id="11" name="Straight Arrow Connector 10">
            <a:extLst>
              <a:ext uri="{FF2B5EF4-FFF2-40B4-BE49-F238E27FC236}">
                <a16:creationId xmlns:a16="http://schemas.microsoft.com/office/drawing/2014/main" id="{AA84F69F-F6AB-427D-9469-B76EBC09B526}"/>
              </a:ext>
            </a:extLst>
          </p:cNvPr>
          <p:cNvCxnSpPr/>
          <p:nvPr/>
        </p:nvCxnSpPr>
        <p:spPr>
          <a:xfrm>
            <a:off x="8001000" y="3124200"/>
            <a:ext cx="990600" cy="0"/>
          </a:xfrm>
          <a:prstGeom prst="straightConnector1">
            <a:avLst/>
          </a:pr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AC720324-85C6-4CF8-BC38-091E2C508136}"/>
              </a:ext>
            </a:extLst>
          </p:cNvPr>
          <p:cNvCxnSpPr/>
          <p:nvPr/>
        </p:nvCxnSpPr>
        <p:spPr>
          <a:xfrm>
            <a:off x="8001000" y="3429000"/>
            <a:ext cx="990600" cy="0"/>
          </a:xfrm>
          <a:prstGeom prst="straightConnector1">
            <a:avLst/>
          </a:pr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C4FC6F01-59DD-4A71-9D77-AA05E09A847F}"/>
              </a:ext>
            </a:extLst>
          </p:cNvPr>
          <p:cNvCxnSpPr/>
          <p:nvPr/>
        </p:nvCxnSpPr>
        <p:spPr>
          <a:xfrm>
            <a:off x="7277100" y="2286000"/>
            <a:ext cx="990600" cy="0"/>
          </a:xfrm>
          <a:prstGeom prst="straightConnector1">
            <a:avLst/>
          </a:pr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F9EEC66C-3287-4B12-BE51-F78F00BE0D2B}"/>
              </a:ext>
            </a:extLst>
          </p:cNvPr>
          <p:cNvCxnSpPr/>
          <p:nvPr/>
        </p:nvCxnSpPr>
        <p:spPr>
          <a:xfrm>
            <a:off x="7277100" y="2590800"/>
            <a:ext cx="990600" cy="0"/>
          </a:xfrm>
          <a:prstGeom prst="straightConnector1">
            <a:avLst/>
          </a:pr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12" name="Table 11">
            <a:extLst>
              <a:ext uri="{FF2B5EF4-FFF2-40B4-BE49-F238E27FC236}">
                <a16:creationId xmlns:a16="http://schemas.microsoft.com/office/drawing/2014/main" id="{7EABEA84-3E85-4AC7-9FEC-7AC4CB88B206}"/>
              </a:ext>
            </a:extLst>
          </p:cNvPr>
          <p:cNvGraphicFramePr>
            <a:graphicFrameLocks noGrp="1"/>
          </p:cNvGraphicFramePr>
          <p:nvPr>
            <p:extLst>
              <p:ext uri="{D42A27DB-BD31-4B8C-83A1-F6EECF244321}">
                <p14:modId xmlns:p14="http://schemas.microsoft.com/office/powerpoint/2010/main" val="577397269"/>
              </p:ext>
            </p:extLst>
          </p:nvPr>
        </p:nvGraphicFramePr>
        <p:xfrm>
          <a:off x="457200" y="1378657"/>
          <a:ext cx="8382000" cy="2216739"/>
        </p:xfrm>
        <a:graphic>
          <a:graphicData uri="http://schemas.openxmlformats.org/drawingml/2006/table">
            <a:tbl>
              <a:tblPr firstRow="1" firstCol="1" bandRow="1"/>
              <a:tblGrid>
                <a:gridCol w="8382000">
                  <a:extLst>
                    <a:ext uri="{9D8B030D-6E8A-4147-A177-3AD203B41FA5}">
                      <a16:colId xmlns:a16="http://schemas.microsoft.com/office/drawing/2014/main" val="3324504933"/>
                    </a:ext>
                  </a:extLst>
                </a:gridCol>
              </a:tblGrid>
              <a:tr h="106796">
                <a:tc>
                  <a:txBody>
                    <a:bodyPr/>
                    <a:lstStyle/>
                    <a:p>
                      <a:pPr marL="0" marR="0">
                        <a:spcBef>
                          <a:spcPts val="0"/>
                        </a:spcBef>
                        <a:spcAft>
                          <a:spcPts val="0"/>
                        </a:spcAft>
                      </a:pPr>
                      <a:r>
                        <a:rPr lang="en-US" sz="1800" b="1" dirty="0">
                          <a:solidFill>
                            <a:srgbClr val="000000"/>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Describing an aggregating expression</a:t>
                      </a:r>
                      <a:endParaRPr lang="en-US" sz="20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707907483"/>
                  </a:ext>
                </a:extLst>
              </a:tr>
              <a:tr h="237199">
                <a:tc>
                  <a:txBody>
                    <a:bodyPr/>
                    <a:lstStyle/>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Record elements for the aggregating expression (</a:t>
                      </a:r>
                      <a:r>
                        <a:rPr lang="en-US" sz="1800" dirty="0">
                          <a:solidFill>
                            <a:srgbClr val="000000"/>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characteristics of the expressions that are aggregated</a:t>
                      </a: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7774840"/>
                  </a:ext>
                </a:extLst>
              </a:tr>
              <a:tr h="237199">
                <a:tc>
                  <a:txBody>
                    <a:bodyPr/>
                    <a:lstStyle/>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Use</a:t>
                      </a:r>
                      <a:r>
                        <a:rPr lang="en-US" sz="18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800" b="1"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note on expression</a:t>
                      </a:r>
                      <a:r>
                        <a:rPr lang="en-US" sz="18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for expressions that are aggregated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5515088"/>
                  </a:ext>
                </a:extLst>
              </a:tr>
              <a:tr h="148250">
                <a:tc>
                  <a:txBody>
                    <a:bodyPr/>
                    <a:lstStyle/>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Use </a:t>
                      </a:r>
                      <a:r>
                        <a:rPr lang="en-US" sz="1800" b="1" i="1" dirty="0">
                          <a:solidFill>
                            <a:srgbClr val="000000"/>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aggregates</a:t>
                      </a: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for an expression that is aggregated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6038416"/>
                  </a:ext>
                </a:extLst>
              </a:tr>
              <a:tr h="296499">
                <a:tc>
                  <a:txBody>
                    <a:bodyPr/>
                    <a:lstStyle/>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Use </a:t>
                      </a:r>
                      <a:r>
                        <a:rPr lang="en-US" sz="1800" b="1"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related agent of expression</a:t>
                      </a: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(or a sub-property) for agents related to the aggregating expression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1662271"/>
                  </a:ext>
                </a:extLst>
              </a:tr>
              <a:tr h="296499">
                <a:tc>
                  <a:txBody>
                    <a:bodyPr/>
                    <a:lstStyle/>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 direct relationship to agents related to any expressions that are aggregated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4944080"/>
                  </a:ext>
                </a:extLst>
              </a:tr>
            </a:tbl>
          </a:graphicData>
        </a:graphic>
      </p:graphicFrame>
    </p:spTree>
    <p:extLst>
      <p:ext uri="{BB962C8B-B14F-4D97-AF65-F5344CB8AC3E}">
        <p14:creationId xmlns:p14="http://schemas.microsoft.com/office/powerpoint/2010/main" val="1423217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ts val="0"/>
              </a:spcBef>
              <a:tabLst>
                <a:tab pos="685800" algn="l"/>
              </a:tabLst>
            </a:pPr>
            <a:r>
              <a:rPr lang="en-US" dirty="0"/>
              <a:t>Describing aggregating expressions</a:t>
            </a:r>
            <a:br>
              <a:rPr lang="en-US" dirty="0"/>
            </a:br>
            <a:r>
              <a:rPr lang="en-US" dirty="0"/>
              <a:t>Record expression elements</a:t>
            </a:r>
            <a:endParaRPr lang="en-US" dirty="0">
              <a:ea typeface="Calibri"/>
              <a:cs typeface="Times New Roman"/>
            </a:endParaRPr>
          </a:p>
        </p:txBody>
      </p:sp>
      <p:grpSp>
        <p:nvGrpSpPr>
          <p:cNvPr id="6" name="Group 5">
            <a:extLst>
              <a:ext uri="{FF2B5EF4-FFF2-40B4-BE49-F238E27FC236}">
                <a16:creationId xmlns:a16="http://schemas.microsoft.com/office/drawing/2014/main" id="{E87440F4-BBDA-418F-85D6-2E3CE560616E}"/>
              </a:ext>
            </a:extLst>
          </p:cNvPr>
          <p:cNvGrpSpPr/>
          <p:nvPr/>
        </p:nvGrpSpPr>
        <p:grpSpPr>
          <a:xfrm>
            <a:off x="531129" y="3500921"/>
            <a:ext cx="8488411" cy="3232619"/>
            <a:chOff x="531129" y="3365605"/>
            <a:chExt cx="8488411" cy="3367935"/>
          </a:xfrm>
        </p:grpSpPr>
        <p:sp>
          <p:nvSpPr>
            <p:cNvPr id="8" name="Rectangle 7"/>
            <p:cNvSpPr/>
            <p:nvPr/>
          </p:nvSpPr>
          <p:spPr>
            <a:xfrm>
              <a:off x="531129" y="3365605"/>
              <a:ext cx="8153400" cy="707886"/>
            </a:xfrm>
            <a:prstGeom prst="rect">
              <a:avLst/>
            </a:prstGeom>
          </p:spPr>
          <p:txBody>
            <a:bodyPr wrap="square">
              <a:spAutoFit/>
            </a:bodyPr>
            <a:lstStyle/>
            <a:p>
              <a:r>
                <a:rPr lang="en-US" sz="2000" dirty="0"/>
                <a:t>e.g., this manifestation embodies expressions of multiple poems where each poem is in two languages, English and Spanish</a:t>
              </a:r>
            </a:p>
          </p:txBody>
        </p:sp>
        <p:pic>
          <p:nvPicPr>
            <p:cNvPr id="14" name="Picture 13"/>
            <p:cNvPicPr/>
            <p:nvPr/>
          </p:nvPicPr>
          <p:blipFill>
            <a:blip r:embed="rId3"/>
            <a:stretch>
              <a:fillRect/>
            </a:stretch>
          </p:blipFill>
          <p:spPr>
            <a:xfrm>
              <a:off x="7315200" y="4114800"/>
              <a:ext cx="1704340" cy="2618740"/>
            </a:xfrm>
            <a:prstGeom prst="rect">
              <a:avLst/>
            </a:prstGeom>
          </p:spPr>
        </p:pic>
      </p:grpSp>
      <p:sp>
        <p:nvSpPr>
          <p:cNvPr id="16" name="Rectangle 15"/>
          <p:cNvSpPr/>
          <p:nvPr/>
        </p:nvSpPr>
        <p:spPr>
          <a:xfrm>
            <a:off x="495300" y="4495800"/>
            <a:ext cx="8153400" cy="1015663"/>
          </a:xfrm>
          <a:prstGeom prst="rect">
            <a:avLst/>
          </a:prstGeom>
        </p:spPr>
        <p:txBody>
          <a:bodyPr wrap="square">
            <a:spAutoFit/>
          </a:bodyPr>
          <a:lstStyle/>
          <a:p>
            <a:r>
              <a:rPr lang="en-US" sz="2000" dirty="0"/>
              <a:t>When describing the aggregating expression:</a:t>
            </a:r>
          </a:p>
          <a:p>
            <a:pPr lvl="1"/>
            <a:r>
              <a:rPr lang="en-US" sz="2000" dirty="0"/>
              <a:t>Language of expression: English</a:t>
            </a:r>
          </a:p>
          <a:p>
            <a:pPr lvl="1"/>
            <a:r>
              <a:rPr lang="en-US" sz="2000" dirty="0"/>
              <a:t>Language of expression: Spanish</a:t>
            </a:r>
          </a:p>
        </p:txBody>
      </p:sp>
      <p:graphicFrame>
        <p:nvGraphicFramePr>
          <p:cNvPr id="13" name="Table 12">
            <a:extLst>
              <a:ext uri="{FF2B5EF4-FFF2-40B4-BE49-F238E27FC236}">
                <a16:creationId xmlns:a16="http://schemas.microsoft.com/office/drawing/2014/main" id="{6CEA2380-8304-4E4E-9BDF-5BC751072859}"/>
              </a:ext>
            </a:extLst>
          </p:cNvPr>
          <p:cNvGraphicFramePr>
            <a:graphicFrameLocks noGrp="1"/>
          </p:cNvGraphicFramePr>
          <p:nvPr>
            <p:extLst>
              <p:ext uri="{D42A27DB-BD31-4B8C-83A1-F6EECF244321}">
                <p14:modId xmlns:p14="http://schemas.microsoft.com/office/powerpoint/2010/main" val="4150125246"/>
              </p:ext>
            </p:extLst>
          </p:nvPr>
        </p:nvGraphicFramePr>
        <p:xfrm>
          <a:off x="495300" y="1182651"/>
          <a:ext cx="8117571" cy="914400"/>
        </p:xfrm>
        <a:graphic>
          <a:graphicData uri="http://schemas.openxmlformats.org/drawingml/2006/table">
            <a:tbl>
              <a:tblPr firstRow="1" firstCol="1" bandRow="1"/>
              <a:tblGrid>
                <a:gridCol w="8117571">
                  <a:extLst>
                    <a:ext uri="{9D8B030D-6E8A-4147-A177-3AD203B41FA5}">
                      <a16:colId xmlns:a16="http://schemas.microsoft.com/office/drawing/2014/main" val="3324504933"/>
                    </a:ext>
                  </a:extLst>
                </a:gridCol>
              </a:tblGrid>
              <a:tr h="285558">
                <a:tc>
                  <a:txBody>
                    <a:bodyPr/>
                    <a:lstStyle/>
                    <a:p>
                      <a:pPr marL="0" marR="0">
                        <a:spcBef>
                          <a:spcPts val="0"/>
                        </a:spcBef>
                        <a:spcAft>
                          <a:spcPts val="0"/>
                        </a:spcAft>
                      </a:pPr>
                      <a:r>
                        <a:rPr lang="en-US" sz="2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Describing an aggregating expression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707907483"/>
                  </a:ext>
                </a:extLst>
              </a:tr>
              <a:tr h="378986">
                <a:tc>
                  <a:txBody>
                    <a:bodyPr/>
                    <a:lstStyle/>
                    <a:p>
                      <a:pPr marL="0" marR="0">
                        <a:spcBef>
                          <a:spcPts val="0"/>
                        </a:spcBef>
                        <a:spcAft>
                          <a:spcPts val="0"/>
                        </a:spcAft>
                      </a:pPr>
                      <a:r>
                        <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Record elements for the aggregating expression (characteristics of the expressions that are aggregated)</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2687774840"/>
                  </a:ext>
                </a:extLst>
              </a:tr>
            </a:tbl>
          </a:graphicData>
        </a:graphic>
      </p:graphicFrame>
    </p:spTree>
    <p:extLst>
      <p:ext uri="{BB962C8B-B14F-4D97-AF65-F5344CB8AC3E}">
        <p14:creationId xmlns:p14="http://schemas.microsoft.com/office/powerpoint/2010/main" val="417314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kern="1200" dirty="0">
                <a:solidFill>
                  <a:schemeClr val="tx1"/>
                </a:solidFill>
                <a:effectLst/>
                <a:latin typeface="+mj-lt"/>
                <a:ea typeface="+mj-ea"/>
                <a:cs typeface="+mj-cs"/>
              </a:rPr>
              <a:t>Relate an aggregating expression to associated </a:t>
            </a:r>
            <a:r>
              <a:rPr lang="en-US" sz="2800" b="1" kern="1200" dirty="0">
                <a:solidFill>
                  <a:schemeClr val="tx1"/>
                </a:solidFill>
                <a:effectLst/>
                <a:latin typeface="+mj-lt"/>
                <a:ea typeface="+mj-ea"/>
                <a:cs typeface="+mj-cs"/>
              </a:rPr>
              <a:t>Agents</a:t>
            </a:r>
            <a:br>
              <a:rPr lang="en-US" sz="2500" dirty="0"/>
            </a:br>
            <a:r>
              <a:rPr lang="en-US" sz="2500" dirty="0">
                <a:solidFill>
                  <a:srgbClr val="000000"/>
                </a:solidFill>
                <a:ea typeface="Times New Roman"/>
                <a:cs typeface="Times New Roman"/>
              </a:rPr>
              <a:t>Relate to associated Agents using </a:t>
            </a:r>
            <a:r>
              <a:rPr lang="en-US" sz="2500" b="1" i="1" dirty="0">
                <a:solidFill>
                  <a:srgbClr val="000000"/>
                </a:solidFill>
                <a:ea typeface="Times New Roman"/>
                <a:cs typeface="Times New Roman"/>
              </a:rPr>
              <a:t>related agent of expression</a:t>
            </a:r>
            <a:endParaRPr lang="en-US" sz="2500" dirty="0"/>
          </a:p>
        </p:txBody>
      </p:sp>
      <p:grpSp>
        <p:nvGrpSpPr>
          <p:cNvPr id="12" name="Group 11"/>
          <p:cNvGrpSpPr/>
          <p:nvPr/>
        </p:nvGrpSpPr>
        <p:grpSpPr>
          <a:xfrm>
            <a:off x="208000" y="4343399"/>
            <a:ext cx="8859799" cy="2315840"/>
            <a:chOff x="208000" y="4343399"/>
            <a:chExt cx="8859799" cy="2315840"/>
          </a:xfrm>
        </p:grpSpPr>
        <p:sp>
          <p:nvSpPr>
            <p:cNvPr id="15" name="Rectangle 14"/>
            <p:cNvSpPr/>
            <p:nvPr/>
          </p:nvSpPr>
          <p:spPr>
            <a:xfrm>
              <a:off x="208000" y="4526340"/>
              <a:ext cx="7710331" cy="1200329"/>
            </a:xfrm>
            <a:prstGeom prst="rect">
              <a:avLst/>
            </a:prstGeom>
          </p:spPr>
          <p:txBody>
            <a:bodyPr wrap="square">
              <a:spAutoFit/>
            </a:bodyPr>
            <a:lstStyle/>
            <a:p>
              <a:r>
                <a:rPr lang="en-US" dirty="0"/>
                <a:t>e.g., in </a:t>
              </a:r>
              <a:r>
                <a:rPr lang="en-US" u="sng" dirty="0"/>
                <a:t>this</a:t>
              </a:r>
              <a:r>
                <a:rPr lang="en-US" dirty="0"/>
                <a:t> compilation, all chapters by different people are translated by one person, so he can be related to the expression of the aggregating plan:</a:t>
              </a:r>
            </a:p>
            <a:p>
              <a:pPr marL="3314700" lvl="1" indent="-2857500"/>
              <a:r>
                <a:rPr lang="en-US" dirty="0"/>
                <a:t>Aggregating expression: 	</a:t>
              </a:r>
              <a:r>
                <a:rPr lang="fr-FR" dirty="0"/>
                <a:t>Culture coloniale en France. $l English</a:t>
              </a:r>
              <a:endParaRPr lang="en-US" dirty="0"/>
            </a:p>
            <a:p>
              <a:pPr marL="3314700" lvl="1" indent="-2857500"/>
              <a:r>
                <a:rPr lang="en-US" b="1" dirty="0"/>
                <a:t>Translator:	</a:t>
              </a:r>
              <a:r>
                <a:rPr lang="en-US" b="1" dirty="0" err="1"/>
                <a:t>Pernsteiner</a:t>
              </a:r>
              <a:r>
                <a:rPr lang="en-US" b="1" dirty="0"/>
                <a:t>, Alexis</a:t>
              </a:r>
            </a:p>
          </p:txBody>
        </p:sp>
        <p:grpSp>
          <p:nvGrpSpPr>
            <p:cNvPr id="11" name="Group 10"/>
            <p:cNvGrpSpPr/>
            <p:nvPr/>
          </p:nvGrpSpPr>
          <p:grpSpPr>
            <a:xfrm>
              <a:off x="4953000" y="5867400"/>
              <a:ext cx="3885425" cy="791839"/>
              <a:chOff x="4953000" y="5867400"/>
              <a:chExt cx="3885425" cy="791839"/>
            </a:xfrm>
          </p:grpSpPr>
          <p:sp>
            <p:nvSpPr>
              <p:cNvPr id="19" name="TextBox 18"/>
              <p:cNvSpPr txBox="1"/>
              <p:nvPr/>
            </p:nvSpPr>
            <p:spPr>
              <a:xfrm>
                <a:off x="4953000" y="5867400"/>
                <a:ext cx="1619504" cy="735747"/>
              </a:xfrm>
              <a:prstGeom prst="ellipse">
                <a:avLst/>
              </a:prstGeom>
              <a:solidFill>
                <a:schemeClr val="accent5">
                  <a:lumMod val="20000"/>
                  <a:lumOff val="80000"/>
                </a:schemeClr>
              </a:solidFill>
              <a:ln w="9525">
                <a:solidFill>
                  <a:schemeClr val="tx1"/>
                </a:solidFill>
              </a:ln>
            </p:spPr>
            <p:txBody>
              <a:bodyPr wrap="square" rtlCol="0">
                <a:spAutoFit/>
              </a:bodyPr>
              <a:lstStyle/>
              <a:p>
                <a:pPr algn="ctr"/>
                <a:r>
                  <a:rPr lang="en-US" sz="1400" dirty="0"/>
                  <a:t>aggregating expression</a:t>
                </a:r>
              </a:p>
            </p:txBody>
          </p:sp>
          <p:sp>
            <p:nvSpPr>
              <p:cNvPr id="20" name="TextBox 19"/>
              <p:cNvSpPr txBox="1"/>
              <p:nvPr/>
            </p:nvSpPr>
            <p:spPr>
              <a:xfrm>
                <a:off x="7218921" y="6078141"/>
                <a:ext cx="1619504" cy="322659"/>
              </a:xfrm>
              <a:prstGeom prst="snipRoundRect">
                <a:avLst/>
              </a:prstGeom>
              <a:solidFill>
                <a:srgbClr val="FFFF99"/>
              </a:solidFill>
              <a:ln w="9525">
                <a:solidFill>
                  <a:schemeClr val="tx1"/>
                </a:solidFill>
              </a:ln>
            </p:spPr>
            <p:txBody>
              <a:bodyPr wrap="square" rtlCol="0">
                <a:spAutoFit/>
              </a:bodyPr>
              <a:lstStyle/>
              <a:p>
                <a:pPr algn="ctr"/>
                <a:r>
                  <a:rPr lang="en-US" sz="1400" dirty="0"/>
                  <a:t>Agent</a:t>
                </a:r>
              </a:p>
            </p:txBody>
          </p:sp>
          <p:cxnSp>
            <p:nvCxnSpPr>
              <p:cNvPr id="22" name="Straight Arrow Connector 21"/>
              <p:cNvCxnSpPr>
                <a:stCxn id="20" idx="2"/>
                <a:endCxn id="19" idx="6"/>
              </p:cNvCxnSpPr>
              <p:nvPr/>
            </p:nvCxnSpPr>
            <p:spPr>
              <a:xfrm flipH="1" flipV="1">
                <a:off x="6572504" y="6235274"/>
                <a:ext cx="646417" cy="4197"/>
              </a:xfrm>
              <a:prstGeom prst="straightConnector1">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381781" y="6382240"/>
                <a:ext cx="960113" cy="276999"/>
              </a:xfrm>
              <a:prstGeom prst="rect">
                <a:avLst/>
              </a:prstGeom>
              <a:noFill/>
            </p:spPr>
            <p:txBody>
              <a:bodyPr wrap="square" rtlCol="0">
                <a:spAutoFit/>
              </a:bodyPr>
              <a:lstStyle/>
              <a:p>
                <a:r>
                  <a:rPr lang="en-US" sz="1200" i="1" dirty="0"/>
                  <a:t>translator</a:t>
                </a:r>
              </a:p>
            </p:txBody>
          </p:sp>
        </p:gr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2749" y="4343399"/>
              <a:ext cx="1105050" cy="151573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graphicFrame>
        <p:nvGraphicFramePr>
          <p:cNvPr id="21" name="Table 20">
            <a:extLst>
              <a:ext uri="{FF2B5EF4-FFF2-40B4-BE49-F238E27FC236}">
                <a16:creationId xmlns:a16="http://schemas.microsoft.com/office/drawing/2014/main" id="{8DAF2EE8-2621-4D8B-A3E5-46D2546A0A83}"/>
              </a:ext>
            </a:extLst>
          </p:cNvPr>
          <p:cNvGraphicFramePr>
            <a:graphicFrameLocks noGrp="1"/>
          </p:cNvGraphicFramePr>
          <p:nvPr>
            <p:extLst>
              <p:ext uri="{D42A27DB-BD31-4B8C-83A1-F6EECF244321}">
                <p14:modId xmlns:p14="http://schemas.microsoft.com/office/powerpoint/2010/main" val="541962537"/>
              </p:ext>
            </p:extLst>
          </p:nvPr>
        </p:nvGraphicFramePr>
        <p:xfrm>
          <a:off x="495300" y="1182651"/>
          <a:ext cx="8117571" cy="1141779"/>
        </p:xfrm>
        <a:graphic>
          <a:graphicData uri="http://schemas.openxmlformats.org/drawingml/2006/table">
            <a:tbl>
              <a:tblPr firstRow="1" firstCol="1" bandRow="1"/>
              <a:tblGrid>
                <a:gridCol w="8117571">
                  <a:extLst>
                    <a:ext uri="{9D8B030D-6E8A-4147-A177-3AD203B41FA5}">
                      <a16:colId xmlns:a16="http://schemas.microsoft.com/office/drawing/2014/main" val="3324504933"/>
                    </a:ext>
                  </a:extLst>
                </a:gridCol>
              </a:tblGrid>
              <a:tr h="285558">
                <a:tc>
                  <a:txBody>
                    <a:bodyPr/>
                    <a:lstStyle/>
                    <a:p>
                      <a:pPr marL="0" marR="0">
                        <a:spcBef>
                          <a:spcPts val="0"/>
                        </a:spcBef>
                        <a:spcAft>
                          <a:spcPts val="0"/>
                        </a:spcAft>
                      </a:pPr>
                      <a:r>
                        <a:rPr lang="en-US"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Describing an aggregating expression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707907483"/>
                  </a:ext>
                </a:extLst>
              </a:tr>
              <a:tr h="285558">
                <a:tc>
                  <a:txBody>
                    <a:bodyPr/>
                    <a:lstStyle/>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Use </a:t>
                      </a:r>
                      <a:r>
                        <a:rPr lang="en-US" sz="1800" b="1"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related agent of expression</a:t>
                      </a: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(or a sub-property) for agents related to the aggregating expression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4061662271"/>
                  </a:ext>
                </a:extLst>
              </a:tr>
              <a:tr h="307581">
                <a:tc>
                  <a:txBody>
                    <a:bodyPr/>
                    <a:lstStyle/>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 direct relationship to agents related to any expressions that are aggregated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4944080"/>
                  </a:ext>
                </a:extLst>
              </a:tr>
            </a:tbl>
          </a:graphicData>
        </a:graphic>
      </p:graphicFrame>
    </p:spTree>
    <p:extLst>
      <p:ext uri="{BB962C8B-B14F-4D97-AF65-F5344CB8AC3E}">
        <p14:creationId xmlns:p14="http://schemas.microsoft.com/office/powerpoint/2010/main" val="895780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kern="1200" dirty="0">
                <a:solidFill>
                  <a:schemeClr val="tx1"/>
                </a:solidFill>
                <a:effectLst/>
                <a:latin typeface="+mj-lt"/>
                <a:ea typeface="+mj-ea"/>
                <a:cs typeface="+mj-cs"/>
              </a:rPr>
              <a:t>Relate an aggregating expression to associated </a:t>
            </a:r>
            <a:r>
              <a:rPr lang="en-US" sz="2800" b="1" kern="1200" dirty="0">
                <a:solidFill>
                  <a:schemeClr val="tx1"/>
                </a:solidFill>
                <a:effectLst/>
                <a:latin typeface="+mj-lt"/>
                <a:ea typeface="+mj-ea"/>
                <a:cs typeface="+mj-cs"/>
              </a:rPr>
              <a:t>Agents</a:t>
            </a:r>
            <a:br>
              <a:rPr lang="en-US" dirty="0"/>
            </a:br>
            <a:r>
              <a:rPr lang="en-US" sz="2800" kern="1200" dirty="0">
                <a:solidFill>
                  <a:schemeClr val="tx1"/>
                </a:solidFill>
                <a:effectLst/>
                <a:latin typeface="+mj-lt"/>
                <a:ea typeface="+mj-ea"/>
                <a:cs typeface="+mj-cs"/>
              </a:rPr>
              <a:t>Do not relate to Agents of expressions that are aggregated</a:t>
            </a:r>
            <a:endParaRPr lang="en-US" dirty="0"/>
          </a:p>
        </p:txBody>
      </p:sp>
      <p:grpSp>
        <p:nvGrpSpPr>
          <p:cNvPr id="14" name="Group 13">
            <a:extLst>
              <a:ext uri="{FF2B5EF4-FFF2-40B4-BE49-F238E27FC236}">
                <a16:creationId xmlns:a16="http://schemas.microsoft.com/office/drawing/2014/main" id="{536E284E-F8A5-4E7D-9899-5CC1377F3F75}"/>
              </a:ext>
            </a:extLst>
          </p:cNvPr>
          <p:cNvGrpSpPr/>
          <p:nvPr/>
        </p:nvGrpSpPr>
        <p:grpSpPr>
          <a:xfrm>
            <a:off x="319612" y="4267200"/>
            <a:ext cx="8717009" cy="2684234"/>
            <a:chOff x="319612" y="4267200"/>
            <a:chExt cx="8717009" cy="2684234"/>
          </a:xfrm>
        </p:grpSpPr>
        <p:sp>
          <p:nvSpPr>
            <p:cNvPr id="22" name="TextBox 21">
              <a:extLst>
                <a:ext uri="{FF2B5EF4-FFF2-40B4-BE49-F238E27FC236}">
                  <a16:creationId xmlns:a16="http://schemas.microsoft.com/office/drawing/2014/main" id="{A892CE41-8C7C-4254-980F-C849C051EDE4}"/>
                </a:ext>
              </a:extLst>
            </p:cNvPr>
            <p:cNvSpPr txBox="1"/>
            <p:nvPr/>
          </p:nvSpPr>
          <p:spPr>
            <a:xfrm>
              <a:off x="3124200" y="4791908"/>
              <a:ext cx="719407" cy="830997"/>
            </a:xfrm>
            <a:prstGeom prst="rect">
              <a:avLst/>
            </a:prstGeom>
            <a:noFill/>
          </p:spPr>
          <p:txBody>
            <a:bodyPr wrap="square" rtlCol="0">
              <a:spAutoFit/>
            </a:bodyPr>
            <a:lstStyle/>
            <a:p>
              <a:r>
                <a:rPr lang="en-US" sz="4800" dirty="0">
                  <a:solidFill>
                    <a:srgbClr val="FF0000"/>
                  </a:solidFill>
                </a:rPr>
                <a:t>X</a:t>
              </a:r>
            </a:p>
          </p:txBody>
        </p:sp>
        <p:sp>
          <p:nvSpPr>
            <p:cNvPr id="52" name="Rectangle 51"/>
            <p:cNvSpPr/>
            <p:nvPr/>
          </p:nvSpPr>
          <p:spPr>
            <a:xfrm>
              <a:off x="319612" y="4267200"/>
              <a:ext cx="7147988" cy="1261884"/>
            </a:xfrm>
            <a:prstGeom prst="rect">
              <a:avLst/>
            </a:prstGeom>
          </p:spPr>
          <p:txBody>
            <a:bodyPr wrap="square">
              <a:spAutoFit/>
            </a:bodyPr>
            <a:lstStyle/>
            <a:p>
              <a:r>
                <a:rPr lang="en-US" sz="2000" dirty="0"/>
                <a:t>e.g., only one work in this compilation “ is edited by Cliff, so he can’t be recorded as editor of the entire compilation. </a:t>
              </a:r>
            </a:p>
            <a:p>
              <a:pPr marL="3200400" lvl="1" indent="-2743200"/>
              <a:r>
                <a:rPr lang="en-US" dirty="0"/>
                <a:t>Aggregating expression: 	Against capital</a:t>
              </a:r>
              <a:r>
                <a:rPr lang="fr-FR" dirty="0"/>
                <a:t>. $l English</a:t>
              </a:r>
              <a:endParaRPr lang="en-US" dirty="0"/>
            </a:p>
            <a:p>
              <a:pPr marL="3206750" lvl="1" indent="-2749550"/>
              <a:r>
                <a:rPr lang="en-US" dirty="0"/>
                <a:t>Editor:	Slaughter, Cliff</a:t>
              </a:r>
            </a:p>
          </p:txBody>
        </p:sp>
        <p:sp>
          <p:nvSpPr>
            <p:cNvPr id="60" name="TextBox 59"/>
            <p:cNvSpPr txBox="1"/>
            <p:nvPr/>
          </p:nvSpPr>
          <p:spPr>
            <a:xfrm>
              <a:off x="5158987" y="5715000"/>
              <a:ext cx="1619504" cy="735747"/>
            </a:xfrm>
            <a:prstGeom prst="ellipse">
              <a:avLst/>
            </a:prstGeom>
            <a:solidFill>
              <a:schemeClr val="accent5">
                <a:lumMod val="20000"/>
                <a:lumOff val="80000"/>
              </a:schemeClr>
            </a:solidFill>
            <a:ln w="9525">
              <a:solidFill>
                <a:schemeClr val="tx1"/>
              </a:solidFill>
            </a:ln>
          </p:spPr>
          <p:txBody>
            <a:bodyPr wrap="square" rtlCol="0">
              <a:spAutoFit/>
            </a:bodyPr>
            <a:lstStyle/>
            <a:p>
              <a:pPr algn="ctr"/>
              <a:r>
                <a:rPr lang="en-US" sz="1400" dirty="0"/>
                <a:t>aggregating expression</a:t>
              </a:r>
            </a:p>
          </p:txBody>
        </p:sp>
        <p:sp>
          <p:nvSpPr>
            <p:cNvPr id="55" name="TextBox 54"/>
            <p:cNvSpPr txBox="1"/>
            <p:nvPr/>
          </p:nvSpPr>
          <p:spPr>
            <a:xfrm>
              <a:off x="2651914" y="5710803"/>
              <a:ext cx="1856285" cy="735747"/>
            </a:xfrm>
            <a:prstGeom prst="ellipse">
              <a:avLst/>
            </a:prstGeom>
            <a:noFill/>
            <a:ln w="9525">
              <a:solidFill>
                <a:schemeClr val="tx1"/>
              </a:solidFill>
            </a:ln>
          </p:spPr>
          <p:txBody>
            <a:bodyPr wrap="square" rtlCol="0">
              <a:spAutoFit/>
            </a:bodyPr>
            <a:lstStyle/>
            <a:p>
              <a:pPr algn="ctr"/>
              <a:r>
                <a:rPr lang="en-US" sz="1400" dirty="0"/>
                <a:t>aggregated expression</a:t>
              </a:r>
            </a:p>
          </p:txBody>
        </p:sp>
        <p:sp>
          <p:nvSpPr>
            <p:cNvPr id="56" name="TextBox 55"/>
            <p:cNvSpPr txBox="1"/>
            <p:nvPr/>
          </p:nvSpPr>
          <p:spPr>
            <a:xfrm>
              <a:off x="365914" y="5921544"/>
              <a:ext cx="1619504" cy="322659"/>
            </a:xfrm>
            <a:prstGeom prst="snipRoundRect">
              <a:avLst/>
            </a:prstGeom>
            <a:solidFill>
              <a:srgbClr val="FFFF99"/>
            </a:solidFill>
            <a:ln w="9525">
              <a:solidFill>
                <a:schemeClr val="tx1"/>
              </a:solidFill>
            </a:ln>
          </p:spPr>
          <p:txBody>
            <a:bodyPr wrap="square" rtlCol="0">
              <a:spAutoFit/>
            </a:bodyPr>
            <a:lstStyle/>
            <a:p>
              <a:pPr algn="ctr"/>
              <a:r>
                <a:rPr lang="en-US" sz="1400" dirty="0"/>
                <a:t>Agent</a:t>
              </a:r>
            </a:p>
          </p:txBody>
        </p:sp>
        <p:cxnSp>
          <p:nvCxnSpPr>
            <p:cNvPr id="57" name="Straight Arrow Connector 56"/>
            <p:cNvCxnSpPr>
              <a:stCxn id="55" idx="2"/>
              <a:endCxn id="56" idx="0"/>
            </p:cNvCxnSpPr>
            <p:nvPr/>
          </p:nvCxnSpPr>
          <p:spPr>
            <a:xfrm flipH="1">
              <a:off x="1985418" y="6078677"/>
              <a:ext cx="666496" cy="419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2048065" y="6169551"/>
              <a:ext cx="960113" cy="276999"/>
            </a:xfrm>
            <a:prstGeom prst="rect">
              <a:avLst/>
            </a:prstGeom>
            <a:noFill/>
          </p:spPr>
          <p:txBody>
            <a:bodyPr wrap="square" rtlCol="0">
              <a:spAutoFit/>
            </a:bodyPr>
            <a:lstStyle/>
            <a:p>
              <a:r>
                <a:rPr lang="en-US" sz="1200" i="1" dirty="0"/>
                <a:t>editor</a:t>
              </a:r>
            </a:p>
          </p:txBody>
        </p:sp>
        <p:pic>
          <p:nvPicPr>
            <p:cNvPr id="23" name="Picture 3">
              <a:extLst>
                <a:ext uri="{FF2B5EF4-FFF2-40B4-BE49-F238E27FC236}">
                  <a16:creationId xmlns:a16="http://schemas.microsoft.com/office/drawing/2014/main" id="{978B4B73-AFD3-4AAF-A08C-4F5714CA5E7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35604" y="4676240"/>
              <a:ext cx="1501017" cy="1336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1" name="Connector: Curved 10">
              <a:extLst>
                <a:ext uri="{FF2B5EF4-FFF2-40B4-BE49-F238E27FC236}">
                  <a16:creationId xmlns:a16="http://schemas.microsoft.com/office/drawing/2014/main" id="{E27E1E81-22B1-4DE2-85CE-3D00F7A351DE}"/>
                </a:ext>
              </a:extLst>
            </p:cNvPr>
            <p:cNvCxnSpPr>
              <a:cxnSpLocks/>
              <a:stCxn id="60" idx="4"/>
              <a:endCxn id="56" idx="1"/>
            </p:cNvCxnSpPr>
            <p:nvPr/>
          </p:nvCxnSpPr>
          <p:spPr>
            <a:xfrm rot="5400000" flipH="1">
              <a:off x="3468931" y="3950939"/>
              <a:ext cx="206544" cy="4793073"/>
            </a:xfrm>
            <a:prstGeom prst="curvedConnector3">
              <a:avLst>
                <a:gd name="adj1" fmla="val -110679"/>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9F7A5E78-694D-4883-97BF-1B0C5FAAA70C}"/>
                </a:ext>
              </a:extLst>
            </p:cNvPr>
            <p:cNvSpPr txBox="1"/>
            <p:nvPr/>
          </p:nvSpPr>
          <p:spPr>
            <a:xfrm>
              <a:off x="3976732" y="6305103"/>
              <a:ext cx="457200" cy="646331"/>
            </a:xfrm>
            <a:prstGeom prst="rect">
              <a:avLst/>
            </a:prstGeom>
            <a:noFill/>
          </p:spPr>
          <p:txBody>
            <a:bodyPr wrap="square" rtlCol="0">
              <a:spAutoFit/>
            </a:bodyPr>
            <a:lstStyle/>
            <a:p>
              <a:r>
                <a:rPr lang="en-US" sz="3600" dirty="0">
                  <a:solidFill>
                    <a:srgbClr val="FF0000"/>
                  </a:solidFill>
                </a:rPr>
                <a:t>X</a:t>
              </a:r>
            </a:p>
          </p:txBody>
        </p:sp>
      </p:grpSp>
      <p:graphicFrame>
        <p:nvGraphicFramePr>
          <p:cNvPr id="24" name="Table 23">
            <a:extLst>
              <a:ext uri="{FF2B5EF4-FFF2-40B4-BE49-F238E27FC236}">
                <a16:creationId xmlns:a16="http://schemas.microsoft.com/office/drawing/2014/main" id="{DED394B6-8545-42B7-B308-08BF0E35D84D}"/>
              </a:ext>
            </a:extLst>
          </p:cNvPr>
          <p:cNvGraphicFramePr>
            <a:graphicFrameLocks noGrp="1"/>
          </p:cNvGraphicFramePr>
          <p:nvPr>
            <p:extLst>
              <p:ext uri="{D42A27DB-BD31-4B8C-83A1-F6EECF244321}">
                <p14:modId xmlns:p14="http://schemas.microsoft.com/office/powerpoint/2010/main" val="2663330316"/>
              </p:ext>
            </p:extLst>
          </p:nvPr>
        </p:nvGraphicFramePr>
        <p:xfrm>
          <a:off x="495300" y="1182651"/>
          <a:ext cx="8117571" cy="878697"/>
        </p:xfrm>
        <a:graphic>
          <a:graphicData uri="http://schemas.openxmlformats.org/drawingml/2006/table">
            <a:tbl>
              <a:tblPr firstRow="1" firstCol="1" bandRow="1"/>
              <a:tblGrid>
                <a:gridCol w="8117571">
                  <a:extLst>
                    <a:ext uri="{9D8B030D-6E8A-4147-A177-3AD203B41FA5}">
                      <a16:colId xmlns:a16="http://schemas.microsoft.com/office/drawing/2014/main" val="3324504933"/>
                    </a:ext>
                  </a:extLst>
                </a:gridCol>
              </a:tblGrid>
              <a:tr h="285558">
                <a:tc>
                  <a:txBody>
                    <a:bodyPr/>
                    <a:lstStyle/>
                    <a:p>
                      <a:pPr marL="0" marR="0">
                        <a:spcBef>
                          <a:spcPts val="0"/>
                        </a:spcBef>
                        <a:spcAft>
                          <a:spcPts val="0"/>
                        </a:spcAft>
                      </a:pPr>
                      <a:r>
                        <a:rPr lang="en-US"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Describing an aggregating expression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707907483"/>
                  </a:ext>
                </a:extLst>
              </a:tr>
              <a:tr h="285558">
                <a:tc>
                  <a:txBody>
                    <a:bodyPr/>
                    <a:lstStyle/>
                    <a:p>
                      <a:pPr marL="0" marR="0">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Use </a:t>
                      </a:r>
                      <a:r>
                        <a:rPr lang="en-US" sz="1400" b="1"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related agent of expression</a:t>
                      </a: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(or a sub-property) for agents related to the aggregating expression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1662271"/>
                  </a:ext>
                </a:extLst>
              </a:tr>
              <a:tr h="307581">
                <a:tc>
                  <a:txBody>
                    <a:bodyPr/>
                    <a:lstStyle/>
                    <a:p>
                      <a:pPr marL="0" marR="0">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 direct relationship to agents related to any expressions that are aggregated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4164944080"/>
                  </a:ext>
                </a:extLst>
              </a:tr>
            </a:tbl>
          </a:graphicData>
        </a:graphic>
      </p:graphicFrame>
    </p:spTree>
    <p:extLst>
      <p:ext uri="{BB962C8B-B14F-4D97-AF65-F5344CB8AC3E}">
        <p14:creationId xmlns:p14="http://schemas.microsoft.com/office/powerpoint/2010/main" val="12880191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Relate an aggregating expression to </a:t>
            </a:r>
            <a:r>
              <a:rPr lang="en-US" b="1" dirty="0"/>
              <a:t>expressions that are aggregated</a:t>
            </a:r>
            <a:br>
              <a:rPr lang="en-US" dirty="0"/>
            </a:br>
            <a:r>
              <a:rPr lang="en-US" dirty="0">
                <a:solidFill>
                  <a:srgbClr val="000000"/>
                </a:solidFill>
                <a:ea typeface="Times New Roman"/>
                <a:cs typeface="Times New Roman"/>
              </a:rPr>
              <a:t>Relate to </a:t>
            </a:r>
            <a:r>
              <a:rPr lang="en-US" dirty="0"/>
              <a:t>expressions that are aggregated using</a:t>
            </a:r>
            <a:r>
              <a:rPr lang="en-US" dirty="0">
                <a:solidFill>
                  <a:srgbClr val="000000"/>
                </a:solidFill>
                <a:ea typeface="Times New Roman"/>
                <a:cs typeface="Times New Roman"/>
              </a:rPr>
              <a:t> </a:t>
            </a:r>
            <a:r>
              <a:rPr lang="en-US" b="1" i="1" dirty="0">
                <a:solidFill>
                  <a:srgbClr val="000000"/>
                </a:solidFill>
                <a:ea typeface="Times New Roman"/>
                <a:cs typeface="Times New Roman"/>
              </a:rPr>
              <a:t>aggregates</a:t>
            </a:r>
            <a:endParaRPr lang="en-US" dirty="0"/>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18331" y="5099447"/>
            <a:ext cx="1149468" cy="16823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1676400" y="5575860"/>
            <a:ext cx="1856285" cy="735747"/>
          </a:xfrm>
          <a:prstGeom prst="ellipse">
            <a:avLst/>
          </a:prstGeom>
          <a:solidFill>
            <a:schemeClr val="accent5">
              <a:lumMod val="20000"/>
              <a:lumOff val="80000"/>
            </a:schemeClr>
          </a:solidFill>
          <a:ln w="9525">
            <a:solidFill>
              <a:schemeClr val="tx1"/>
            </a:solidFill>
          </a:ln>
        </p:spPr>
        <p:txBody>
          <a:bodyPr wrap="square" rtlCol="0">
            <a:spAutoFit/>
          </a:bodyPr>
          <a:lstStyle/>
          <a:p>
            <a:pPr algn="ctr"/>
            <a:r>
              <a:rPr lang="en-US" sz="1400" dirty="0"/>
              <a:t>aggregated expression</a:t>
            </a:r>
          </a:p>
        </p:txBody>
      </p:sp>
      <p:sp>
        <p:nvSpPr>
          <p:cNvPr id="14" name="TextBox 13"/>
          <p:cNvSpPr txBox="1"/>
          <p:nvPr/>
        </p:nvSpPr>
        <p:spPr>
          <a:xfrm>
            <a:off x="4724400" y="5572748"/>
            <a:ext cx="2190496" cy="735747"/>
          </a:xfrm>
          <a:prstGeom prst="ellipse">
            <a:avLst/>
          </a:prstGeom>
          <a:solidFill>
            <a:schemeClr val="accent5">
              <a:lumMod val="20000"/>
              <a:lumOff val="80000"/>
            </a:schemeClr>
          </a:solidFill>
          <a:ln w="9525">
            <a:solidFill>
              <a:schemeClr val="tx1"/>
            </a:solidFill>
          </a:ln>
        </p:spPr>
        <p:txBody>
          <a:bodyPr wrap="square" rtlCol="0">
            <a:spAutoFit/>
          </a:bodyPr>
          <a:lstStyle/>
          <a:p>
            <a:pPr algn="ctr"/>
            <a:r>
              <a:rPr lang="en-US" sz="1400" dirty="0"/>
              <a:t>aggregating expression</a:t>
            </a:r>
          </a:p>
        </p:txBody>
      </p:sp>
      <p:cxnSp>
        <p:nvCxnSpPr>
          <p:cNvPr id="15" name="Straight Arrow Connector 14"/>
          <p:cNvCxnSpPr>
            <a:stCxn id="14" idx="2"/>
            <a:endCxn id="13" idx="6"/>
          </p:cNvCxnSpPr>
          <p:nvPr/>
        </p:nvCxnSpPr>
        <p:spPr>
          <a:xfrm flipH="1">
            <a:off x="3532685" y="5940622"/>
            <a:ext cx="1191715" cy="3112"/>
          </a:xfrm>
          <a:prstGeom prst="straightConnector1">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648485" y="6087588"/>
            <a:ext cx="960113" cy="276999"/>
          </a:xfrm>
          <a:prstGeom prst="rect">
            <a:avLst/>
          </a:prstGeom>
          <a:noFill/>
        </p:spPr>
        <p:txBody>
          <a:bodyPr wrap="square" rtlCol="0">
            <a:spAutoFit/>
          </a:bodyPr>
          <a:lstStyle/>
          <a:p>
            <a:r>
              <a:rPr lang="en-US" sz="1200" i="1" dirty="0">
                <a:solidFill>
                  <a:srgbClr val="FF0000"/>
                </a:solidFill>
              </a:rPr>
              <a:t>aggregates</a:t>
            </a:r>
          </a:p>
        </p:txBody>
      </p:sp>
      <p:sp>
        <p:nvSpPr>
          <p:cNvPr id="17" name="TextBox 16"/>
          <p:cNvSpPr txBox="1"/>
          <p:nvPr/>
        </p:nvSpPr>
        <p:spPr>
          <a:xfrm>
            <a:off x="3581400" y="5486400"/>
            <a:ext cx="1143000" cy="276999"/>
          </a:xfrm>
          <a:prstGeom prst="rect">
            <a:avLst/>
          </a:prstGeom>
          <a:noFill/>
        </p:spPr>
        <p:txBody>
          <a:bodyPr wrap="square" rtlCol="0">
            <a:spAutoFit/>
          </a:bodyPr>
          <a:lstStyle/>
          <a:p>
            <a:r>
              <a:rPr lang="en-US" sz="1200" i="1" dirty="0">
                <a:solidFill>
                  <a:srgbClr val="FF0000"/>
                </a:solidFill>
              </a:rPr>
              <a:t>aggregated  by</a:t>
            </a:r>
          </a:p>
        </p:txBody>
      </p:sp>
      <p:sp>
        <p:nvSpPr>
          <p:cNvPr id="19" name="Rectangle 18"/>
          <p:cNvSpPr/>
          <p:nvPr/>
        </p:nvSpPr>
        <p:spPr>
          <a:xfrm>
            <a:off x="304800" y="3480137"/>
            <a:ext cx="7526383" cy="1015663"/>
          </a:xfrm>
          <a:prstGeom prst="rect">
            <a:avLst/>
          </a:prstGeom>
        </p:spPr>
        <p:txBody>
          <a:bodyPr wrap="square">
            <a:spAutoFit/>
          </a:bodyPr>
          <a:lstStyle/>
          <a:p>
            <a:r>
              <a:rPr lang="en-US" sz="2000" dirty="0"/>
              <a:t>e.g., for the expression of the compilation</a:t>
            </a:r>
          </a:p>
          <a:p>
            <a:pPr marL="2743200" lvl="1" indent="-2286000">
              <a:buNone/>
            </a:pPr>
            <a:r>
              <a:rPr lang="en-US" sz="2000" dirty="0"/>
              <a:t>Aggregates:	Austen, Jane, 1775-1817. Emma. Text. English</a:t>
            </a:r>
          </a:p>
        </p:txBody>
      </p:sp>
      <p:graphicFrame>
        <p:nvGraphicFramePr>
          <p:cNvPr id="20" name="Table 19">
            <a:extLst>
              <a:ext uri="{FF2B5EF4-FFF2-40B4-BE49-F238E27FC236}">
                <a16:creationId xmlns:a16="http://schemas.microsoft.com/office/drawing/2014/main" id="{A77F77A3-B648-4E52-BFE5-DECDCFCCA603}"/>
              </a:ext>
            </a:extLst>
          </p:cNvPr>
          <p:cNvGraphicFramePr>
            <a:graphicFrameLocks noGrp="1"/>
          </p:cNvGraphicFramePr>
          <p:nvPr>
            <p:extLst>
              <p:ext uri="{D42A27DB-BD31-4B8C-83A1-F6EECF244321}">
                <p14:modId xmlns:p14="http://schemas.microsoft.com/office/powerpoint/2010/main" val="2339648277"/>
              </p:ext>
            </p:extLst>
          </p:nvPr>
        </p:nvGraphicFramePr>
        <p:xfrm>
          <a:off x="495300" y="1182651"/>
          <a:ext cx="8117571" cy="856674"/>
        </p:xfrm>
        <a:graphic>
          <a:graphicData uri="http://schemas.openxmlformats.org/drawingml/2006/table">
            <a:tbl>
              <a:tblPr firstRow="1" firstCol="1" bandRow="1"/>
              <a:tblGrid>
                <a:gridCol w="8117571">
                  <a:extLst>
                    <a:ext uri="{9D8B030D-6E8A-4147-A177-3AD203B41FA5}">
                      <a16:colId xmlns:a16="http://schemas.microsoft.com/office/drawing/2014/main" val="3324504933"/>
                    </a:ext>
                  </a:extLst>
                </a:gridCol>
              </a:tblGrid>
              <a:tr h="285558">
                <a:tc>
                  <a:txBody>
                    <a:bodyPr/>
                    <a:lstStyle/>
                    <a:p>
                      <a:pPr marL="0" marR="0">
                        <a:spcBef>
                          <a:spcPts val="0"/>
                        </a:spcBef>
                        <a:spcAft>
                          <a:spcPts val="0"/>
                        </a:spcAft>
                      </a:pPr>
                      <a:r>
                        <a:rPr lang="en-US"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Describing an aggregating expression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707907483"/>
                  </a:ext>
                </a:extLst>
              </a:tr>
              <a:tr h="285558">
                <a:tc>
                  <a:txBody>
                    <a:bodyPr/>
                    <a:lstStyle/>
                    <a:p>
                      <a:pPr marL="0" marR="0">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Use </a:t>
                      </a:r>
                      <a:r>
                        <a:rPr lang="en-US" sz="1600" b="1"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aggregates</a:t>
                      </a:r>
                      <a:r>
                        <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for an expression that is aggregated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3821721765"/>
                  </a:ext>
                </a:extLst>
              </a:tr>
              <a:tr h="285558">
                <a:tc>
                  <a:txBody>
                    <a:bodyPr/>
                    <a:lstStyle/>
                    <a:p>
                      <a:pPr marL="0" marR="0">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Use</a:t>
                      </a:r>
                      <a:r>
                        <a:rPr lang="en-US" sz="14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400" b="1"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note on expression</a:t>
                      </a:r>
                      <a:r>
                        <a:rPr lang="en-US" sz="14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for expressions that are aggregated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5515088"/>
                  </a:ext>
                </a:extLst>
              </a:tr>
            </a:tbl>
          </a:graphicData>
        </a:graphic>
      </p:graphicFrame>
    </p:spTree>
    <p:extLst>
      <p:ext uri="{BB962C8B-B14F-4D97-AF65-F5344CB8AC3E}">
        <p14:creationId xmlns:p14="http://schemas.microsoft.com/office/powerpoint/2010/main" val="726449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Relate an aggregating expression to </a:t>
            </a:r>
            <a:r>
              <a:rPr lang="en-US" b="1" dirty="0"/>
              <a:t>expressions that are aggregated</a:t>
            </a:r>
            <a:br>
              <a:rPr lang="en-US" dirty="0"/>
            </a:br>
            <a:r>
              <a:rPr lang="en-US" dirty="0">
                <a:solidFill>
                  <a:srgbClr val="000000"/>
                </a:solidFill>
                <a:ea typeface="Times New Roman"/>
                <a:cs typeface="Times New Roman"/>
              </a:rPr>
              <a:t>Relate to </a:t>
            </a:r>
            <a:r>
              <a:rPr lang="en-US" dirty="0"/>
              <a:t>expressions that are aggregated using</a:t>
            </a:r>
            <a:r>
              <a:rPr lang="en-US" dirty="0">
                <a:solidFill>
                  <a:srgbClr val="000000"/>
                </a:solidFill>
                <a:ea typeface="Times New Roman"/>
                <a:cs typeface="Times New Roman"/>
              </a:rPr>
              <a:t> </a:t>
            </a:r>
            <a:r>
              <a:rPr lang="en-US" b="1" i="1" dirty="0"/>
              <a:t>note on expression</a:t>
            </a:r>
            <a:endParaRPr lang="en-US" dirty="0"/>
          </a:p>
        </p:txBody>
      </p:sp>
      <p:pic>
        <p:nvPicPr>
          <p:cNvPr id="8" name="Picture 7"/>
          <p:cNvPicPr/>
          <p:nvPr/>
        </p:nvPicPr>
        <p:blipFill>
          <a:blip r:embed="rId3"/>
          <a:stretch>
            <a:fillRect/>
          </a:stretch>
        </p:blipFill>
        <p:spPr>
          <a:xfrm>
            <a:off x="7696200" y="4800600"/>
            <a:ext cx="1323340" cy="1932940"/>
          </a:xfrm>
          <a:prstGeom prst="rect">
            <a:avLst/>
          </a:prstGeom>
        </p:spPr>
      </p:pic>
      <p:sp>
        <p:nvSpPr>
          <p:cNvPr id="7" name="Rectangle 6"/>
          <p:cNvSpPr/>
          <p:nvPr/>
        </p:nvSpPr>
        <p:spPr>
          <a:xfrm>
            <a:off x="246017" y="4159984"/>
            <a:ext cx="7526383" cy="1015663"/>
          </a:xfrm>
          <a:prstGeom prst="rect">
            <a:avLst/>
          </a:prstGeom>
        </p:spPr>
        <p:txBody>
          <a:bodyPr wrap="square">
            <a:spAutoFit/>
          </a:bodyPr>
          <a:lstStyle/>
          <a:p>
            <a:r>
              <a:rPr lang="en-US" sz="2000" dirty="0"/>
              <a:t>e.g., for the compilation: </a:t>
            </a:r>
          </a:p>
          <a:p>
            <a:pPr marL="2743200" lvl="1" indent="-2286000">
              <a:buNone/>
            </a:pPr>
            <a:r>
              <a:rPr lang="en-US" sz="2000" dirty="0"/>
              <a:t>Note on expression:	All poems in this compilation are in English and Spanish.</a:t>
            </a:r>
          </a:p>
        </p:txBody>
      </p:sp>
      <p:graphicFrame>
        <p:nvGraphicFramePr>
          <p:cNvPr id="11" name="Table 10">
            <a:extLst>
              <a:ext uri="{FF2B5EF4-FFF2-40B4-BE49-F238E27FC236}">
                <a16:creationId xmlns:a16="http://schemas.microsoft.com/office/drawing/2014/main" id="{A10026E9-7408-44F2-A172-8C6C17772FF4}"/>
              </a:ext>
            </a:extLst>
          </p:cNvPr>
          <p:cNvGraphicFramePr>
            <a:graphicFrameLocks noGrp="1"/>
          </p:cNvGraphicFramePr>
          <p:nvPr>
            <p:extLst>
              <p:ext uri="{D42A27DB-BD31-4B8C-83A1-F6EECF244321}">
                <p14:modId xmlns:p14="http://schemas.microsoft.com/office/powerpoint/2010/main" val="3952212843"/>
              </p:ext>
            </p:extLst>
          </p:nvPr>
        </p:nvGraphicFramePr>
        <p:xfrm>
          <a:off x="495300" y="1182651"/>
          <a:ext cx="8117571" cy="856674"/>
        </p:xfrm>
        <a:graphic>
          <a:graphicData uri="http://schemas.openxmlformats.org/drawingml/2006/table">
            <a:tbl>
              <a:tblPr firstRow="1" firstCol="1" bandRow="1"/>
              <a:tblGrid>
                <a:gridCol w="8117571">
                  <a:extLst>
                    <a:ext uri="{9D8B030D-6E8A-4147-A177-3AD203B41FA5}">
                      <a16:colId xmlns:a16="http://schemas.microsoft.com/office/drawing/2014/main" val="3324504933"/>
                    </a:ext>
                  </a:extLst>
                </a:gridCol>
              </a:tblGrid>
              <a:tr h="285558">
                <a:tc>
                  <a:txBody>
                    <a:bodyPr/>
                    <a:lstStyle/>
                    <a:p>
                      <a:pPr marL="0" marR="0">
                        <a:spcBef>
                          <a:spcPts val="0"/>
                        </a:spcBef>
                        <a:spcAft>
                          <a:spcPts val="0"/>
                        </a:spcAft>
                      </a:pPr>
                      <a:r>
                        <a:rPr lang="en-US"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Describing an aggregating expression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707907483"/>
                  </a:ext>
                </a:extLst>
              </a:tr>
              <a:tr h="285558">
                <a:tc>
                  <a:txBody>
                    <a:bodyPr/>
                    <a:lstStyle/>
                    <a:p>
                      <a:pPr marL="0" marR="0">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Use </a:t>
                      </a:r>
                      <a:r>
                        <a:rPr lang="en-US" sz="1600" b="1"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aggregates</a:t>
                      </a:r>
                      <a:r>
                        <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for an expression that is aggregated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1721765"/>
                  </a:ext>
                </a:extLst>
              </a:tr>
              <a:tr h="285558">
                <a:tc>
                  <a:txBody>
                    <a:bodyPr/>
                    <a:lstStyle/>
                    <a:p>
                      <a:pPr marL="0" marR="0">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Use</a:t>
                      </a:r>
                      <a:r>
                        <a:rPr lang="en-US" sz="14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400" b="1"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note on expression</a:t>
                      </a:r>
                      <a:r>
                        <a:rPr lang="en-US" sz="14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for expressions that are aggregated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3175515088"/>
                  </a:ext>
                </a:extLst>
              </a:tr>
            </a:tbl>
          </a:graphicData>
        </a:graphic>
      </p:graphicFrame>
    </p:spTree>
    <p:extLst>
      <p:ext uri="{BB962C8B-B14F-4D97-AF65-F5344CB8AC3E}">
        <p14:creationId xmlns:p14="http://schemas.microsoft.com/office/powerpoint/2010/main" val="21681034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Describing </a:t>
            </a:r>
            <a:r>
              <a:rPr lang="en-US" b="1" dirty="0"/>
              <a:t>aggregated works </a:t>
            </a:r>
            <a:r>
              <a:rPr lang="en-US" dirty="0"/>
              <a:t>embodied in an aggregate manifestation</a:t>
            </a:r>
          </a:p>
        </p:txBody>
      </p:sp>
      <p:pic>
        <p:nvPicPr>
          <p:cNvPr id="7" name="Picture 6"/>
          <p:cNvPicPr/>
          <p:nvPr/>
        </p:nvPicPr>
        <p:blipFill>
          <a:blip r:embed="rId3"/>
          <a:stretch>
            <a:fillRect/>
          </a:stretch>
        </p:blipFill>
        <p:spPr>
          <a:xfrm>
            <a:off x="152400" y="1093940"/>
            <a:ext cx="2590800" cy="3478060"/>
          </a:xfrm>
          <a:prstGeom prst="rect">
            <a:avLst/>
          </a:prstGeom>
        </p:spPr>
      </p:pic>
      <p:pic>
        <p:nvPicPr>
          <p:cNvPr id="8"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0605" y="5162530"/>
            <a:ext cx="1106365" cy="16192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1295400" y="5879609"/>
            <a:ext cx="1772904" cy="830997"/>
          </a:xfrm>
          <a:prstGeom prst="rect">
            <a:avLst/>
          </a:prstGeom>
        </p:spPr>
        <p:txBody>
          <a:bodyPr wrap="square">
            <a:spAutoFit/>
          </a:bodyPr>
          <a:lstStyle/>
          <a:p>
            <a:r>
              <a:rPr lang="en-US" sz="1600" dirty="0"/>
              <a:t>Mansfield Park</a:t>
            </a:r>
          </a:p>
          <a:p>
            <a:r>
              <a:rPr lang="en-US" sz="1600" dirty="0"/>
              <a:t>Persuasion </a:t>
            </a:r>
          </a:p>
          <a:p>
            <a:r>
              <a:rPr lang="en-US" sz="1600" dirty="0"/>
              <a:t>Lady Susan</a:t>
            </a:r>
          </a:p>
        </p:txBody>
      </p:sp>
      <p:sp>
        <p:nvSpPr>
          <p:cNvPr id="10" name="Rectangle 9"/>
          <p:cNvSpPr/>
          <p:nvPr/>
        </p:nvSpPr>
        <p:spPr>
          <a:xfrm>
            <a:off x="1295400" y="4894945"/>
            <a:ext cx="1968904" cy="1077218"/>
          </a:xfrm>
          <a:prstGeom prst="rect">
            <a:avLst/>
          </a:prstGeom>
        </p:spPr>
        <p:txBody>
          <a:bodyPr wrap="square">
            <a:spAutoFit/>
          </a:bodyPr>
          <a:lstStyle/>
          <a:p>
            <a:r>
              <a:rPr lang="en-US" sz="1600" dirty="0"/>
              <a:t>Emma</a:t>
            </a:r>
          </a:p>
          <a:p>
            <a:r>
              <a:rPr lang="en-US" sz="1600" dirty="0"/>
              <a:t>Pride and Prejudice</a:t>
            </a:r>
          </a:p>
          <a:p>
            <a:r>
              <a:rPr lang="en-US" sz="1600" dirty="0"/>
              <a:t>Sense and Sensibility</a:t>
            </a:r>
          </a:p>
          <a:p>
            <a:r>
              <a:rPr lang="en-US" sz="1600" dirty="0"/>
              <a:t>Northanger Abbey</a:t>
            </a:r>
          </a:p>
        </p:txBody>
      </p:sp>
      <p:graphicFrame>
        <p:nvGraphicFramePr>
          <p:cNvPr id="11" name="Table 10">
            <a:extLst>
              <a:ext uri="{FF2B5EF4-FFF2-40B4-BE49-F238E27FC236}">
                <a16:creationId xmlns:a16="http://schemas.microsoft.com/office/drawing/2014/main" id="{1F12A09B-1E1B-49EE-8A59-FDC024F0201B}"/>
              </a:ext>
            </a:extLst>
          </p:cNvPr>
          <p:cNvGraphicFramePr>
            <a:graphicFrameLocks noGrp="1"/>
          </p:cNvGraphicFramePr>
          <p:nvPr>
            <p:extLst>
              <p:ext uri="{D42A27DB-BD31-4B8C-83A1-F6EECF244321}">
                <p14:modId xmlns:p14="http://schemas.microsoft.com/office/powerpoint/2010/main" val="3947182572"/>
              </p:ext>
            </p:extLst>
          </p:nvPr>
        </p:nvGraphicFramePr>
        <p:xfrm>
          <a:off x="3810000" y="1093940"/>
          <a:ext cx="4343400" cy="5357839"/>
        </p:xfrm>
        <a:graphic>
          <a:graphicData uri="http://schemas.openxmlformats.org/drawingml/2006/table">
            <a:tbl>
              <a:tblPr firstRow="1" firstCol="1" bandRow="1"/>
              <a:tblGrid>
                <a:gridCol w="4343400">
                  <a:extLst>
                    <a:ext uri="{9D8B030D-6E8A-4147-A177-3AD203B41FA5}">
                      <a16:colId xmlns:a16="http://schemas.microsoft.com/office/drawing/2014/main" val="4190166774"/>
                    </a:ext>
                  </a:extLst>
                </a:gridCol>
              </a:tblGrid>
              <a:tr h="148250">
                <a:tc>
                  <a:txBody>
                    <a:bodyPr/>
                    <a:lstStyle/>
                    <a:p>
                      <a:pPr marL="0" marR="0">
                        <a:spcBef>
                          <a:spcPts val="0"/>
                        </a:spcBef>
                        <a:spcAft>
                          <a:spcPts val="0"/>
                        </a:spcAft>
                      </a:pPr>
                      <a:r>
                        <a:rPr lang="en-US"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Describing a work that is aggregated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2229034716"/>
                  </a:ext>
                </a:extLst>
              </a:tr>
              <a:tr h="237199">
                <a:tc>
                  <a:txBody>
                    <a:bodyPr/>
                    <a:lstStyle/>
                    <a:p>
                      <a:pPr marL="0" marR="0">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Record elements that are appropriate for the work that is aggregated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8888997"/>
                  </a:ext>
                </a:extLst>
              </a:tr>
              <a:tr h="148250">
                <a:tc>
                  <a:txBody>
                    <a:bodyPr/>
                    <a:lstStyle/>
                    <a:p>
                      <a:pPr marL="0" marR="0">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Use</a:t>
                      </a:r>
                      <a:r>
                        <a:rPr lang="en-US" sz="14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400" b="1"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note on work</a:t>
                      </a: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for any aggregating works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1269982"/>
                  </a:ext>
                </a:extLst>
              </a:tr>
              <a:tr h="296499">
                <a:tc>
                  <a:txBody>
                    <a:bodyPr/>
                    <a:lstStyle/>
                    <a:p>
                      <a:pPr marL="0" marR="0">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 direct relationship to any aggregating works (except for aggregating works that are successive)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0342037"/>
                  </a:ext>
                </a:extLst>
              </a:tr>
              <a:tr h="296499">
                <a:tc>
                  <a:txBody>
                    <a:bodyPr/>
                    <a:lstStyle/>
                    <a:p>
                      <a:pPr marL="0" marR="0">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if the work that is aggregated is static, use </a:t>
                      </a:r>
                      <a:r>
                        <a:rPr lang="en-US" sz="1400" b="1"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issue of</a:t>
                      </a: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for its successive aggregating work</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6200556"/>
                  </a:ext>
                </a:extLst>
              </a:tr>
              <a:tr h="355799">
                <a:tc>
                  <a:txBody>
                    <a:bodyPr/>
                    <a:lstStyle/>
                    <a:p>
                      <a:pPr marL="0" marR="0">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if the work that is aggregated is, itself, a successive aggregating work, use </a:t>
                      </a:r>
                      <a:r>
                        <a:rPr lang="en-US" sz="1400" b="1"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subseries of</a:t>
                      </a: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for its successive aggregating work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1882608"/>
                  </a:ext>
                </a:extLst>
              </a:tr>
              <a:tr h="296499">
                <a:tc>
                  <a:txBody>
                    <a:bodyPr/>
                    <a:lstStyle/>
                    <a:p>
                      <a:pPr marL="0" marR="0">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Use </a:t>
                      </a:r>
                      <a:r>
                        <a:rPr lang="en-US" sz="1400" b="1"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related agent of work</a:t>
                      </a: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(or a sub-property) for agents related to the work that is aggregated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2571944"/>
                  </a:ext>
                </a:extLst>
              </a:tr>
              <a:tr h="296499">
                <a:tc>
                  <a:txBody>
                    <a:bodyPr/>
                    <a:lstStyle/>
                    <a:p>
                      <a:pPr marL="0" marR="0">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 direct relationship to agents related to any aggregating works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8673667"/>
                  </a:ext>
                </a:extLst>
              </a:tr>
              <a:tr h="148250">
                <a:tc>
                  <a:txBody>
                    <a:bodyPr/>
                    <a:lstStyle/>
                    <a:p>
                      <a:pPr marL="0" marR="0">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WE lock applies only if aggregated is also aggregating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0246391"/>
                  </a:ext>
                </a:extLst>
              </a:tr>
              <a:tr h="148250">
                <a:tc>
                  <a:txBody>
                    <a:bodyPr/>
                    <a:lstStyle/>
                    <a:p>
                      <a:pPr marL="0" marR="0">
                        <a:spcBef>
                          <a:spcPts val="0"/>
                        </a:spcBef>
                        <a:spcAft>
                          <a:spcPts val="0"/>
                        </a:spcAft>
                      </a:pPr>
                      <a:r>
                        <a:rPr lang="en-US"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Describing an expression that is aggregated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707907483"/>
                  </a:ext>
                </a:extLst>
              </a:tr>
              <a:tr h="237199">
                <a:tc>
                  <a:txBody>
                    <a:bodyPr/>
                    <a:lstStyle/>
                    <a:p>
                      <a:pPr marL="0" marR="0">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Record elements that are appropriate for the expression that is aggregated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7774840"/>
                  </a:ext>
                </a:extLst>
              </a:tr>
              <a:tr h="237199">
                <a:tc>
                  <a:txBody>
                    <a:bodyPr/>
                    <a:lstStyle/>
                    <a:p>
                      <a:pPr marL="0" marR="0">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Use</a:t>
                      </a:r>
                      <a:r>
                        <a:rPr lang="en-US" sz="14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400" b="1"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note on expression</a:t>
                      </a:r>
                      <a:r>
                        <a:rPr lang="en-US" sz="14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for any aggregating expressions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5515088"/>
                  </a:ext>
                </a:extLst>
              </a:tr>
              <a:tr h="148250">
                <a:tc>
                  <a:txBody>
                    <a:bodyPr/>
                    <a:lstStyle/>
                    <a:p>
                      <a:pPr marL="0" marR="0">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Use </a:t>
                      </a:r>
                      <a:r>
                        <a:rPr lang="en-US" sz="1400" b="1"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aggregated by</a:t>
                      </a: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for an aggregating expression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6038416"/>
                  </a:ext>
                </a:extLst>
              </a:tr>
              <a:tr h="296499">
                <a:tc>
                  <a:txBody>
                    <a:bodyPr/>
                    <a:lstStyle/>
                    <a:p>
                      <a:pPr marL="0" marR="0">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Use </a:t>
                      </a:r>
                      <a:r>
                        <a:rPr lang="en-US" sz="1400" b="1"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related agent of expression</a:t>
                      </a: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(or a sub-property) for agents related to the expression that is aggregated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1662271"/>
                  </a:ext>
                </a:extLst>
              </a:tr>
              <a:tr h="296499">
                <a:tc>
                  <a:txBody>
                    <a:bodyPr/>
                    <a:lstStyle/>
                    <a:p>
                      <a:pPr marL="0" marR="0">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 direct relationship to agents related to any aggregating expressions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4944080"/>
                  </a:ext>
                </a:extLst>
              </a:tr>
            </a:tbl>
          </a:graphicData>
        </a:graphic>
      </p:graphicFrame>
      <p:sp>
        <p:nvSpPr>
          <p:cNvPr id="3" name="Rectangle: Rounded Corners 2">
            <a:extLst>
              <a:ext uri="{FF2B5EF4-FFF2-40B4-BE49-F238E27FC236}">
                <a16:creationId xmlns:a16="http://schemas.microsoft.com/office/drawing/2014/main" id="{5F79EDED-4698-4AD0-9572-3397B2C331B6}"/>
              </a:ext>
            </a:extLst>
          </p:cNvPr>
          <p:cNvSpPr/>
          <p:nvPr/>
        </p:nvSpPr>
        <p:spPr>
          <a:xfrm>
            <a:off x="951977" y="1676401"/>
            <a:ext cx="934704" cy="1523999"/>
          </a:xfrm>
          <a:prstGeom prst="roundRect">
            <a:avLst/>
          </a:prstGeom>
          <a:solidFill>
            <a:srgbClr val="FFFF99">
              <a:alpha val="50196"/>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DE94E980-79BC-4447-BA17-A3A872FCAC26}"/>
              </a:ext>
            </a:extLst>
          </p:cNvPr>
          <p:cNvSpPr/>
          <p:nvPr/>
        </p:nvSpPr>
        <p:spPr>
          <a:xfrm>
            <a:off x="1497548" y="4195390"/>
            <a:ext cx="782304" cy="422702"/>
          </a:xfrm>
          <a:prstGeom prst="roundRect">
            <a:avLst/>
          </a:prstGeom>
          <a:solidFill>
            <a:srgbClr val="FFFF99">
              <a:alpha val="50196"/>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3252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many Works/Expressions are in this Manifestation/Item?</a:t>
            </a:r>
            <a:br>
              <a:rPr lang="en-US" dirty="0"/>
            </a:br>
            <a:endParaRPr lang="en-US" dirty="0"/>
          </a:p>
        </p:txBody>
      </p:sp>
      <p:sp>
        <p:nvSpPr>
          <p:cNvPr id="3" name="Content Placeholder 2"/>
          <p:cNvSpPr>
            <a:spLocks noGrp="1"/>
          </p:cNvSpPr>
          <p:nvPr>
            <p:ph idx="1"/>
          </p:nvPr>
        </p:nvSpPr>
        <p:spPr>
          <a:xfrm>
            <a:off x="2648411" y="1600200"/>
            <a:ext cx="3847178" cy="4525963"/>
          </a:xfrm>
        </p:spPr>
        <p:txBody>
          <a:bodyPr/>
          <a:lstStyle/>
          <a:p>
            <a:r>
              <a:rPr lang="en-US" dirty="0"/>
              <a:t>Thinking about aggregates has us expand our thinking beyond just “WEMI” to thinking about “how many WE are in this MI?”</a:t>
            </a:r>
          </a:p>
          <a:p>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81" y="3276600"/>
            <a:ext cx="2413819" cy="3488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descr="C:\DF Documents\RDA Stuff\AWG\AggregateScans\Emma.Middlemarsh_TP.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682" r="11260" b="5732"/>
          <a:stretch/>
        </p:blipFill>
        <p:spPr bwMode="auto">
          <a:xfrm>
            <a:off x="6553199" y="3200400"/>
            <a:ext cx="2498993" cy="356474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609600" y="1447800"/>
            <a:ext cx="1075936" cy="954107"/>
          </a:xfrm>
          <a:prstGeom prst="rect">
            <a:avLst/>
          </a:prstGeom>
        </p:spPr>
        <p:txBody>
          <a:bodyPr wrap="none">
            <a:spAutoFit/>
          </a:bodyPr>
          <a:lstStyle/>
          <a:p>
            <a:r>
              <a:rPr lang="en-US" sz="2800" dirty="0"/>
              <a:t>WEMI</a:t>
            </a:r>
          </a:p>
          <a:p>
            <a:r>
              <a:rPr lang="en-US" sz="2800" dirty="0"/>
              <a:t>1 WE</a:t>
            </a:r>
          </a:p>
        </p:txBody>
      </p:sp>
      <p:sp>
        <p:nvSpPr>
          <p:cNvPr id="7" name="Rectangle 6"/>
          <p:cNvSpPr/>
          <p:nvPr/>
        </p:nvSpPr>
        <p:spPr>
          <a:xfrm>
            <a:off x="6771002" y="1371600"/>
            <a:ext cx="2063385" cy="954107"/>
          </a:xfrm>
          <a:prstGeom prst="rect">
            <a:avLst/>
          </a:prstGeom>
        </p:spPr>
        <p:txBody>
          <a:bodyPr wrap="none">
            <a:spAutoFit/>
          </a:bodyPr>
          <a:lstStyle/>
          <a:p>
            <a:r>
              <a:rPr lang="en-US" sz="2800" dirty="0"/>
              <a:t>WEWEWEMI</a:t>
            </a:r>
          </a:p>
          <a:p>
            <a:pPr algn="ctr"/>
            <a:r>
              <a:rPr lang="en-US" sz="2800" dirty="0"/>
              <a:t>3 WE</a:t>
            </a:r>
          </a:p>
        </p:txBody>
      </p:sp>
      <p:sp>
        <p:nvSpPr>
          <p:cNvPr id="9" name="Right Arrow 8"/>
          <p:cNvSpPr/>
          <p:nvPr/>
        </p:nvSpPr>
        <p:spPr>
          <a:xfrm rot="9243575">
            <a:off x="1620062" y="1210966"/>
            <a:ext cx="2275313" cy="1454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rot="1565363">
            <a:off x="4183266" y="1213542"/>
            <a:ext cx="2275313" cy="1454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8429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Describing</a:t>
            </a:r>
            <a:r>
              <a:rPr lang="en-US" dirty="0"/>
              <a:t> </a:t>
            </a:r>
            <a:r>
              <a:rPr lang="en-US" b="1" dirty="0"/>
              <a:t>a work that is aggregated</a:t>
            </a:r>
          </a:p>
        </p:txBody>
      </p:sp>
      <p:pic>
        <p:nvPicPr>
          <p:cNvPr id="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605" y="5162530"/>
            <a:ext cx="1106365" cy="16192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1295400" y="5879609"/>
            <a:ext cx="1772904" cy="830997"/>
          </a:xfrm>
          <a:prstGeom prst="rect">
            <a:avLst/>
          </a:prstGeom>
        </p:spPr>
        <p:txBody>
          <a:bodyPr wrap="square">
            <a:spAutoFit/>
          </a:bodyPr>
          <a:lstStyle/>
          <a:p>
            <a:r>
              <a:rPr lang="en-US" sz="1600" dirty="0"/>
              <a:t>Mansfield Park</a:t>
            </a:r>
          </a:p>
          <a:p>
            <a:r>
              <a:rPr lang="en-US" sz="1600" dirty="0"/>
              <a:t>Persuasion </a:t>
            </a:r>
          </a:p>
          <a:p>
            <a:r>
              <a:rPr lang="en-US" sz="1600" dirty="0"/>
              <a:t>Lady Susan</a:t>
            </a:r>
          </a:p>
        </p:txBody>
      </p:sp>
      <p:sp>
        <p:nvSpPr>
          <p:cNvPr id="10" name="Rectangle 9"/>
          <p:cNvSpPr/>
          <p:nvPr/>
        </p:nvSpPr>
        <p:spPr>
          <a:xfrm>
            <a:off x="1295400" y="4894945"/>
            <a:ext cx="1968904" cy="1077218"/>
          </a:xfrm>
          <a:prstGeom prst="rect">
            <a:avLst/>
          </a:prstGeom>
        </p:spPr>
        <p:txBody>
          <a:bodyPr wrap="square">
            <a:spAutoFit/>
          </a:bodyPr>
          <a:lstStyle/>
          <a:p>
            <a:r>
              <a:rPr lang="en-US" sz="1600" dirty="0"/>
              <a:t>Emma</a:t>
            </a:r>
          </a:p>
          <a:p>
            <a:r>
              <a:rPr lang="en-US" sz="1600" dirty="0"/>
              <a:t>Pride and Prejudice</a:t>
            </a:r>
          </a:p>
          <a:p>
            <a:r>
              <a:rPr lang="en-US" sz="1600" dirty="0"/>
              <a:t>Sense and Sensibility</a:t>
            </a:r>
          </a:p>
          <a:p>
            <a:r>
              <a:rPr lang="en-US" sz="1600" dirty="0"/>
              <a:t>Northanger Abbey</a:t>
            </a:r>
          </a:p>
        </p:txBody>
      </p:sp>
      <p:cxnSp>
        <p:nvCxnSpPr>
          <p:cNvPr id="11" name="Straight Arrow Connector 10">
            <a:extLst>
              <a:ext uri="{FF2B5EF4-FFF2-40B4-BE49-F238E27FC236}">
                <a16:creationId xmlns:a16="http://schemas.microsoft.com/office/drawing/2014/main" id="{AA84F69F-F6AB-427D-9469-B76EBC09B526}"/>
              </a:ext>
            </a:extLst>
          </p:cNvPr>
          <p:cNvCxnSpPr/>
          <p:nvPr/>
        </p:nvCxnSpPr>
        <p:spPr>
          <a:xfrm>
            <a:off x="7162800" y="3810000"/>
            <a:ext cx="990600" cy="0"/>
          </a:xfrm>
          <a:prstGeom prst="straightConnector1">
            <a:avLst/>
          </a:pr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AC720324-85C6-4CF8-BC38-091E2C508136}"/>
              </a:ext>
            </a:extLst>
          </p:cNvPr>
          <p:cNvCxnSpPr/>
          <p:nvPr/>
        </p:nvCxnSpPr>
        <p:spPr>
          <a:xfrm>
            <a:off x="7162800" y="4191000"/>
            <a:ext cx="990600" cy="0"/>
          </a:xfrm>
          <a:prstGeom prst="straightConnector1">
            <a:avLst/>
          </a:pr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C4FC6F01-59DD-4A71-9D77-AA05E09A847F}"/>
              </a:ext>
            </a:extLst>
          </p:cNvPr>
          <p:cNvCxnSpPr/>
          <p:nvPr/>
        </p:nvCxnSpPr>
        <p:spPr>
          <a:xfrm>
            <a:off x="7277100" y="1676400"/>
            <a:ext cx="990600" cy="0"/>
          </a:xfrm>
          <a:prstGeom prst="straightConnector1">
            <a:avLst/>
          </a:pr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F9EEC66C-3287-4B12-BE51-F78F00BE0D2B}"/>
              </a:ext>
            </a:extLst>
          </p:cNvPr>
          <p:cNvCxnSpPr/>
          <p:nvPr/>
        </p:nvCxnSpPr>
        <p:spPr>
          <a:xfrm>
            <a:off x="7277100" y="2133600"/>
            <a:ext cx="990600" cy="0"/>
          </a:xfrm>
          <a:prstGeom prst="straightConnector1">
            <a:avLst/>
          </a:pr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12" name="Table 11">
            <a:extLst>
              <a:ext uri="{FF2B5EF4-FFF2-40B4-BE49-F238E27FC236}">
                <a16:creationId xmlns:a16="http://schemas.microsoft.com/office/drawing/2014/main" id="{AD9C84E0-505F-41BE-BA8D-E390F319D5BF}"/>
              </a:ext>
            </a:extLst>
          </p:cNvPr>
          <p:cNvGraphicFramePr>
            <a:graphicFrameLocks noGrp="1"/>
          </p:cNvGraphicFramePr>
          <p:nvPr>
            <p:extLst>
              <p:ext uri="{D42A27DB-BD31-4B8C-83A1-F6EECF244321}">
                <p14:modId xmlns:p14="http://schemas.microsoft.com/office/powerpoint/2010/main" val="1027073846"/>
              </p:ext>
            </p:extLst>
          </p:nvPr>
        </p:nvGraphicFramePr>
        <p:xfrm>
          <a:off x="457200" y="990600"/>
          <a:ext cx="8077200" cy="3588339"/>
        </p:xfrm>
        <a:graphic>
          <a:graphicData uri="http://schemas.openxmlformats.org/drawingml/2006/table">
            <a:tbl>
              <a:tblPr firstRow="1" firstCol="1" bandRow="1"/>
              <a:tblGrid>
                <a:gridCol w="8077200">
                  <a:extLst>
                    <a:ext uri="{9D8B030D-6E8A-4147-A177-3AD203B41FA5}">
                      <a16:colId xmlns:a16="http://schemas.microsoft.com/office/drawing/2014/main" val="4190166774"/>
                    </a:ext>
                  </a:extLst>
                </a:gridCol>
              </a:tblGrid>
              <a:tr h="148250">
                <a:tc>
                  <a:txBody>
                    <a:bodyPr/>
                    <a:lstStyle/>
                    <a:p>
                      <a:pPr marL="0" marR="0">
                        <a:spcBef>
                          <a:spcPts val="0"/>
                        </a:spcBef>
                        <a:spcAft>
                          <a:spcPts val="0"/>
                        </a:spcAft>
                      </a:pPr>
                      <a:r>
                        <a:rPr lang="en-US"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Describing a work that is aggregated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2229034716"/>
                  </a:ext>
                </a:extLst>
              </a:tr>
              <a:tr h="237199">
                <a:tc>
                  <a:txBody>
                    <a:bodyPr/>
                    <a:lstStyle/>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Record elements that are appropriate for the work that is aggregated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8888997"/>
                  </a:ext>
                </a:extLst>
              </a:tr>
              <a:tr h="148250">
                <a:tc>
                  <a:txBody>
                    <a:bodyPr/>
                    <a:lstStyle/>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Use</a:t>
                      </a:r>
                      <a:r>
                        <a:rPr lang="en-US" sz="18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800" b="1"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note on work</a:t>
                      </a: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for any aggregating works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1269982"/>
                  </a:ext>
                </a:extLst>
              </a:tr>
              <a:tr h="296499">
                <a:tc>
                  <a:txBody>
                    <a:bodyPr/>
                    <a:lstStyle/>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 direct relationship to any aggregating works (except for aggregating works that are successive)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0342037"/>
                  </a:ext>
                </a:extLst>
              </a:tr>
              <a:tr h="296499">
                <a:tc>
                  <a:txBody>
                    <a:bodyPr/>
                    <a:lstStyle/>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if the work that is aggregated is static, use </a:t>
                      </a:r>
                      <a:r>
                        <a:rPr lang="en-US" sz="1800" b="1"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issue of</a:t>
                      </a: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for its successive aggregating work</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6200556"/>
                  </a:ext>
                </a:extLst>
              </a:tr>
              <a:tr h="355799">
                <a:tc>
                  <a:txBody>
                    <a:bodyPr/>
                    <a:lstStyle/>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if the work that is aggregated is, itself, a successive aggregating work, use </a:t>
                      </a:r>
                      <a:r>
                        <a:rPr lang="en-US" sz="1800" b="1"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subseries of</a:t>
                      </a: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for its successive aggregating work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1882608"/>
                  </a:ext>
                </a:extLst>
              </a:tr>
              <a:tr h="296499">
                <a:tc>
                  <a:txBody>
                    <a:bodyPr/>
                    <a:lstStyle/>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Use </a:t>
                      </a:r>
                      <a:r>
                        <a:rPr lang="en-US" sz="1800" b="1"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related agent of work</a:t>
                      </a: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(or a sub-property) </a:t>
                      </a:r>
                      <a:r>
                        <a:rPr lang="en-US" sz="1800" dirty="0">
                          <a:solidFill>
                            <a:srgbClr val="000000"/>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for agents related to the work that is aggregated</a:t>
                      </a:r>
                      <a:endParaRPr lang="en-US" sz="20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2571944"/>
                  </a:ext>
                </a:extLst>
              </a:tr>
              <a:tr h="296499">
                <a:tc>
                  <a:txBody>
                    <a:bodyPr/>
                    <a:lstStyle/>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 direct relationship to agents related to any aggregating works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8673667"/>
                  </a:ext>
                </a:extLst>
              </a:tr>
              <a:tr h="148250">
                <a:tc>
                  <a:txBody>
                    <a:bodyPr/>
                    <a:lstStyle/>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WE lock applies only if aggregated is also aggregating</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0246391"/>
                  </a:ext>
                </a:extLst>
              </a:tr>
            </a:tbl>
          </a:graphicData>
        </a:graphic>
      </p:graphicFrame>
      <p:cxnSp>
        <p:nvCxnSpPr>
          <p:cNvPr id="17" name="Straight Arrow Connector 16">
            <a:extLst>
              <a:ext uri="{FF2B5EF4-FFF2-40B4-BE49-F238E27FC236}">
                <a16:creationId xmlns:a16="http://schemas.microsoft.com/office/drawing/2014/main" id="{1F74E6A9-FC30-4018-BBAF-C6A6AD3D22DE}"/>
              </a:ext>
            </a:extLst>
          </p:cNvPr>
          <p:cNvCxnSpPr/>
          <p:nvPr/>
        </p:nvCxnSpPr>
        <p:spPr>
          <a:xfrm>
            <a:off x="7315200" y="4419600"/>
            <a:ext cx="990600" cy="0"/>
          </a:xfrm>
          <a:prstGeom prst="straightConnector1">
            <a:avLst/>
          </a:pr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856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ts val="0"/>
              </a:spcBef>
              <a:tabLst>
                <a:tab pos="685800" algn="l"/>
              </a:tabLst>
            </a:pPr>
            <a:r>
              <a:rPr lang="en-US" dirty="0"/>
              <a:t>Describing aggregated </a:t>
            </a:r>
            <a:r>
              <a:rPr lang="en-US" b="1" dirty="0"/>
              <a:t>works</a:t>
            </a:r>
            <a:br>
              <a:rPr lang="en-US" dirty="0"/>
            </a:br>
            <a:r>
              <a:rPr lang="en-US" dirty="0"/>
              <a:t>Record work elements</a:t>
            </a:r>
            <a:endParaRPr lang="en-US" dirty="0">
              <a:ea typeface="Calibri"/>
              <a:cs typeface="Times New Roman"/>
            </a:endParaRPr>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5067364"/>
            <a:ext cx="1149468" cy="16823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1524000" y="5000598"/>
            <a:ext cx="2654704" cy="1815882"/>
          </a:xfrm>
          <a:prstGeom prst="rect">
            <a:avLst/>
          </a:prstGeom>
        </p:spPr>
        <p:txBody>
          <a:bodyPr wrap="square">
            <a:spAutoFit/>
          </a:bodyPr>
          <a:lstStyle/>
          <a:p>
            <a:r>
              <a:rPr lang="en-US" sz="1600" dirty="0"/>
              <a:t>Emma</a:t>
            </a:r>
          </a:p>
          <a:p>
            <a:r>
              <a:rPr lang="en-US" sz="1600" dirty="0"/>
              <a:t>Pride and Prejudice</a:t>
            </a:r>
          </a:p>
          <a:p>
            <a:r>
              <a:rPr lang="en-US" sz="1600" dirty="0"/>
              <a:t>Sense and Sensibility</a:t>
            </a:r>
          </a:p>
          <a:p>
            <a:r>
              <a:rPr lang="en-US" sz="1600" dirty="0"/>
              <a:t>Northanger Abbey</a:t>
            </a:r>
          </a:p>
          <a:p>
            <a:r>
              <a:rPr lang="en-US" sz="1600" dirty="0"/>
              <a:t>Mansfield Park</a:t>
            </a:r>
          </a:p>
          <a:p>
            <a:r>
              <a:rPr lang="en-US" sz="1600" dirty="0"/>
              <a:t>Persuasion </a:t>
            </a:r>
          </a:p>
          <a:p>
            <a:r>
              <a:rPr lang="en-US" sz="1600" dirty="0"/>
              <a:t>Lady Susan</a:t>
            </a:r>
          </a:p>
        </p:txBody>
      </p:sp>
      <p:sp>
        <p:nvSpPr>
          <p:cNvPr id="8" name="Rectangle 7"/>
          <p:cNvSpPr/>
          <p:nvPr/>
        </p:nvSpPr>
        <p:spPr>
          <a:xfrm>
            <a:off x="1600200" y="3810000"/>
            <a:ext cx="7086600" cy="1015663"/>
          </a:xfrm>
          <a:prstGeom prst="rect">
            <a:avLst/>
          </a:prstGeom>
        </p:spPr>
        <p:txBody>
          <a:bodyPr wrap="square">
            <a:spAutoFit/>
          </a:bodyPr>
          <a:lstStyle/>
          <a:p>
            <a:pPr lvl="1"/>
            <a:r>
              <a:rPr lang="en-US" sz="2000" dirty="0"/>
              <a:t>e.g., for </a:t>
            </a:r>
            <a:r>
              <a:rPr lang="en-US" sz="2000" u="sng" dirty="0"/>
              <a:t>one of the works that are aggregated</a:t>
            </a:r>
            <a:r>
              <a:rPr lang="en-US" sz="2000" dirty="0"/>
              <a:t>, “Emma”: </a:t>
            </a:r>
          </a:p>
          <a:p>
            <a:pPr lvl="2"/>
            <a:r>
              <a:rPr lang="en-US" sz="2000" dirty="0"/>
              <a:t>Fathers and daughters--Fiction. </a:t>
            </a:r>
          </a:p>
          <a:p>
            <a:pPr lvl="2"/>
            <a:r>
              <a:rPr lang="en-US" sz="2000" dirty="0"/>
              <a:t>Female friendship--Fiction. </a:t>
            </a:r>
          </a:p>
        </p:txBody>
      </p:sp>
      <p:graphicFrame>
        <p:nvGraphicFramePr>
          <p:cNvPr id="13" name="Table 12">
            <a:extLst>
              <a:ext uri="{FF2B5EF4-FFF2-40B4-BE49-F238E27FC236}">
                <a16:creationId xmlns:a16="http://schemas.microsoft.com/office/drawing/2014/main" id="{220F5CE3-C9BA-4192-9600-04FE4DBF92FE}"/>
              </a:ext>
            </a:extLst>
          </p:cNvPr>
          <p:cNvGraphicFramePr>
            <a:graphicFrameLocks noGrp="1"/>
          </p:cNvGraphicFramePr>
          <p:nvPr>
            <p:extLst>
              <p:ext uri="{D42A27DB-BD31-4B8C-83A1-F6EECF244321}">
                <p14:modId xmlns:p14="http://schemas.microsoft.com/office/powerpoint/2010/main" val="3230918102"/>
              </p:ext>
            </p:extLst>
          </p:nvPr>
        </p:nvGraphicFramePr>
        <p:xfrm>
          <a:off x="533400" y="1295400"/>
          <a:ext cx="8153400" cy="548640"/>
        </p:xfrm>
        <a:graphic>
          <a:graphicData uri="http://schemas.openxmlformats.org/drawingml/2006/table">
            <a:tbl>
              <a:tblPr firstRow="1" firstCol="1" bandRow="1"/>
              <a:tblGrid>
                <a:gridCol w="8153400">
                  <a:extLst>
                    <a:ext uri="{9D8B030D-6E8A-4147-A177-3AD203B41FA5}">
                      <a16:colId xmlns:a16="http://schemas.microsoft.com/office/drawing/2014/main" val="4190166774"/>
                    </a:ext>
                  </a:extLst>
                </a:gridCol>
              </a:tblGrid>
              <a:tr h="114300">
                <a:tc>
                  <a:txBody>
                    <a:bodyPr/>
                    <a:lstStyle/>
                    <a:p>
                      <a:pPr marL="0" marR="0">
                        <a:spcBef>
                          <a:spcPts val="0"/>
                        </a:spcBef>
                        <a:spcAft>
                          <a:spcPts val="0"/>
                        </a:spcAft>
                      </a:pPr>
                      <a:r>
                        <a:rPr lang="en-US"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Describing a work that is aggregated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229034716"/>
                  </a:ext>
                </a:extLst>
              </a:tr>
              <a:tr h="228600">
                <a:tc>
                  <a:txBody>
                    <a:bodyPr/>
                    <a:lstStyle/>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Record elements that are appropriate for the work that is aggregated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3548888997"/>
                  </a:ext>
                </a:extLst>
              </a:tr>
            </a:tbl>
          </a:graphicData>
        </a:graphic>
      </p:graphicFrame>
    </p:spTree>
    <p:extLst>
      <p:ext uri="{BB962C8B-B14F-4D97-AF65-F5344CB8AC3E}">
        <p14:creationId xmlns:p14="http://schemas.microsoft.com/office/powerpoint/2010/main" val="28542770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Relate a work that is aggregated to associated </a:t>
            </a:r>
            <a:r>
              <a:rPr lang="en-US" b="1" dirty="0"/>
              <a:t>Agents</a:t>
            </a:r>
            <a:br>
              <a:rPr lang="en-US" dirty="0"/>
            </a:br>
            <a:r>
              <a:rPr lang="en-US" dirty="0"/>
              <a:t>Relate aggregated works to Agents</a:t>
            </a:r>
          </a:p>
        </p:txBody>
      </p:sp>
      <p:grpSp>
        <p:nvGrpSpPr>
          <p:cNvPr id="3" name="Group 2">
            <a:extLst>
              <a:ext uri="{FF2B5EF4-FFF2-40B4-BE49-F238E27FC236}">
                <a16:creationId xmlns:a16="http://schemas.microsoft.com/office/drawing/2014/main" id="{26931547-668A-43F2-B285-9B4996603D52}"/>
              </a:ext>
            </a:extLst>
          </p:cNvPr>
          <p:cNvGrpSpPr/>
          <p:nvPr/>
        </p:nvGrpSpPr>
        <p:grpSpPr>
          <a:xfrm>
            <a:off x="395813" y="4572000"/>
            <a:ext cx="8748187" cy="2050224"/>
            <a:chOff x="319612" y="2051449"/>
            <a:chExt cx="8748187" cy="2050224"/>
          </a:xfrm>
        </p:grpSpPr>
        <p:grpSp>
          <p:nvGrpSpPr>
            <p:cNvPr id="7" name="Group 6"/>
            <p:cNvGrpSpPr/>
            <p:nvPr/>
          </p:nvGrpSpPr>
          <p:grpSpPr>
            <a:xfrm>
              <a:off x="319612" y="2051449"/>
              <a:ext cx="8748187" cy="1682351"/>
              <a:chOff x="319612" y="2051449"/>
              <a:chExt cx="8748187" cy="1682351"/>
            </a:xfrm>
          </p:grpSpPr>
          <p:sp>
            <p:nvSpPr>
              <p:cNvPr id="13" name="Rectangle 12"/>
              <p:cNvSpPr/>
              <p:nvPr/>
            </p:nvSpPr>
            <p:spPr>
              <a:xfrm>
                <a:off x="319612" y="2105561"/>
                <a:ext cx="7598719" cy="1323439"/>
              </a:xfrm>
              <a:prstGeom prst="rect">
                <a:avLst/>
              </a:prstGeom>
            </p:spPr>
            <p:txBody>
              <a:bodyPr wrap="square">
                <a:spAutoFit/>
              </a:bodyPr>
              <a:lstStyle/>
              <a:p>
                <a:r>
                  <a:rPr lang="en-US" sz="2000" dirty="0"/>
                  <a:t>e.g., we could record the AAP for Jane Austen as the creator of each of the aggregated works in this collection that we describe</a:t>
                </a:r>
              </a:p>
              <a:p>
                <a:pPr marL="515938" lvl="1" indent="1588">
                  <a:buNone/>
                </a:pPr>
                <a:endParaRPr lang="en-US" sz="2000" dirty="0"/>
              </a:p>
              <a:p>
                <a:pPr marL="3487738" lvl="2" indent="-2570163">
                  <a:buNone/>
                </a:pPr>
                <a:r>
                  <a:rPr lang="en-US" sz="2000" dirty="0"/>
                  <a:t>Creator: 	Austen, Jane, 1775-1817</a:t>
                </a:r>
              </a:p>
            </p:txBody>
          </p:sp>
          <p:pic>
            <p:nvPicPr>
              <p:cNvPr id="17" name="Picture 1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18331" y="2051449"/>
                <a:ext cx="1149468" cy="16823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8" name="TextBox 17"/>
            <p:cNvSpPr txBox="1"/>
            <p:nvPr/>
          </p:nvSpPr>
          <p:spPr>
            <a:xfrm>
              <a:off x="3442742" y="3365926"/>
              <a:ext cx="1856285" cy="735747"/>
            </a:xfrm>
            <a:prstGeom prst="ellipse">
              <a:avLst/>
            </a:prstGeom>
            <a:solidFill>
              <a:schemeClr val="accent5">
                <a:lumMod val="20000"/>
                <a:lumOff val="80000"/>
              </a:schemeClr>
            </a:solidFill>
            <a:ln w="9525">
              <a:solidFill>
                <a:schemeClr val="tx1"/>
              </a:solidFill>
            </a:ln>
          </p:spPr>
          <p:txBody>
            <a:bodyPr wrap="square" rtlCol="0">
              <a:spAutoFit/>
            </a:bodyPr>
            <a:lstStyle/>
            <a:p>
              <a:pPr algn="ctr"/>
              <a:r>
                <a:rPr lang="en-US" sz="1400" dirty="0"/>
                <a:t>aggregated work</a:t>
              </a:r>
            </a:p>
          </p:txBody>
        </p:sp>
        <p:sp>
          <p:nvSpPr>
            <p:cNvPr id="24" name="TextBox 23"/>
            <p:cNvSpPr txBox="1"/>
            <p:nvPr/>
          </p:nvSpPr>
          <p:spPr>
            <a:xfrm>
              <a:off x="1066800" y="3572470"/>
              <a:ext cx="1619504" cy="322659"/>
            </a:xfrm>
            <a:prstGeom prst="snipRoundRect">
              <a:avLst/>
            </a:prstGeom>
            <a:solidFill>
              <a:srgbClr val="FFFF99"/>
            </a:solidFill>
            <a:ln w="9525">
              <a:solidFill>
                <a:schemeClr val="tx1"/>
              </a:solidFill>
            </a:ln>
          </p:spPr>
          <p:txBody>
            <a:bodyPr wrap="square" rtlCol="0">
              <a:spAutoFit/>
            </a:bodyPr>
            <a:lstStyle/>
            <a:p>
              <a:pPr algn="ctr"/>
              <a:r>
                <a:rPr lang="en-US" sz="1400" dirty="0"/>
                <a:t>Agent</a:t>
              </a:r>
            </a:p>
          </p:txBody>
        </p:sp>
        <p:cxnSp>
          <p:nvCxnSpPr>
            <p:cNvPr id="4" name="Straight Arrow Connector 3"/>
            <p:cNvCxnSpPr>
              <a:stCxn id="18" idx="2"/>
              <a:endCxn id="24" idx="0"/>
            </p:cNvCxnSpPr>
            <p:nvPr/>
          </p:nvCxnSpPr>
          <p:spPr>
            <a:xfrm flipH="1">
              <a:off x="2686304" y="3733800"/>
              <a:ext cx="756438"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587247" y="3817000"/>
              <a:ext cx="960113" cy="276999"/>
            </a:xfrm>
            <a:prstGeom prst="rect">
              <a:avLst/>
            </a:prstGeom>
            <a:noFill/>
          </p:spPr>
          <p:txBody>
            <a:bodyPr wrap="square" rtlCol="0">
              <a:spAutoFit/>
            </a:bodyPr>
            <a:lstStyle/>
            <a:p>
              <a:r>
                <a:rPr lang="en-US" sz="1200" i="1" dirty="0"/>
                <a:t>author</a:t>
              </a:r>
            </a:p>
          </p:txBody>
        </p:sp>
      </p:grpSp>
      <p:graphicFrame>
        <p:nvGraphicFramePr>
          <p:cNvPr id="21" name="Table 20">
            <a:extLst>
              <a:ext uri="{FF2B5EF4-FFF2-40B4-BE49-F238E27FC236}">
                <a16:creationId xmlns:a16="http://schemas.microsoft.com/office/drawing/2014/main" id="{05498521-7B14-4FA3-AD4B-2D122A9CBBC7}"/>
              </a:ext>
            </a:extLst>
          </p:cNvPr>
          <p:cNvGraphicFramePr>
            <a:graphicFrameLocks noGrp="1"/>
          </p:cNvGraphicFramePr>
          <p:nvPr>
            <p:extLst>
              <p:ext uri="{D42A27DB-BD31-4B8C-83A1-F6EECF244321}">
                <p14:modId xmlns:p14="http://schemas.microsoft.com/office/powerpoint/2010/main" val="1848620202"/>
              </p:ext>
            </p:extLst>
          </p:nvPr>
        </p:nvGraphicFramePr>
        <p:xfrm>
          <a:off x="533400" y="1295400"/>
          <a:ext cx="8153400" cy="822960"/>
        </p:xfrm>
        <a:graphic>
          <a:graphicData uri="http://schemas.openxmlformats.org/drawingml/2006/table">
            <a:tbl>
              <a:tblPr firstRow="1" firstCol="1" bandRow="1"/>
              <a:tblGrid>
                <a:gridCol w="8153400">
                  <a:extLst>
                    <a:ext uri="{9D8B030D-6E8A-4147-A177-3AD203B41FA5}">
                      <a16:colId xmlns:a16="http://schemas.microsoft.com/office/drawing/2014/main" val="4190166774"/>
                    </a:ext>
                  </a:extLst>
                </a:gridCol>
              </a:tblGrid>
              <a:tr h="114300">
                <a:tc>
                  <a:txBody>
                    <a:bodyPr/>
                    <a:lstStyle/>
                    <a:p>
                      <a:pPr marL="0" marR="0">
                        <a:spcBef>
                          <a:spcPts val="0"/>
                        </a:spcBef>
                        <a:spcAft>
                          <a:spcPts val="0"/>
                        </a:spcAft>
                      </a:pPr>
                      <a:r>
                        <a:rPr lang="en-US"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Describing a work that is aggregated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229034716"/>
                  </a:ext>
                </a:extLst>
              </a:tr>
              <a:tr h="228600">
                <a:tc>
                  <a:txBody>
                    <a:bodyPr/>
                    <a:lstStyle/>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Use </a:t>
                      </a:r>
                      <a:r>
                        <a:rPr lang="en-US" sz="1800" b="1"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related agent of work</a:t>
                      </a: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(or a sub-property) for agents related to the work that is aggregated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2522571944"/>
                  </a:ext>
                </a:extLst>
              </a:tr>
            </a:tbl>
          </a:graphicData>
        </a:graphic>
      </p:graphicFrame>
    </p:spTree>
    <p:extLst>
      <p:ext uri="{BB962C8B-B14F-4D97-AF65-F5344CB8AC3E}">
        <p14:creationId xmlns:p14="http://schemas.microsoft.com/office/powerpoint/2010/main" val="4264260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Relate a work that is aggregated to associated </a:t>
            </a:r>
            <a:r>
              <a:rPr lang="en-US" b="1" dirty="0"/>
              <a:t>Agents</a:t>
            </a:r>
            <a:br>
              <a:rPr lang="en-US" dirty="0"/>
            </a:br>
            <a:r>
              <a:rPr lang="en-US" dirty="0"/>
              <a:t>Do not relate to Agents of the aggregating work</a:t>
            </a:r>
          </a:p>
        </p:txBody>
      </p:sp>
      <p:grpSp>
        <p:nvGrpSpPr>
          <p:cNvPr id="45" name="Group 44">
            <a:extLst>
              <a:ext uri="{FF2B5EF4-FFF2-40B4-BE49-F238E27FC236}">
                <a16:creationId xmlns:a16="http://schemas.microsoft.com/office/drawing/2014/main" id="{B4E27B62-88C6-4188-A53B-712CA2CE6010}"/>
              </a:ext>
            </a:extLst>
          </p:cNvPr>
          <p:cNvGrpSpPr/>
          <p:nvPr/>
        </p:nvGrpSpPr>
        <p:grpSpPr>
          <a:xfrm>
            <a:off x="208000" y="4236184"/>
            <a:ext cx="8721878" cy="2438295"/>
            <a:chOff x="208000" y="4236184"/>
            <a:chExt cx="8721878" cy="2438295"/>
          </a:xfrm>
        </p:grpSpPr>
        <p:grpSp>
          <p:nvGrpSpPr>
            <p:cNvPr id="46" name="Group 45">
              <a:extLst>
                <a:ext uri="{FF2B5EF4-FFF2-40B4-BE49-F238E27FC236}">
                  <a16:creationId xmlns:a16="http://schemas.microsoft.com/office/drawing/2014/main" id="{5C3F79B6-A62D-4336-AAA1-58CAD4F2DF11}"/>
                </a:ext>
              </a:extLst>
            </p:cNvPr>
            <p:cNvGrpSpPr/>
            <p:nvPr/>
          </p:nvGrpSpPr>
          <p:grpSpPr>
            <a:xfrm>
              <a:off x="208000" y="4236184"/>
              <a:ext cx="8721878" cy="1631216"/>
              <a:chOff x="208000" y="3920147"/>
              <a:chExt cx="8721878" cy="1631216"/>
            </a:xfrm>
          </p:grpSpPr>
          <p:sp>
            <p:nvSpPr>
              <p:cNvPr id="51" name="Rectangle 50">
                <a:extLst>
                  <a:ext uri="{FF2B5EF4-FFF2-40B4-BE49-F238E27FC236}">
                    <a16:creationId xmlns:a16="http://schemas.microsoft.com/office/drawing/2014/main" id="{89AC3790-07E1-41A2-BA7A-42C38D06DBC1}"/>
                  </a:ext>
                </a:extLst>
              </p:cNvPr>
              <p:cNvSpPr/>
              <p:nvPr/>
            </p:nvSpPr>
            <p:spPr>
              <a:xfrm>
                <a:off x="208000" y="3920147"/>
                <a:ext cx="7710331" cy="1015663"/>
              </a:xfrm>
              <a:prstGeom prst="rect">
                <a:avLst/>
              </a:prstGeom>
            </p:spPr>
            <p:txBody>
              <a:bodyPr wrap="square">
                <a:spAutoFit/>
              </a:bodyPr>
              <a:lstStyle/>
              <a:p>
                <a:r>
                  <a:rPr lang="en-US" sz="2000" dirty="0"/>
                  <a:t>e.g., we </a:t>
                </a:r>
                <a:r>
                  <a:rPr lang="en-US" sz="2000" u="sng" dirty="0"/>
                  <a:t>cannot</a:t>
                </a:r>
                <a:r>
                  <a:rPr lang="en-US" sz="2000" dirty="0"/>
                  <a:t> relate the aggregator of the collection to a description of one of the aggregated poems</a:t>
                </a:r>
              </a:p>
              <a:p>
                <a:pPr marL="3487738" lvl="2" indent="-2570163">
                  <a:buNone/>
                </a:pPr>
                <a:r>
                  <a:rPr lang="en-US" sz="2000" dirty="0"/>
                  <a:t>Aggregator: 	Jarvis, Kathleen</a:t>
                </a:r>
              </a:p>
            </p:txBody>
          </p:sp>
          <p:pic>
            <p:nvPicPr>
              <p:cNvPr id="52" name="Picture 2">
                <a:extLst>
                  <a:ext uri="{FF2B5EF4-FFF2-40B4-BE49-F238E27FC236}">
                    <a16:creationId xmlns:a16="http://schemas.microsoft.com/office/drawing/2014/main" id="{6738B590-9DCC-4112-85C6-C3D62E8AB8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8285" y="3951163"/>
                <a:ext cx="981593"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7" name="TextBox 46">
              <a:extLst>
                <a:ext uri="{FF2B5EF4-FFF2-40B4-BE49-F238E27FC236}">
                  <a16:creationId xmlns:a16="http://schemas.microsoft.com/office/drawing/2014/main" id="{F0A32554-6E49-4A57-893B-8C8C6FC18512}"/>
                </a:ext>
              </a:extLst>
            </p:cNvPr>
            <p:cNvSpPr txBox="1"/>
            <p:nvPr/>
          </p:nvSpPr>
          <p:spPr>
            <a:xfrm>
              <a:off x="1447800" y="5882640"/>
              <a:ext cx="1619504" cy="735747"/>
            </a:xfrm>
            <a:prstGeom prst="ellipse">
              <a:avLst/>
            </a:prstGeom>
            <a:solidFill>
              <a:schemeClr val="accent5">
                <a:lumMod val="20000"/>
                <a:lumOff val="80000"/>
              </a:schemeClr>
            </a:solidFill>
            <a:ln w="9525">
              <a:solidFill>
                <a:schemeClr val="tx1"/>
              </a:solidFill>
            </a:ln>
          </p:spPr>
          <p:txBody>
            <a:bodyPr wrap="square" rtlCol="0">
              <a:spAutoFit/>
            </a:bodyPr>
            <a:lstStyle/>
            <a:p>
              <a:pPr algn="ctr"/>
              <a:r>
                <a:rPr lang="en-US" sz="1400" dirty="0"/>
                <a:t>aggregated work</a:t>
              </a:r>
            </a:p>
          </p:txBody>
        </p:sp>
        <p:sp>
          <p:nvSpPr>
            <p:cNvPr id="48" name="TextBox 47">
              <a:extLst>
                <a:ext uri="{FF2B5EF4-FFF2-40B4-BE49-F238E27FC236}">
                  <a16:creationId xmlns:a16="http://schemas.microsoft.com/office/drawing/2014/main" id="{871DE652-4327-43EC-B9BD-AEA1C9288E15}"/>
                </a:ext>
              </a:extLst>
            </p:cNvPr>
            <p:cNvSpPr txBox="1"/>
            <p:nvPr/>
          </p:nvSpPr>
          <p:spPr>
            <a:xfrm>
              <a:off x="3713721" y="6051094"/>
              <a:ext cx="1619504" cy="322659"/>
            </a:xfrm>
            <a:prstGeom prst="snipRoundRect">
              <a:avLst/>
            </a:prstGeom>
            <a:solidFill>
              <a:srgbClr val="FFFF99"/>
            </a:solidFill>
            <a:ln w="9525">
              <a:solidFill>
                <a:schemeClr val="tx1"/>
              </a:solidFill>
            </a:ln>
          </p:spPr>
          <p:txBody>
            <a:bodyPr wrap="square" rtlCol="0">
              <a:spAutoFit/>
            </a:bodyPr>
            <a:lstStyle/>
            <a:p>
              <a:pPr algn="ctr"/>
              <a:r>
                <a:rPr lang="en-US" sz="1400" dirty="0"/>
                <a:t>Agent</a:t>
              </a:r>
            </a:p>
          </p:txBody>
        </p:sp>
        <p:cxnSp>
          <p:nvCxnSpPr>
            <p:cNvPr id="49" name="Straight Arrow Connector 48">
              <a:extLst>
                <a:ext uri="{FF2B5EF4-FFF2-40B4-BE49-F238E27FC236}">
                  <a16:creationId xmlns:a16="http://schemas.microsoft.com/office/drawing/2014/main" id="{CCC88DE0-0B48-4AFE-8535-FEDD399E7EAC}"/>
                </a:ext>
              </a:extLst>
            </p:cNvPr>
            <p:cNvCxnSpPr>
              <a:stCxn id="48" idx="2"/>
              <a:endCxn id="47" idx="6"/>
            </p:cNvCxnSpPr>
            <p:nvPr/>
          </p:nvCxnSpPr>
          <p:spPr>
            <a:xfrm flipH="1">
              <a:off x="3067304" y="6212424"/>
              <a:ext cx="646417" cy="38090"/>
            </a:xfrm>
            <a:prstGeom prst="straightConnector1">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CC80E08B-0E9E-4A13-962C-1C93AB52372E}"/>
                </a:ext>
              </a:extLst>
            </p:cNvPr>
            <p:cNvSpPr txBox="1"/>
            <p:nvPr/>
          </p:nvSpPr>
          <p:spPr>
            <a:xfrm>
              <a:off x="2876581" y="6397480"/>
              <a:ext cx="960113" cy="276999"/>
            </a:xfrm>
            <a:prstGeom prst="rect">
              <a:avLst/>
            </a:prstGeom>
            <a:noFill/>
          </p:spPr>
          <p:txBody>
            <a:bodyPr wrap="square" rtlCol="0">
              <a:spAutoFit/>
            </a:bodyPr>
            <a:lstStyle/>
            <a:p>
              <a:r>
                <a:rPr lang="en-US" sz="1200" i="1" dirty="0"/>
                <a:t>aggregator</a:t>
              </a:r>
            </a:p>
          </p:txBody>
        </p:sp>
      </p:grpSp>
      <p:graphicFrame>
        <p:nvGraphicFramePr>
          <p:cNvPr id="53" name="Table 52">
            <a:extLst>
              <a:ext uri="{FF2B5EF4-FFF2-40B4-BE49-F238E27FC236}">
                <a16:creationId xmlns:a16="http://schemas.microsoft.com/office/drawing/2014/main" id="{670C0170-1B99-4DFF-BEA5-831D4793F14E}"/>
              </a:ext>
            </a:extLst>
          </p:cNvPr>
          <p:cNvGraphicFramePr>
            <a:graphicFrameLocks noGrp="1"/>
          </p:cNvGraphicFramePr>
          <p:nvPr>
            <p:extLst>
              <p:ext uri="{D42A27DB-BD31-4B8C-83A1-F6EECF244321}">
                <p14:modId xmlns:p14="http://schemas.microsoft.com/office/powerpoint/2010/main" val="3329628295"/>
              </p:ext>
            </p:extLst>
          </p:nvPr>
        </p:nvGraphicFramePr>
        <p:xfrm>
          <a:off x="533400" y="1295400"/>
          <a:ext cx="8153400" cy="548640"/>
        </p:xfrm>
        <a:graphic>
          <a:graphicData uri="http://schemas.openxmlformats.org/drawingml/2006/table">
            <a:tbl>
              <a:tblPr firstRow="1" firstCol="1" bandRow="1"/>
              <a:tblGrid>
                <a:gridCol w="8153400">
                  <a:extLst>
                    <a:ext uri="{9D8B030D-6E8A-4147-A177-3AD203B41FA5}">
                      <a16:colId xmlns:a16="http://schemas.microsoft.com/office/drawing/2014/main" val="4190166774"/>
                    </a:ext>
                  </a:extLst>
                </a:gridCol>
              </a:tblGrid>
              <a:tr h="114300">
                <a:tc>
                  <a:txBody>
                    <a:bodyPr/>
                    <a:lstStyle/>
                    <a:p>
                      <a:pPr marL="0" marR="0">
                        <a:spcBef>
                          <a:spcPts val="0"/>
                        </a:spcBef>
                        <a:spcAft>
                          <a:spcPts val="0"/>
                        </a:spcAft>
                      </a:pPr>
                      <a:r>
                        <a:rPr lang="en-US"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Describing a work that is aggregated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229034716"/>
                  </a:ext>
                </a:extLst>
              </a:tr>
              <a:tr h="228600">
                <a:tc>
                  <a:txBody>
                    <a:bodyPr/>
                    <a:lstStyle/>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 direct relationship to agents related to any aggregating works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028673667"/>
                  </a:ext>
                </a:extLst>
              </a:tr>
            </a:tbl>
          </a:graphicData>
        </a:graphic>
      </p:graphicFrame>
      <p:sp>
        <p:nvSpPr>
          <p:cNvPr id="54" name="TextBox 53">
            <a:extLst>
              <a:ext uri="{FF2B5EF4-FFF2-40B4-BE49-F238E27FC236}">
                <a16:creationId xmlns:a16="http://schemas.microsoft.com/office/drawing/2014/main" id="{2E56E111-4CEA-447B-8E2C-EDAF137D863A}"/>
              </a:ext>
            </a:extLst>
          </p:cNvPr>
          <p:cNvSpPr txBox="1"/>
          <p:nvPr/>
        </p:nvSpPr>
        <p:spPr>
          <a:xfrm>
            <a:off x="3096573" y="6212813"/>
            <a:ext cx="457200" cy="646331"/>
          </a:xfrm>
          <a:prstGeom prst="rect">
            <a:avLst/>
          </a:prstGeom>
          <a:noFill/>
        </p:spPr>
        <p:txBody>
          <a:bodyPr wrap="square" rtlCol="0">
            <a:spAutoFit/>
          </a:bodyPr>
          <a:lstStyle/>
          <a:p>
            <a:r>
              <a:rPr lang="en-US" sz="3600" dirty="0">
                <a:solidFill>
                  <a:srgbClr val="FF0000"/>
                </a:solidFill>
              </a:rPr>
              <a:t>X</a:t>
            </a:r>
          </a:p>
        </p:txBody>
      </p:sp>
      <p:sp>
        <p:nvSpPr>
          <p:cNvPr id="55" name="TextBox 54">
            <a:extLst>
              <a:ext uri="{FF2B5EF4-FFF2-40B4-BE49-F238E27FC236}">
                <a16:creationId xmlns:a16="http://schemas.microsoft.com/office/drawing/2014/main" id="{D70AFFF2-48A0-4629-9D68-F902FC7DAA21}"/>
              </a:ext>
            </a:extLst>
          </p:cNvPr>
          <p:cNvSpPr txBox="1"/>
          <p:nvPr/>
        </p:nvSpPr>
        <p:spPr>
          <a:xfrm>
            <a:off x="3067304" y="4763869"/>
            <a:ext cx="457200" cy="646331"/>
          </a:xfrm>
          <a:prstGeom prst="rect">
            <a:avLst/>
          </a:prstGeom>
          <a:noFill/>
        </p:spPr>
        <p:txBody>
          <a:bodyPr wrap="square" rtlCol="0">
            <a:spAutoFit/>
          </a:bodyPr>
          <a:lstStyle/>
          <a:p>
            <a:r>
              <a:rPr lang="en-US" sz="3600" dirty="0">
                <a:solidFill>
                  <a:srgbClr val="FF0000"/>
                </a:solidFill>
              </a:rPr>
              <a:t>X</a:t>
            </a:r>
          </a:p>
        </p:txBody>
      </p:sp>
    </p:spTree>
    <p:extLst>
      <p:ext uri="{BB962C8B-B14F-4D97-AF65-F5344CB8AC3E}">
        <p14:creationId xmlns:p14="http://schemas.microsoft.com/office/powerpoint/2010/main" val="2493184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Relate a work that is aggregated to </a:t>
            </a:r>
            <a:r>
              <a:rPr lang="en-US" b="1" dirty="0"/>
              <a:t>aggregating works</a:t>
            </a:r>
            <a:br>
              <a:rPr lang="en-US" dirty="0"/>
            </a:br>
            <a:r>
              <a:rPr lang="en-US" dirty="0"/>
              <a:t>Do not use relationships to relate to the aggregating work</a:t>
            </a:r>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18331" y="5099447"/>
            <a:ext cx="1149468" cy="16823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1656023" y="5172863"/>
            <a:ext cx="1856285" cy="735747"/>
          </a:xfrm>
          <a:prstGeom prst="ellipse">
            <a:avLst/>
          </a:prstGeom>
          <a:solidFill>
            <a:schemeClr val="accent5">
              <a:lumMod val="20000"/>
              <a:lumOff val="80000"/>
            </a:schemeClr>
          </a:solidFill>
          <a:ln w="9525">
            <a:solidFill>
              <a:schemeClr val="tx1"/>
            </a:solidFill>
          </a:ln>
        </p:spPr>
        <p:txBody>
          <a:bodyPr wrap="square" rtlCol="0">
            <a:spAutoFit/>
          </a:bodyPr>
          <a:lstStyle/>
          <a:p>
            <a:pPr algn="ctr"/>
            <a:r>
              <a:rPr lang="en-US" sz="1400" dirty="0"/>
              <a:t>aggregated work</a:t>
            </a:r>
          </a:p>
        </p:txBody>
      </p:sp>
      <p:sp>
        <p:nvSpPr>
          <p:cNvPr id="10" name="TextBox 9"/>
          <p:cNvSpPr txBox="1"/>
          <p:nvPr/>
        </p:nvSpPr>
        <p:spPr>
          <a:xfrm>
            <a:off x="4704023" y="5169751"/>
            <a:ext cx="2190496" cy="735747"/>
          </a:xfrm>
          <a:prstGeom prst="ellipse">
            <a:avLst/>
          </a:prstGeom>
          <a:solidFill>
            <a:schemeClr val="accent5">
              <a:lumMod val="20000"/>
              <a:lumOff val="80000"/>
            </a:schemeClr>
          </a:solidFill>
          <a:ln w="9525">
            <a:solidFill>
              <a:schemeClr val="tx1"/>
            </a:solidFill>
          </a:ln>
        </p:spPr>
        <p:txBody>
          <a:bodyPr wrap="square" rtlCol="0">
            <a:spAutoFit/>
          </a:bodyPr>
          <a:lstStyle/>
          <a:p>
            <a:pPr algn="ctr"/>
            <a:r>
              <a:rPr lang="en-US" sz="1400" dirty="0"/>
              <a:t>Static aggregating work</a:t>
            </a:r>
          </a:p>
        </p:txBody>
      </p:sp>
      <p:cxnSp>
        <p:nvCxnSpPr>
          <p:cNvPr id="11" name="Straight Arrow Connector 10"/>
          <p:cNvCxnSpPr>
            <a:stCxn id="9" idx="6"/>
            <a:endCxn id="10" idx="2"/>
          </p:cNvCxnSpPr>
          <p:nvPr/>
        </p:nvCxnSpPr>
        <p:spPr>
          <a:xfrm flipV="1">
            <a:off x="3512308" y="5537625"/>
            <a:ext cx="1191715" cy="3112"/>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8B951569-6FCC-41C7-843F-B9A2642E7D90}"/>
              </a:ext>
            </a:extLst>
          </p:cNvPr>
          <p:cNvSpPr txBox="1"/>
          <p:nvPr/>
        </p:nvSpPr>
        <p:spPr>
          <a:xfrm>
            <a:off x="3946683" y="5184895"/>
            <a:ext cx="457200" cy="646331"/>
          </a:xfrm>
          <a:prstGeom prst="rect">
            <a:avLst/>
          </a:prstGeom>
          <a:noFill/>
        </p:spPr>
        <p:txBody>
          <a:bodyPr wrap="square" rtlCol="0">
            <a:spAutoFit/>
          </a:bodyPr>
          <a:lstStyle/>
          <a:p>
            <a:r>
              <a:rPr lang="en-US" sz="3600" dirty="0">
                <a:solidFill>
                  <a:srgbClr val="FF0000"/>
                </a:solidFill>
              </a:rPr>
              <a:t>X</a:t>
            </a:r>
          </a:p>
        </p:txBody>
      </p:sp>
      <p:graphicFrame>
        <p:nvGraphicFramePr>
          <p:cNvPr id="12" name="Table 11">
            <a:extLst>
              <a:ext uri="{FF2B5EF4-FFF2-40B4-BE49-F238E27FC236}">
                <a16:creationId xmlns:a16="http://schemas.microsoft.com/office/drawing/2014/main" id="{1E0165AD-86C1-4DE3-9813-FC87CC1252C1}"/>
              </a:ext>
            </a:extLst>
          </p:cNvPr>
          <p:cNvGraphicFramePr>
            <a:graphicFrameLocks noGrp="1"/>
          </p:cNvGraphicFramePr>
          <p:nvPr>
            <p:extLst>
              <p:ext uri="{D42A27DB-BD31-4B8C-83A1-F6EECF244321}">
                <p14:modId xmlns:p14="http://schemas.microsoft.com/office/powerpoint/2010/main" val="459122913"/>
              </p:ext>
            </p:extLst>
          </p:nvPr>
        </p:nvGraphicFramePr>
        <p:xfrm>
          <a:off x="533400" y="1295400"/>
          <a:ext cx="8153400" cy="822960"/>
        </p:xfrm>
        <a:graphic>
          <a:graphicData uri="http://schemas.openxmlformats.org/drawingml/2006/table">
            <a:tbl>
              <a:tblPr firstRow="1" firstCol="1" bandRow="1"/>
              <a:tblGrid>
                <a:gridCol w="8153400">
                  <a:extLst>
                    <a:ext uri="{9D8B030D-6E8A-4147-A177-3AD203B41FA5}">
                      <a16:colId xmlns:a16="http://schemas.microsoft.com/office/drawing/2014/main" val="4190166774"/>
                    </a:ext>
                  </a:extLst>
                </a:gridCol>
              </a:tblGrid>
              <a:tr h="114300">
                <a:tc>
                  <a:txBody>
                    <a:bodyPr/>
                    <a:lstStyle/>
                    <a:p>
                      <a:pPr marL="0" marR="0">
                        <a:spcBef>
                          <a:spcPts val="0"/>
                        </a:spcBef>
                        <a:spcAft>
                          <a:spcPts val="0"/>
                        </a:spcAft>
                      </a:pPr>
                      <a:r>
                        <a:rPr lang="en-US"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Describing a work that is aggregated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229034716"/>
                  </a:ext>
                </a:extLst>
              </a:tr>
              <a:tr h="228600">
                <a:tc>
                  <a:txBody>
                    <a:bodyPr/>
                    <a:lstStyle/>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 direct relationship to any aggregating works (except for aggregating works that are successive)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770342037"/>
                  </a:ext>
                </a:extLst>
              </a:tr>
            </a:tbl>
          </a:graphicData>
        </a:graphic>
      </p:graphicFrame>
    </p:spTree>
    <p:extLst>
      <p:ext uri="{BB962C8B-B14F-4D97-AF65-F5344CB8AC3E}">
        <p14:creationId xmlns:p14="http://schemas.microsoft.com/office/powerpoint/2010/main" val="15463555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Relate a work that is aggregated to </a:t>
            </a:r>
            <a:r>
              <a:rPr lang="en-US" b="1" dirty="0"/>
              <a:t>aggregating works</a:t>
            </a:r>
            <a:br>
              <a:rPr lang="en-US" dirty="0"/>
            </a:b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Use</a:t>
            </a:r>
            <a:r>
              <a:rPr lang="en-US"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b="1"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note on work</a:t>
            </a: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to relate to the aggregating work</a:t>
            </a:r>
            <a:endParaRPr lang="en-US" dirty="0"/>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18331" y="5099447"/>
            <a:ext cx="1149468" cy="16823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04800" y="3886200"/>
            <a:ext cx="7613531" cy="1938992"/>
          </a:xfrm>
          <a:prstGeom prst="rect">
            <a:avLst/>
          </a:prstGeom>
        </p:spPr>
        <p:txBody>
          <a:bodyPr wrap="square">
            <a:spAutoFit/>
          </a:bodyPr>
          <a:lstStyle/>
          <a:p>
            <a:r>
              <a:rPr lang="en-US" sz="2000" dirty="0"/>
              <a:t>e.g., for “Emma”:</a:t>
            </a:r>
          </a:p>
          <a:p>
            <a:pPr lvl="1"/>
            <a:endParaRPr lang="en-US" sz="2000" dirty="0"/>
          </a:p>
          <a:p>
            <a:pPr marL="2743200" lvl="1" indent="-2286000"/>
            <a:r>
              <a:rPr lang="en-US" sz="2000" dirty="0"/>
              <a:t>Note on work: 	This work can be found in many different compilations, including “The collected works of Jane Austen” and “The complete novels of Jane Austen”.</a:t>
            </a:r>
          </a:p>
        </p:txBody>
      </p:sp>
      <p:graphicFrame>
        <p:nvGraphicFramePr>
          <p:cNvPr id="11" name="Table 10">
            <a:extLst>
              <a:ext uri="{FF2B5EF4-FFF2-40B4-BE49-F238E27FC236}">
                <a16:creationId xmlns:a16="http://schemas.microsoft.com/office/drawing/2014/main" id="{F3048BD9-EA29-47C3-BA78-F2CAF83F551D}"/>
              </a:ext>
            </a:extLst>
          </p:cNvPr>
          <p:cNvGraphicFramePr>
            <a:graphicFrameLocks noGrp="1"/>
          </p:cNvGraphicFramePr>
          <p:nvPr>
            <p:extLst>
              <p:ext uri="{D42A27DB-BD31-4B8C-83A1-F6EECF244321}">
                <p14:modId xmlns:p14="http://schemas.microsoft.com/office/powerpoint/2010/main" val="3818010394"/>
              </p:ext>
            </p:extLst>
          </p:nvPr>
        </p:nvGraphicFramePr>
        <p:xfrm>
          <a:off x="533400" y="1295400"/>
          <a:ext cx="8153400" cy="548640"/>
        </p:xfrm>
        <a:graphic>
          <a:graphicData uri="http://schemas.openxmlformats.org/drawingml/2006/table">
            <a:tbl>
              <a:tblPr firstRow="1" firstCol="1" bandRow="1"/>
              <a:tblGrid>
                <a:gridCol w="8153400">
                  <a:extLst>
                    <a:ext uri="{9D8B030D-6E8A-4147-A177-3AD203B41FA5}">
                      <a16:colId xmlns:a16="http://schemas.microsoft.com/office/drawing/2014/main" val="4190166774"/>
                    </a:ext>
                  </a:extLst>
                </a:gridCol>
              </a:tblGrid>
              <a:tr h="114300">
                <a:tc>
                  <a:txBody>
                    <a:bodyPr/>
                    <a:lstStyle/>
                    <a:p>
                      <a:pPr marL="0" marR="0">
                        <a:spcBef>
                          <a:spcPts val="0"/>
                        </a:spcBef>
                        <a:spcAft>
                          <a:spcPts val="0"/>
                        </a:spcAft>
                      </a:pPr>
                      <a:r>
                        <a:rPr lang="en-US"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Describing a work that is aggregated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229034716"/>
                  </a:ext>
                </a:extLst>
              </a:tr>
              <a:tr h="114300">
                <a:tc>
                  <a:txBody>
                    <a:bodyPr/>
                    <a:lstStyle/>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Use</a:t>
                      </a:r>
                      <a:r>
                        <a:rPr lang="en-US" sz="18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800" b="1"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note on work</a:t>
                      </a: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for any aggregating works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3471269982"/>
                  </a:ext>
                </a:extLst>
              </a:tr>
            </a:tbl>
          </a:graphicData>
        </a:graphic>
      </p:graphicFrame>
    </p:spTree>
    <p:extLst>
      <p:ext uri="{BB962C8B-B14F-4D97-AF65-F5344CB8AC3E}">
        <p14:creationId xmlns:p14="http://schemas.microsoft.com/office/powerpoint/2010/main" val="22573851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Describing</a:t>
            </a:r>
            <a:r>
              <a:rPr lang="en-US" b="1" dirty="0"/>
              <a:t> aggregated</a:t>
            </a:r>
            <a:r>
              <a:rPr lang="en-US" b="1" baseline="0" dirty="0"/>
              <a:t> </a:t>
            </a:r>
            <a:r>
              <a:rPr lang="en-US" b="1" dirty="0"/>
              <a:t>expressions </a:t>
            </a:r>
            <a:r>
              <a:rPr lang="en-US" dirty="0"/>
              <a:t>embodied in an aggregate manifestation</a:t>
            </a:r>
          </a:p>
        </p:txBody>
      </p:sp>
      <p:pic>
        <p:nvPicPr>
          <p:cNvPr id="7" name="Picture 6"/>
          <p:cNvPicPr/>
          <p:nvPr/>
        </p:nvPicPr>
        <p:blipFill>
          <a:blip r:embed="rId3"/>
          <a:stretch>
            <a:fillRect/>
          </a:stretch>
        </p:blipFill>
        <p:spPr>
          <a:xfrm>
            <a:off x="152400" y="1093940"/>
            <a:ext cx="2590800" cy="3478060"/>
          </a:xfrm>
          <a:prstGeom prst="rect">
            <a:avLst/>
          </a:prstGeom>
        </p:spPr>
      </p:pic>
      <p:pic>
        <p:nvPicPr>
          <p:cNvPr id="8"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0605" y="5162530"/>
            <a:ext cx="1106365" cy="16192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1295400" y="5879609"/>
            <a:ext cx="1772904" cy="830997"/>
          </a:xfrm>
          <a:prstGeom prst="rect">
            <a:avLst/>
          </a:prstGeom>
        </p:spPr>
        <p:txBody>
          <a:bodyPr wrap="square">
            <a:spAutoFit/>
          </a:bodyPr>
          <a:lstStyle/>
          <a:p>
            <a:r>
              <a:rPr lang="en-US" sz="1600" dirty="0"/>
              <a:t>Mansfield Park</a:t>
            </a:r>
          </a:p>
          <a:p>
            <a:r>
              <a:rPr lang="en-US" sz="1600" dirty="0"/>
              <a:t>Persuasion </a:t>
            </a:r>
          </a:p>
          <a:p>
            <a:r>
              <a:rPr lang="en-US" sz="1600" dirty="0"/>
              <a:t>Lady Susan</a:t>
            </a:r>
          </a:p>
        </p:txBody>
      </p:sp>
      <p:sp>
        <p:nvSpPr>
          <p:cNvPr id="10" name="Rectangle 9"/>
          <p:cNvSpPr/>
          <p:nvPr/>
        </p:nvSpPr>
        <p:spPr>
          <a:xfrm>
            <a:off x="1295400" y="4894945"/>
            <a:ext cx="1968904" cy="1077218"/>
          </a:xfrm>
          <a:prstGeom prst="rect">
            <a:avLst/>
          </a:prstGeom>
        </p:spPr>
        <p:txBody>
          <a:bodyPr wrap="square">
            <a:spAutoFit/>
          </a:bodyPr>
          <a:lstStyle/>
          <a:p>
            <a:r>
              <a:rPr lang="en-US" sz="1600" dirty="0"/>
              <a:t>Emma</a:t>
            </a:r>
          </a:p>
          <a:p>
            <a:r>
              <a:rPr lang="en-US" sz="1600" dirty="0"/>
              <a:t>Pride and Prejudice</a:t>
            </a:r>
          </a:p>
          <a:p>
            <a:r>
              <a:rPr lang="en-US" sz="1600" dirty="0"/>
              <a:t>Sense and Sensibility</a:t>
            </a:r>
          </a:p>
          <a:p>
            <a:r>
              <a:rPr lang="en-US" sz="1600" dirty="0"/>
              <a:t>Northanger Abbey</a:t>
            </a:r>
          </a:p>
        </p:txBody>
      </p:sp>
      <p:sp>
        <p:nvSpPr>
          <p:cNvPr id="3" name="Rectangle: Rounded Corners 2">
            <a:extLst>
              <a:ext uri="{FF2B5EF4-FFF2-40B4-BE49-F238E27FC236}">
                <a16:creationId xmlns:a16="http://schemas.microsoft.com/office/drawing/2014/main" id="{5F79EDED-4698-4AD0-9572-3397B2C331B6}"/>
              </a:ext>
            </a:extLst>
          </p:cNvPr>
          <p:cNvSpPr/>
          <p:nvPr/>
        </p:nvSpPr>
        <p:spPr>
          <a:xfrm>
            <a:off x="914400" y="3272295"/>
            <a:ext cx="934704" cy="884207"/>
          </a:xfrm>
          <a:prstGeom prst="roundRect">
            <a:avLst/>
          </a:prstGeom>
          <a:solidFill>
            <a:srgbClr val="FFFF99">
              <a:alpha val="50196"/>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DE94E980-79BC-4447-BA17-A3A872FCAC26}"/>
              </a:ext>
            </a:extLst>
          </p:cNvPr>
          <p:cNvSpPr/>
          <p:nvPr/>
        </p:nvSpPr>
        <p:spPr>
          <a:xfrm>
            <a:off x="1497548" y="4195390"/>
            <a:ext cx="782304" cy="422702"/>
          </a:xfrm>
          <a:prstGeom prst="roundRect">
            <a:avLst/>
          </a:prstGeom>
          <a:solidFill>
            <a:srgbClr val="FFFF99">
              <a:alpha val="50196"/>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Table 10">
            <a:extLst>
              <a:ext uri="{FF2B5EF4-FFF2-40B4-BE49-F238E27FC236}">
                <a16:creationId xmlns:a16="http://schemas.microsoft.com/office/drawing/2014/main" id="{80749377-BACC-472A-8E93-2184F3718DA1}"/>
              </a:ext>
            </a:extLst>
          </p:cNvPr>
          <p:cNvGraphicFramePr>
            <a:graphicFrameLocks noGrp="1"/>
          </p:cNvGraphicFramePr>
          <p:nvPr>
            <p:extLst>
              <p:ext uri="{D42A27DB-BD31-4B8C-83A1-F6EECF244321}">
                <p14:modId xmlns:p14="http://schemas.microsoft.com/office/powerpoint/2010/main" val="1022083392"/>
              </p:ext>
            </p:extLst>
          </p:nvPr>
        </p:nvGraphicFramePr>
        <p:xfrm>
          <a:off x="3962400" y="1246340"/>
          <a:ext cx="4343400" cy="5357839"/>
        </p:xfrm>
        <a:graphic>
          <a:graphicData uri="http://schemas.openxmlformats.org/drawingml/2006/table">
            <a:tbl>
              <a:tblPr firstRow="1" firstCol="1" bandRow="1"/>
              <a:tblGrid>
                <a:gridCol w="4343400">
                  <a:extLst>
                    <a:ext uri="{9D8B030D-6E8A-4147-A177-3AD203B41FA5}">
                      <a16:colId xmlns:a16="http://schemas.microsoft.com/office/drawing/2014/main" val="4190166774"/>
                    </a:ext>
                  </a:extLst>
                </a:gridCol>
              </a:tblGrid>
              <a:tr h="148250">
                <a:tc>
                  <a:txBody>
                    <a:bodyPr/>
                    <a:lstStyle/>
                    <a:p>
                      <a:pPr marL="0" marR="0">
                        <a:spcBef>
                          <a:spcPts val="0"/>
                        </a:spcBef>
                        <a:spcAft>
                          <a:spcPts val="0"/>
                        </a:spcAft>
                      </a:pPr>
                      <a:r>
                        <a:rPr lang="en-US"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Describing a work that is aggregated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29034716"/>
                  </a:ext>
                </a:extLst>
              </a:tr>
              <a:tr h="237199">
                <a:tc>
                  <a:txBody>
                    <a:bodyPr/>
                    <a:lstStyle/>
                    <a:p>
                      <a:pPr marL="0" marR="0">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Record elements that are appropriate for the work that is aggregated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8888997"/>
                  </a:ext>
                </a:extLst>
              </a:tr>
              <a:tr h="148250">
                <a:tc>
                  <a:txBody>
                    <a:bodyPr/>
                    <a:lstStyle/>
                    <a:p>
                      <a:pPr marL="0" marR="0">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Use</a:t>
                      </a:r>
                      <a:r>
                        <a:rPr lang="en-US" sz="14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400" b="1"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note on work</a:t>
                      </a: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for any aggregating works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1269982"/>
                  </a:ext>
                </a:extLst>
              </a:tr>
              <a:tr h="296499">
                <a:tc>
                  <a:txBody>
                    <a:bodyPr/>
                    <a:lstStyle/>
                    <a:p>
                      <a:pPr marL="0" marR="0">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 direct relationship to any aggregating works (except for aggregating works that are successive)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0342037"/>
                  </a:ext>
                </a:extLst>
              </a:tr>
              <a:tr h="296499">
                <a:tc>
                  <a:txBody>
                    <a:bodyPr/>
                    <a:lstStyle/>
                    <a:p>
                      <a:pPr marL="0" marR="0">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if the work that is aggregated is static, use </a:t>
                      </a:r>
                      <a:r>
                        <a:rPr lang="en-US" sz="1400" b="1"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issue of</a:t>
                      </a: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for its successive aggregating work</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6200556"/>
                  </a:ext>
                </a:extLst>
              </a:tr>
              <a:tr h="355799">
                <a:tc>
                  <a:txBody>
                    <a:bodyPr/>
                    <a:lstStyle/>
                    <a:p>
                      <a:pPr marL="0" marR="0">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if the work that is aggregated is, itself, a successive aggregating work, use </a:t>
                      </a:r>
                      <a:r>
                        <a:rPr lang="en-US" sz="1400" b="1"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subseries of</a:t>
                      </a: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for its successive aggregating work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1882608"/>
                  </a:ext>
                </a:extLst>
              </a:tr>
              <a:tr h="296499">
                <a:tc>
                  <a:txBody>
                    <a:bodyPr/>
                    <a:lstStyle/>
                    <a:p>
                      <a:pPr marL="0" marR="0">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Use </a:t>
                      </a:r>
                      <a:r>
                        <a:rPr lang="en-US" sz="1400" b="1"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related agent of work</a:t>
                      </a: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(or a sub-property) for agents related to the work that is aggregated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2571944"/>
                  </a:ext>
                </a:extLst>
              </a:tr>
              <a:tr h="296499">
                <a:tc>
                  <a:txBody>
                    <a:bodyPr/>
                    <a:lstStyle/>
                    <a:p>
                      <a:pPr marL="0" marR="0">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 direct relationship to agents related to any aggregating works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8673667"/>
                  </a:ext>
                </a:extLst>
              </a:tr>
              <a:tr h="148250">
                <a:tc>
                  <a:txBody>
                    <a:bodyPr/>
                    <a:lstStyle/>
                    <a:p>
                      <a:pPr marL="0" marR="0">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WE lock applies only if aggregated is also aggregating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0246391"/>
                  </a:ext>
                </a:extLst>
              </a:tr>
              <a:tr h="148250">
                <a:tc>
                  <a:txBody>
                    <a:bodyPr/>
                    <a:lstStyle/>
                    <a:p>
                      <a:pPr marL="0" marR="0">
                        <a:spcBef>
                          <a:spcPts val="0"/>
                        </a:spcBef>
                        <a:spcAft>
                          <a:spcPts val="0"/>
                        </a:spcAft>
                      </a:pPr>
                      <a:r>
                        <a:rPr lang="en-US"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Describing an expression that is aggregated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2707907483"/>
                  </a:ext>
                </a:extLst>
              </a:tr>
              <a:tr h="237199">
                <a:tc>
                  <a:txBody>
                    <a:bodyPr/>
                    <a:lstStyle/>
                    <a:p>
                      <a:pPr marL="0" marR="0">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Record elements that are appropriate for the expression that is aggregated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7774840"/>
                  </a:ext>
                </a:extLst>
              </a:tr>
              <a:tr h="237199">
                <a:tc>
                  <a:txBody>
                    <a:bodyPr/>
                    <a:lstStyle/>
                    <a:p>
                      <a:pPr marL="0" marR="0">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Use</a:t>
                      </a:r>
                      <a:r>
                        <a:rPr lang="en-US" sz="14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400" b="1"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note on expression</a:t>
                      </a:r>
                      <a:r>
                        <a:rPr lang="en-US" sz="14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for any aggregating expressions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5515088"/>
                  </a:ext>
                </a:extLst>
              </a:tr>
              <a:tr h="148250">
                <a:tc>
                  <a:txBody>
                    <a:bodyPr/>
                    <a:lstStyle/>
                    <a:p>
                      <a:pPr marL="0" marR="0">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Use </a:t>
                      </a:r>
                      <a:r>
                        <a:rPr lang="en-US" sz="1400" b="1"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aggregated by</a:t>
                      </a: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for an aggregating expression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6038416"/>
                  </a:ext>
                </a:extLst>
              </a:tr>
              <a:tr h="296499">
                <a:tc>
                  <a:txBody>
                    <a:bodyPr/>
                    <a:lstStyle/>
                    <a:p>
                      <a:pPr marL="0" marR="0">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Use </a:t>
                      </a:r>
                      <a:r>
                        <a:rPr lang="en-US" sz="1400" b="1"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related agent of expression</a:t>
                      </a: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(or a sub-property) for agents related to the expression that is aggregated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1662271"/>
                  </a:ext>
                </a:extLst>
              </a:tr>
              <a:tr h="296499">
                <a:tc>
                  <a:txBody>
                    <a:bodyPr/>
                    <a:lstStyle/>
                    <a:p>
                      <a:pPr marL="0" marR="0">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 direct relationship to agents related to any aggregating expressions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4944080"/>
                  </a:ext>
                </a:extLst>
              </a:tr>
            </a:tbl>
          </a:graphicData>
        </a:graphic>
      </p:graphicFrame>
    </p:spTree>
    <p:extLst>
      <p:ext uri="{BB962C8B-B14F-4D97-AF65-F5344CB8AC3E}">
        <p14:creationId xmlns:p14="http://schemas.microsoft.com/office/powerpoint/2010/main" val="27448048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Describing</a:t>
            </a:r>
            <a:r>
              <a:rPr lang="en-US" dirty="0"/>
              <a:t> </a:t>
            </a:r>
            <a:r>
              <a:rPr lang="en-US" b="1" dirty="0"/>
              <a:t>an aggregated expression</a:t>
            </a:r>
          </a:p>
        </p:txBody>
      </p:sp>
      <p:pic>
        <p:nvPicPr>
          <p:cNvPr id="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605" y="5162530"/>
            <a:ext cx="1106365" cy="16192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1295400" y="5879609"/>
            <a:ext cx="1772904" cy="830997"/>
          </a:xfrm>
          <a:prstGeom prst="rect">
            <a:avLst/>
          </a:prstGeom>
        </p:spPr>
        <p:txBody>
          <a:bodyPr wrap="square">
            <a:spAutoFit/>
          </a:bodyPr>
          <a:lstStyle/>
          <a:p>
            <a:r>
              <a:rPr lang="en-US" sz="1600" dirty="0"/>
              <a:t>Mansfield Park</a:t>
            </a:r>
          </a:p>
          <a:p>
            <a:r>
              <a:rPr lang="en-US" sz="1600" dirty="0"/>
              <a:t>Persuasion </a:t>
            </a:r>
          </a:p>
          <a:p>
            <a:r>
              <a:rPr lang="en-US" sz="1600" dirty="0"/>
              <a:t>Lady Susan</a:t>
            </a:r>
          </a:p>
        </p:txBody>
      </p:sp>
      <p:sp>
        <p:nvSpPr>
          <p:cNvPr id="10" name="Rectangle 9"/>
          <p:cNvSpPr/>
          <p:nvPr/>
        </p:nvSpPr>
        <p:spPr>
          <a:xfrm>
            <a:off x="1295400" y="4894945"/>
            <a:ext cx="1968904" cy="1077218"/>
          </a:xfrm>
          <a:prstGeom prst="rect">
            <a:avLst/>
          </a:prstGeom>
        </p:spPr>
        <p:txBody>
          <a:bodyPr wrap="square">
            <a:spAutoFit/>
          </a:bodyPr>
          <a:lstStyle/>
          <a:p>
            <a:r>
              <a:rPr lang="en-US" sz="1600" dirty="0"/>
              <a:t>Emma</a:t>
            </a:r>
          </a:p>
          <a:p>
            <a:r>
              <a:rPr lang="en-US" sz="1600" dirty="0"/>
              <a:t>Pride and Prejudice</a:t>
            </a:r>
          </a:p>
          <a:p>
            <a:r>
              <a:rPr lang="en-US" sz="1600" dirty="0"/>
              <a:t>Sense and Sensibility</a:t>
            </a:r>
          </a:p>
          <a:p>
            <a:r>
              <a:rPr lang="en-US" sz="1600" dirty="0"/>
              <a:t>Northanger Abbey</a:t>
            </a:r>
          </a:p>
        </p:txBody>
      </p:sp>
      <p:cxnSp>
        <p:nvCxnSpPr>
          <p:cNvPr id="11" name="Straight Arrow Connector 10">
            <a:extLst>
              <a:ext uri="{FF2B5EF4-FFF2-40B4-BE49-F238E27FC236}">
                <a16:creationId xmlns:a16="http://schemas.microsoft.com/office/drawing/2014/main" id="{AA84F69F-F6AB-427D-9469-B76EBC09B526}"/>
              </a:ext>
            </a:extLst>
          </p:cNvPr>
          <p:cNvCxnSpPr/>
          <p:nvPr/>
        </p:nvCxnSpPr>
        <p:spPr>
          <a:xfrm>
            <a:off x="7543800" y="2819400"/>
            <a:ext cx="990600" cy="0"/>
          </a:xfrm>
          <a:prstGeom prst="straightConnector1">
            <a:avLst/>
          </a:pr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AC720324-85C6-4CF8-BC38-091E2C508136}"/>
              </a:ext>
            </a:extLst>
          </p:cNvPr>
          <p:cNvCxnSpPr/>
          <p:nvPr/>
        </p:nvCxnSpPr>
        <p:spPr>
          <a:xfrm>
            <a:off x="7543800" y="3124200"/>
            <a:ext cx="990600" cy="0"/>
          </a:xfrm>
          <a:prstGeom prst="straightConnector1">
            <a:avLst/>
          </a:pr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C4FC6F01-59DD-4A71-9D77-AA05E09A847F}"/>
              </a:ext>
            </a:extLst>
          </p:cNvPr>
          <p:cNvCxnSpPr/>
          <p:nvPr/>
        </p:nvCxnSpPr>
        <p:spPr>
          <a:xfrm>
            <a:off x="7277100" y="2057400"/>
            <a:ext cx="990600" cy="0"/>
          </a:xfrm>
          <a:prstGeom prst="straightConnector1">
            <a:avLst/>
          </a:pr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F9EEC66C-3287-4B12-BE51-F78F00BE0D2B}"/>
              </a:ext>
            </a:extLst>
          </p:cNvPr>
          <p:cNvCxnSpPr/>
          <p:nvPr/>
        </p:nvCxnSpPr>
        <p:spPr>
          <a:xfrm>
            <a:off x="7277100" y="2362200"/>
            <a:ext cx="990600" cy="0"/>
          </a:xfrm>
          <a:prstGeom prst="straightConnector1">
            <a:avLst/>
          </a:pr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15" name="Table 14">
            <a:extLst>
              <a:ext uri="{FF2B5EF4-FFF2-40B4-BE49-F238E27FC236}">
                <a16:creationId xmlns:a16="http://schemas.microsoft.com/office/drawing/2014/main" id="{57A65E23-FC8F-4B4E-92CA-BF8C71446244}"/>
              </a:ext>
            </a:extLst>
          </p:cNvPr>
          <p:cNvGraphicFramePr>
            <a:graphicFrameLocks noGrp="1"/>
          </p:cNvGraphicFramePr>
          <p:nvPr>
            <p:extLst>
              <p:ext uri="{D42A27DB-BD31-4B8C-83A1-F6EECF244321}">
                <p14:modId xmlns:p14="http://schemas.microsoft.com/office/powerpoint/2010/main" val="2412827806"/>
              </p:ext>
            </p:extLst>
          </p:nvPr>
        </p:nvGraphicFramePr>
        <p:xfrm>
          <a:off x="457200" y="1398740"/>
          <a:ext cx="8153400" cy="1942419"/>
        </p:xfrm>
        <a:graphic>
          <a:graphicData uri="http://schemas.openxmlformats.org/drawingml/2006/table">
            <a:tbl>
              <a:tblPr firstRow="1" firstCol="1" bandRow="1"/>
              <a:tblGrid>
                <a:gridCol w="8153400">
                  <a:extLst>
                    <a:ext uri="{9D8B030D-6E8A-4147-A177-3AD203B41FA5}">
                      <a16:colId xmlns:a16="http://schemas.microsoft.com/office/drawing/2014/main" val="4190166774"/>
                    </a:ext>
                  </a:extLst>
                </a:gridCol>
              </a:tblGrid>
              <a:tr h="148250">
                <a:tc>
                  <a:txBody>
                    <a:bodyPr/>
                    <a:lstStyle/>
                    <a:p>
                      <a:pPr marL="0" marR="0">
                        <a:spcBef>
                          <a:spcPts val="0"/>
                        </a:spcBef>
                        <a:spcAft>
                          <a:spcPts val="0"/>
                        </a:spcAft>
                      </a:pPr>
                      <a:r>
                        <a:rPr lang="en-US"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Describing an expression that is aggregated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2707907483"/>
                  </a:ext>
                </a:extLst>
              </a:tr>
              <a:tr h="237199">
                <a:tc>
                  <a:txBody>
                    <a:bodyPr/>
                    <a:lstStyle/>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Record elements that are appropriate for the expression that is aggregated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7774840"/>
                  </a:ext>
                </a:extLst>
              </a:tr>
              <a:tr h="237199">
                <a:tc>
                  <a:txBody>
                    <a:bodyPr/>
                    <a:lstStyle/>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Use</a:t>
                      </a:r>
                      <a:r>
                        <a:rPr lang="en-US" sz="18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800" b="1"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note on expression</a:t>
                      </a:r>
                      <a:r>
                        <a:rPr lang="en-US" sz="18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for any aggregating expressions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5515088"/>
                  </a:ext>
                </a:extLst>
              </a:tr>
              <a:tr h="148250">
                <a:tc>
                  <a:txBody>
                    <a:bodyPr/>
                    <a:lstStyle/>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Use </a:t>
                      </a:r>
                      <a:r>
                        <a:rPr lang="en-US" sz="1800" b="1"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aggregated by</a:t>
                      </a: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for an aggregating expression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6038416"/>
                  </a:ext>
                </a:extLst>
              </a:tr>
              <a:tr h="296499">
                <a:tc>
                  <a:txBody>
                    <a:bodyPr/>
                    <a:lstStyle/>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Use </a:t>
                      </a:r>
                      <a:r>
                        <a:rPr lang="en-US" sz="1800" b="1"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related agent of expression</a:t>
                      </a: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(or a sub-property) for agents related to the expression that is aggregated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1662271"/>
                  </a:ext>
                </a:extLst>
              </a:tr>
              <a:tr h="296499">
                <a:tc>
                  <a:txBody>
                    <a:bodyPr/>
                    <a:lstStyle/>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 direct relationship to agents related to any aggregating expressions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4944080"/>
                  </a:ext>
                </a:extLst>
              </a:tr>
            </a:tbl>
          </a:graphicData>
        </a:graphic>
      </p:graphicFrame>
    </p:spTree>
    <p:extLst>
      <p:ext uri="{BB962C8B-B14F-4D97-AF65-F5344CB8AC3E}">
        <p14:creationId xmlns:p14="http://schemas.microsoft.com/office/powerpoint/2010/main" val="406493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ts val="0"/>
              </a:spcBef>
              <a:tabLst>
                <a:tab pos="685800" algn="l"/>
              </a:tabLst>
            </a:pPr>
            <a:r>
              <a:rPr lang="en-US" dirty="0"/>
              <a:t>Describing aggregated expressions</a:t>
            </a:r>
            <a:br>
              <a:rPr lang="en-US" dirty="0"/>
            </a:br>
            <a:r>
              <a:rPr lang="en-US" dirty="0"/>
              <a:t>Record expression elements</a:t>
            </a:r>
            <a:endParaRPr lang="en-US" dirty="0">
              <a:ea typeface="Calibri"/>
              <a:cs typeface="Times New Roman"/>
            </a:endParaRPr>
          </a:p>
        </p:txBody>
      </p:sp>
      <p:grpSp>
        <p:nvGrpSpPr>
          <p:cNvPr id="6" name="Group 5">
            <a:extLst>
              <a:ext uri="{FF2B5EF4-FFF2-40B4-BE49-F238E27FC236}">
                <a16:creationId xmlns:a16="http://schemas.microsoft.com/office/drawing/2014/main" id="{E87440F4-BBDA-418F-85D6-2E3CE560616E}"/>
              </a:ext>
            </a:extLst>
          </p:cNvPr>
          <p:cNvGrpSpPr/>
          <p:nvPr/>
        </p:nvGrpSpPr>
        <p:grpSpPr>
          <a:xfrm>
            <a:off x="490254" y="3581400"/>
            <a:ext cx="8529286" cy="3152140"/>
            <a:chOff x="490254" y="3581400"/>
            <a:chExt cx="8529286" cy="3152140"/>
          </a:xfrm>
        </p:grpSpPr>
        <p:sp>
          <p:nvSpPr>
            <p:cNvPr id="8" name="Rectangle 7"/>
            <p:cNvSpPr/>
            <p:nvPr/>
          </p:nvSpPr>
          <p:spPr>
            <a:xfrm>
              <a:off x="490254" y="3581400"/>
              <a:ext cx="8153400" cy="707886"/>
            </a:xfrm>
            <a:prstGeom prst="rect">
              <a:avLst/>
            </a:prstGeom>
          </p:spPr>
          <p:txBody>
            <a:bodyPr wrap="square">
              <a:spAutoFit/>
            </a:bodyPr>
            <a:lstStyle/>
            <a:p>
              <a:r>
                <a:rPr lang="en-US" sz="2000" dirty="0"/>
                <a:t>e.g., this manifestation embodies expressions of multiple poems where each poem is in two languages, English and Spanish</a:t>
              </a:r>
            </a:p>
          </p:txBody>
        </p:sp>
        <p:pic>
          <p:nvPicPr>
            <p:cNvPr id="14" name="Picture 13"/>
            <p:cNvPicPr/>
            <p:nvPr/>
          </p:nvPicPr>
          <p:blipFill>
            <a:blip r:embed="rId3"/>
            <a:stretch>
              <a:fillRect/>
            </a:stretch>
          </p:blipFill>
          <p:spPr>
            <a:xfrm>
              <a:off x="7315200" y="4114800"/>
              <a:ext cx="1704340" cy="2618740"/>
            </a:xfrm>
            <a:prstGeom prst="rect">
              <a:avLst/>
            </a:prstGeom>
          </p:spPr>
        </p:pic>
      </p:grpSp>
      <p:sp>
        <p:nvSpPr>
          <p:cNvPr id="15" name="Rectangle 14"/>
          <p:cNvSpPr/>
          <p:nvPr/>
        </p:nvSpPr>
        <p:spPr>
          <a:xfrm>
            <a:off x="495300" y="5029200"/>
            <a:ext cx="8153400" cy="707886"/>
          </a:xfrm>
          <a:prstGeom prst="rect">
            <a:avLst/>
          </a:prstGeom>
        </p:spPr>
        <p:txBody>
          <a:bodyPr wrap="square">
            <a:spAutoFit/>
          </a:bodyPr>
          <a:lstStyle/>
          <a:p>
            <a:r>
              <a:rPr lang="en-US" sz="2000" dirty="0"/>
              <a:t>When describing the only one English aggregated expression:</a:t>
            </a:r>
          </a:p>
          <a:p>
            <a:pPr lvl="1"/>
            <a:r>
              <a:rPr lang="en-US" sz="2000" dirty="0"/>
              <a:t>Language of expression: English</a:t>
            </a:r>
          </a:p>
        </p:txBody>
      </p:sp>
      <p:graphicFrame>
        <p:nvGraphicFramePr>
          <p:cNvPr id="13" name="Table 12">
            <a:extLst>
              <a:ext uri="{FF2B5EF4-FFF2-40B4-BE49-F238E27FC236}">
                <a16:creationId xmlns:a16="http://schemas.microsoft.com/office/drawing/2014/main" id="{27A07FF3-2AD4-4798-B30F-632900D67977}"/>
              </a:ext>
            </a:extLst>
          </p:cNvPr>
          <p:cNvGraphicFramePr>
            <a:graphicFrameLocks noGrp="1"/>
          </p:cNvGraphicFramePr>
          <p:nvPr>
            <p:extLst>
              <p:ext uri="{D42A27DB-BD31-4B8C-83A1-F6EECF244321}">
                <p14:modId xmlns:p14="http://schemas.microsoft.com/office/powerpoint/2010/main" val="1979618779"/>
              </p:ext>
            </p:extLst>
          </p:nvPr>
        </p:nvGraphicFramePr>
        <p:xfrm>
          <a:off x="490254" y="1284633"/>
          <a:ext cx="8120346" cy="914400"/>
        </p:xfrm>
        <a:graphic>
          <a:graphicData uri="http://schemas.openxmlformats.org/drawingml/2006/table">
            <a:tbl>
              <a:tblPr firstRow="1" firstCol="1" bandRow="1"/>
              <a:tblGrid>
                <a:gridCol w="8120346">
                  <a:extLst>
                    <a:ext uri="{9D8B030D-6E8A-4147-A177-3AD203B41FA5}">
                      <a16:colId xmlns:a16="http://schemas.microsoft.com/office/drawing/2014/main" val="4190166774"/>
                    </a:ext>
                  </a:extLst>
                </a:gridCol>
              </a:tblGrid>
              <a:tr h="446398">
                <a:tc>
                  <a:txBody>
                    <a:bodyPr/>
                    <a:lstStyle/>
                    <a:p>
                      <a:pPr marL="0" marR="0">
                        <a:spcBef>
                          <a:spcPts val="0"/>
                        </a:spcBef>
                        <a:spcAft>
                          <a:spcPts val="0"/>
                        </a:spcAft>
                      </a:pPr>
                      <a:r>
                        <a:rPr lang="en-US"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Describing an expression that is aggregated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707907483"/>
                  </a:ext>
                </a:extLst>
              </a:tr>
              <a:tr h="468002">
                <a:tc>
                  <a:txBody>
                    <a:bodyPr/>
                    <a:lstStyle/>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Record elements that are appropriate for the expression that is aggregated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2687774840"/>
                  </a:ext>
                </a:extLst>
              </a:tr>
            </a:tbl>
          </a:graphicData>
        </a:graphic>
      </p:graphicFrame>
    </p:spTree>
    <p:extLst>
      <p:ext uri="{BB962C8B-B14F-4D97-AF65-F5344CB8AC3E}">
        <p14:creationId xmlns:p14="http://schemas.microsoft.com/office/powerpoint/2010/main" val="3471134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Relate an expression that is aggregated to associated </a:t>
            </a:r>
            <a:r>
              <a:rPr lang="en-US" b="1" dirty="0"/>
              <a:t>Agents</a:t>
            </a:r>
            <a:br>
              <a:rPr lang="en-US" sz="2500" dirty="0"/>
            </a:br>
            <a:r>
              <a:rPr lang="en-US" sz="2800" kern="1200" dirty="0">
                <a:solidFill>
                  <a:schemeClr val="tx1"/>
                </a:solidFill>
                <a:effectLst/>
                <a:latin typeface="+mj-lt"/>
                <a:ea typeface="+mj-ea"/>
                <a:cs typeface="+mj-cs"/>
              </a:rPr>
              <a:t>Relate to associated Agents using </a:t>
            </a:r>
            <a:r>
              <a:rPr lang="en-US" sz="2500" b="1" i="1" dirty="0">
                <a:solidFill>
                  <a:srgbClr val="000000"/>
                </a:solidFill>
                <a:ea typeface="Times New Roman"/>
                <a:cs typeface="Times New Roman"/>
              </a:rPr>
              <a:t>related agent of expression</a:t>
            </a:r>
            <a:r>
              <a:rPr lang="en-US" sz="2500" dirty="0">
                <a:solidFill>
                  <a:srgbClr val="000000"/>
                </a:solidFill>
                <a:ea typeface="Times New Roman"/>
                <a:cs typeface="Times New Roman"/>
              </a:rPr>
              <a:t> </a:t>
            </a:r>
            <a:endParaRPr lang="en-US" sz="2500" dirty="0"/>
          </a:p>
        </p:txBody>
      </p:sp>
      <p:grpSp>
        <p:nvGrpSpPr>
          <p:cNvPr id="10" name="Group 9"/>
          <p:cNvGrpSpPr/>
          <p:nvPr/>
        </p:nvGrpSpPr>
        <p:grpSpPr>
          <a:xfrm>
            <a:off x="319612" y="3810000"/>
            <a:ext cx="8717008" cy="1754326"/>
            <a:chOff x="319612" y="1981200"/>
            <a:chExt cx="8717008" cy="1754326"/>
          </a:xfrm>
        </p:grpSpPr>
        <p:sp>
          <p:nvSpPr>
            <p:cNvPr id="13" name="Rectangle 12"/>
            <p:cNvSpPr/>
            <p:nvPr/>
          </p:nvSpPr>
          <p:spPr>
            <a:xfrm>
              <a:off x="319612" y="1981200"/>
              <a:ext cx="7215991" cy="1754326"/>
            </a:xfrm>
            <a:prstGeom prst="rect">
              <a:avLst/>
            </a:prstGeom>
          </p:spPr>
          <p:txBody>
            <a:bodyPr wrap="square">
              <a:spAutoFit/>
            </a:bodyPr>
            <a:lstStyle/>
            <a:p>
              <a:r>
                <a:rPr lang="en-US" dirty="0"/>
                <a:t>e.g., in this compilation, one work is edited by Cliff Slaughter, so he can be related to this expression of that work: </a:t>
              </a:r>
            </a:p>
            <a:p>
              <a:endParaRPr lang="en-US" dirty="0"/>
            </a:p>
            <a:p>
              <a:pPr marL="3200400" lvl="1" indent="-2743200"/>
              <a:r>
                <a:rPr lang="en-US" dirty="0"/>
                <a:t>Aggregated expression: 	</a:t>
              </a:r>
              <a:r>
                <a:rPr lang="en-US" dirty="0" err="1"/>
                <a:t>Borovi</a:t>
              </a:r>
              <a:r>
                <a:rPr lang="en-US" dirty="0"/>
                <a:t>, Janos. On the </a:t>
              </a:r>
              <a:r>
                <a:rPr lang="en-US" dirty="0" err="1"/>
                <a:t>Partiinost</a:t>
              </a:r>
              <a:r>
                <a:rPr lang="en-US" dirty="0"/>
                <a:t> of yesterday and of today</a:t>
              </a:r>
              <a:r>
                <a:rPr lang="fr-FR" dirty="0"/>
                <a:t>. $l English</a:t>
              </a:r>
              <a:endParaRPr lang="en-US" dirty="0"/>
            </a:p>
            <a:p>
              <a:pPr marL="3206750" lvl="1" indent="-2749550"/>
              <a:r>
                <a:rPr lang="en-US" b="1" dirty="0"/>
                <a:t>Editor:	Slaughter, Cliff</a:t>
              </a:r>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35603" y="2385739"/>
              <a:ext cx="1501017" cy="1336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aphicFrame>
        <p:nvGraphicFramePr>
          <p:cNvPr id="21" name="Table 20">
            <a:extLst>
              <a:ext uri="{FF2B5EF4-FFF2-40B4-BE49-F238E27FC236}">
                <a16:creationId xmlns:a16="http://schemas.microsoft.com/office/drawing/2014/main" id="{40D19409-39FA-48EA-9F85-9F5F249BE2A4}"/>
              </a:ext>
            </a:extLst>
          </p:cNvPr>
          <p:cNvGraphicFramePr>
            <a:graphicFrameLocks noGrp="1"/>
          </p:cNvGraphicFramePr>
          <p:nvPr>
            <p:extLst>
              <p:ext uri="{D42A27DB-BD31-4B8C-83A1-F6EECF244321}">
                <p14:modId xmlns:p14="http://schemas.microsoft.com/office/powerpoint/2010/main" val="1019147715"/>
              </p:ext>
            </p:extLst>
          </p:nvPr>
        </p:nvGraphicFramePr>
        <p:xfrm>
          <a:off x="490254" y="1284633"/>
          <a:ext cx="8120346" cy="822960"/>
        </p:xfrm>
        <a:graphic>
          <a:graphicData uri="http://schemas.openxmlformats.org/drawingml/2006/table">
            <a:tbl>
              <a:tblPr firstRow="1" firstCol="1" bandRow="1"/>
              <a:tblGrid>
                <a:gridCol w="8120346">
                  <a:extLst>
                    <a:ext uri="{9D8B030D-6E8A-4147-A177-3AD203B41FA5}">
                      <a16:colId xmlns:a16="http://schemas.microsoft.com/office/drawing/2014/main" val="4190166774"/>
                    </a:ext>
                  </a:extLst>
                </a:gridCol>
              </a:tblGrid>
              <a:tr h="269903">
                <a:tc>
                  <a:txBody>
                    <a:bodyPr/>
                    <a:lstStyle/>
                    <a:p>
                      <a:pPr marL="0" marR="0">
                        <a:spcBef>
                          <a:spcPts val="0"/>
                        </a:spcBef>
                        <a:spcAft>
                          <a:spcPts val="0"/>
                        </a:spcAft>
                      </a:pPr>
                      <a:r>
                        <a:rPr lang="en-US"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Describing an expression that is aggregated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707907483"/>
                  </a:ext>
                </a:extLst>
              </a:tr>
              <a:tr h="286037">
                <a:tc>
                  <a:txBody>
                    <a:bodyPr/>
                    <a:lstStyle/>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Use </a:t>
                      </a:r>
                      <a:r>
                        <a:rPr lang="en-US" sz="1800" b="1"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related agent of expression</a:t>
                      </a: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(or a sub-property) for agents related to the expression that is aggregated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4061662271"/>
                  </a:ext>
                </a:extLst>
              </a:tr>
            </a:tbl>
          </a:graphicData>
        </a:graphic>
      </p:graphicFrame>
    </p:spTree>
    <p:extLst>
      <p:ext uri="{BB962C8B-B14F-4D97-AF65-F5344CB8AC3E}">
        <p14:creationId xmlns:p14="http://schemas.microsoft.com/office/powerpoint/2010/main" val="33573868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Which WE will I describe?</a:t>
            </a:r>
            <a:br>
              <a:rPr lang="en-US" dirty="0"/>
            </a:br>
            <a:endParaRPr lang="en-US" dirty="0"/>
          </a:p>
        </p:txBody>
      </p:sp>
      <p:sp>
        <p:nvSpPr>
          <p:cNvPr id="3" name="Content Placeholder 2"/>
          <p:cNvSpPr>
            <a:spLocks noGrp="1"/>
          </p:cNvSpPr>
          <p:nvPr>
            <p:ph idx="1"/>
          </p:nvPr>
        </p:nvSpPr>
        <p:spPr>
          <a:xfrm>
            <a:off x="228600" y="1219200"/>
            <a:ext cx="5486400" cy="5486400"/>
          </a:xfrm>
        </p:spPr>
        <p:txBody>
          <a:bodyPr/>
          <a:lstStyle/>
          <a:p>
            <a:pPr marL="225425" indent="-225425">
              <a:buNone/>
            </a:pPr>
            <a:r>
              <a:rPr lang="en-US" dirty="0"/>
              <a:t>But RDA offers us many OPTIONS about </a:t>
            </a:r>
            <a:r>
              <a:rPr lang="en-US" u="sng" dirty="0"/>
              <a:t>which</a:t>
            </a:r>
            <a:r>
              <a:rPr lang="en-US" dirty="0"/>
              <a:t> of those WE in an aggregate we will describe </a:t>
            </a:r>
            <a:r>
              <a:rPr lang="en-US" u="sng" dirty="0"/>
              <a:t>and</a:t>
            </a:r>
            <a:r>
              <a:rPr lang="en-US" dirty="0"/>
              <a:t> how we will describe them.</a:t>
            </a:r>
          </a:p>
          <a:p>
            <a:endParaRPr lang="en-US" dirty="0"/>
          </a:p>
        </p:txBody>
      </p:sp>
      <p:sp>
        <p:nvSpPr>
          <p:cNvPr id="6" name="Rectangle 5"/>
          <p:cNvSpPr/>
          <p:nvPr/>
        </p:nvSpPr>
        <p:spPr>
          <a:xfrm>
            <a:off x="6771002" y="1371600"/>
            <a:ext cx="2063385" cy="954107"/>
          </a:xfrm>
          <a:prstGeom prst="rect">
            <a:avLst/>
          </a:prstGeom>
        </p:spPr>
        <p:txBody>
          <a:bodyPr wrap="none">
            <a:spAutoFit/>
          </a:bodyPr>
          <a:lstStyle/>
          <a:p>
            <a:r>
              <a:rPr lang="en-US" sz="2800" dirty="0"/>
              <a:t>WEWEWEMI</a:t>
            </a:r>
          </a:p>
          <a:p>
            <a:pPr algn="ctr"/>
            <a:r>
              <a:rPr lang="en-US" sz="2800" dirty="0"/>
              <a:t>3 WE</a:t>
            </a:r>
          </a:p>
        </p:txBody>
      </p:sp>
      <p:sp>
        <p:nvSpPr>
          <p:cNvPr id="7" name="Right Arrow 6"/>
          <p:cNvSpPr/>
          <p:nvPr/>
        </p:nvSpPr>
        <p:spPr>
          <a:xfrm rot="312741">
            <a:off x="5486377" y="1891757"/>
            <a:ext cx="1828845" cy="827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C:\DF Documents\RDA Stuff\AWG\AggregateScans\Emma.Middlemarsh_TP.jpg">
            <a:extLst>
              <a:ext uri="{FF2B5EF4-FFF2-40B4-BE49-F238E27FC236}">
                <a16:creationId xmlns:a16="http://schemas.microsoft.com/office/drawing/2014/main" id="{5B09A3AD-1673-4027-8C66-EF72C3A7EE7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682" r="11260" b="5732"/>
          <a:stretch/>
        </p:blipFill>
        <p:spPr bwMode="auto">
          <a:xfrm>
            <a:off x="6553199" y="3200400"/>
            <a:ext cx="2498993" cy="356474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72088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Relate an expression that is aggregated to associated </a:t>
            </a:r>
            <a:r>
              <a:rPr lang="en-US" b="1" dirty="0"/>
              <a:t>Agents</a:t>
            </a:r>
            <a:br>
              <a:rPr lang="en-US" dirty="0"/>
            </a:br>
            <a:r>
              <a:rPr lang="en-US" sz="2800" kern="1200" dirty="0">
                <a:solidFill>
                  <a:schemeClr val="tx1"/>
                </a:solidFill>
                <a:effectLst/>
                <a:latin typeface="+mj-lt"/>
                <a:ea typeface="+mj-ea"/>
                <a:cs typeface="+mj-cs"/>
              </a:rPr>
              <a:t>Do not relate to Agents of the</a:t>
            </a:r>
            <a:r>
              <a:rPr lang="en-US" sz="2800" kern="1200" baseline="0" dirty="0">
                <a:solidFill>
                  <a:schemeClr val="tx1"/>
                </a:solidFill>
                <a:effectLst/>
                <a:latin typeface="+mj-lt"/>
                <a:ea typeface="+mj-ea"/>
                <a:cs typeface="+mj-cs"/>
              </a:rPr>
              <a:t> aggregating </a:t>
            </a:r>
            <a:r>
              <a:rPr lang="en-US" sz="2800" kern="1200" dirty="0">
                <a:solidFill>
                  <a:schemeClr val="tx1"/>
                </a:solidFill>
                <a:effectLst/>
                <a:latin typeface="+mj-lt"/>
                <a:ea typeface="+mj-ea"/>
                <a:cs typeface="+mj-cs"/>
              </a:rPr>
              <a:t>expression </a:t>
            </a:r>
            <a:endParaRPr lang="en-US" dirty="0"/>
          </a:p>
        </p:txBody>
      </p:sp>
      <p:graphicFrame>
        <p:nvGraphicFramePr>
          <p:cNvPr id="24" name="Table 23">
            <a:extLst>
              <a:ext uri="{FF2B5EF4-FFF2-40B4-BE49-F238E27FC236}">
                <a16:creationId xmlns:a16="http://schemas.microsoft.com/office/drawing/2014/main" id="{69FC5458-568C-40A4-B85B-3904F502AD14}"/>
              </a:ext>
            </a:extLst>
          </p:cNvPr>
          <p:cNvGraphicFramePr>
            <a:graphicFrameLocks noGrp="1"/>
          </p:cNvGraphicFramePr>
          <p:nvPr>
            <p:extLst>
              <p:ext uri="{D42A27DB-BD31-4B8C-83A1-F6EECF244321}">
                <p14:modId xmlns:p14="http://schemas.microsoft.com/office/powerpoint/2010/main" val="1326242244"/>
              </p:ext>
            </p:extLst>
          </p:nvPr>
        </p:nvGraphicFramePr>
        <p:xfrm>
          <a:off x="511827" y="1276745"/>
          <a:ext cx="8120346" cy="667222"/>
        </p:xfrm>
        <a:graphic>
          <a:graphicData uri="http://schemas.openxmlformats.org/drawingml/2006/table">
            <a:tbl>
              <a:tblPr firstRow="1" firstCol="1" bandRow="1"/>
              <a:tblGrid>
                <a:gridCol w="8120346">
                  <a:extLst>
                    <a:ext uri="{9D8B030D-6E8A-4147-A177-3AD203B41FA5}">
                      <a16:colId xmlns:a16="http://schemas.microsoft.com/office/drawing/2014/main" val="4190166774"/>
                    </a:ext>
                  </a:extLst>
                </a:gridCol>
              </a:tblGrid>
              <a:tr h="323455">
                <a:tc>
                  <a:txBody>
                    <a:bodyPr/>
                    <a:lstStyle/>
                    <a:p>
                      <a:pPr marL="0" marR="0">
                        <a:spcBef>
                          <a:spcPts val="0"/>
                        </a:spcBef>
                        <a:spcAft>
                          <a:spcPts val="0"/>
                        </a:spcAft>
                      </a:pPr>
                      <a:r>
                        <a:rPr lang="en-US"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Describing an expression that is aggregated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707907483"/>
                  </a:ext>
                </a:extLst>
              </a:tr>
              <a:tr h="343767">
                <a:tc>
                  <a:txBody>
                    <a:bodyPr/>
                    <a:lstStyle/>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 direct relationship to agents related to any aggregating expressions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4164944080"/>
                  </a:ext>
                </a:extLst>
              </a:tr>
            </a:tbl>
          </a:graphicData>
        </a:graphic>
      </p:graphicFrame>
    </p:spTree>
    <p:extLst>
      <p:ext uri="{BB962C8B-B14F-4D97-AF65-F5344CB8AC3E}">
        <p14:creationId xmlns:p14="http://schemas.microsoft.com/office/powerpoint/2010/main" val="38459523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Relate an expression that is aggregated to an aggregating expression</a:t>
            </a:r>
            <a:br>
              <a:rPr lang="en-US" dirty="0"/>
            </a:br>
            <a:r>
              <a:rPr lang="en-US" sz="2800" kern="1200" dirty="0">
                <a:solidFill>
                  <a:schemeClr val="tx1"/>
                </a:solidFill>
                <a:effectLst/>
                <a:latin typeface="+mj-lt"/>
                <a:ea typeface="+mj-ea"/>
                <a:cs typeface="+mj-cs"/>
              </a:rPr>
              <a:t>Relate to the aggregating expression</a:t>
            </a:r>
            <a:r>
              <a:rPr lang="en-US" sz="2800" kern="1200" baseline="0" dirty="0">
                <a:solidFill>
                  <a:schemeClr val="tx1"/>
                </a:solidFill>
                <a:effectLst/>
                <a:latin typeface="+mj-lt"/>
                <a:ea typeface="+mj-ea"/>
                <a:cs typeface="+mj-cs"/>
              </a:rPr>
              <a:t> </a:t>
            </a:r>
            <a:r>
              <a:rPr lang="en-US" sz="2800" kern="1200" dirty="0">
                <a:solidFill>
                  <a:schemeClr val="tx1"/>
                </a:solidFill>
                <a:effectLst/>
                <a:latin typeface="+mj-lt"/>
                <a:ea typeface="+mj-ea"/>
                <a:cs typeface="+mj-cs"/>
              </a:rPr>
              <a:t>using </a:t>
            </a:r>
            <a:r>
              <a:rPr lang="en-US" dirty="0">
                <a:solidFill>
                  <a:srgbClr val="000000"/>
                </a:solidFill>
                <a:ea typeface="Times New Roman"/>
                <a:cs typeface="Times New Roman"/>
              </a:rPr>
              <a:t> </a:t>
            </a:r>
            <a:r>
              <a:rPr lang="en-US" b="1" i="1" dirty="0">
                <a:solidFill>
                  <a:srgbClr val="000000"/>
                </a:solidFill>
                <a:ea typeface="Times New Roman"/>
                <a:cs typeface="Times New Roman"/>
              </a:rPr>
              <a:t>aggregated by </a:t>
            </a:r>
            <a:r>
              <a:rPr lang="en-US" dirty="0">
                <a:solidFill>
                  <a:srgbClr val="000000"/>
                </a:solidFill>
                <a:ea typeface="Times New Roman"/>
                <a:cs typeface="Times New Roman"/>
              </a:rPr>
              <a:t> </a:t>
            </a:r>
            <a:endParaRPr lang="en-US" dirty="0"/>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18331" y="5099447"/>
            <a:ext cx="1149468" cy="16823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1676400" y="5575860"/>
            <a:ext cx="1856285" cy="735747"/>
          </a:xfrm>
          <a:prstGeom prst="ellipse">
            <a:avLst/>
          </a:prstGeom>
          <a:solidFill>
            <a:schemeClr val="accent5">
              <a:lumMod val="20000"/>
              <a:lumOff val="80000"/>
            </a:schemeClr>
          </a:solidFill>
          <a:ln w="9525">
            <a:solidFill>
              <a:schemeClr val="tx1"/>
            </a:solidFill>
          </a:ln>
        </p:spPr>
        <p:txBody>
          <a:bodyPr wrap="square" rtlCol="0">
            <a:spAutoFit/>
          </a:bodyPr>
          <a:lstStyle/>
          <a:p>
            <a:pPr algn="ctr"/>
            <a:r>
              <a:rPr lang="en-US" sz="1400" dirty="0"/>
              <a:t>aggregated expression</a:t>
            </a:r>
          </a:p>
        </p:txBody>
      </p:sp>
      <p:sp>
        <p:nvSpPr>
          <p:cNvPr id="14" name="TextBox 13"/>
          <p:cNvSpPr txBox="1"/>
          <p:nvPr/>
        </p:nvSpPr>
        <p:spPr>
          <a:xfrm>
            <a:off x="4724400" y="5572748"/>
            <a:ext cx="2190496" cy="735747"/>
          </a:xfrm>
          <a:prstGeom prst="ellipse">
            <a:avLst/>
          </a:prstGeom>
          <a:solidFill>
            <a:schemeClr val="accent5">
              <a:lumMod val="20000"/>
              <a:lumOff val="80000"/>
            </a:schemeClr>
          </a:solidFill>
          <a:ln w="9525">
            <a:solidFill>
              <a:schemeClr val="tx1"/>
            </a:solidFill>
          </a:ln>
        </p:spPr>
        <p:txBody>
          <a:bodyPr wrap="square" rtlCol="0">
            <a:spAutoFit/>
          </a:bodyPr>
          <a:lstStyle/>
          <a:p>
            <a:pPr algn="ctr"/>
            <a:r>
              <a:rPr lang="en-US" sz="1400" dirty="0"/>
              <a:t>aggregating expression</a:t>
            </a:r>
          </a:p>
        </p:txBody>
      </p:sp>
      <p:cxnSp>
        <p:nvCxnSpPr>
          <p:cNvPr id="15" name="Straight Arrow Connector 14"/>
          <p:cNvCxnSpPr>
            <a:stCxn id="14" idx="2"/>
            <a:endCxn id="13" idx="6"/>
          </p:cNvCxnSpPr>
          <p:nvPr/>
        </p:nvCxnSpPr>
        <p:spPr>
          <a:xfrm flipH="1">
            <a:off x="3532685" y="5940622"/>
            <a:ext cx="1191715" cy="3112"/>
          </a:xfrm>
          <a:prstGeom prst="straightConnector1">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648485" y="6087588"/>
            <a:ext cx="960113" cy="276999"/>
          </a:xfrm>
          <a:prstGeom prst="rect">
            <a:avLst/>
          </a:prstGeom>
          <a:noFill/>
        </p:spPr>
        <p:txBody>
          <a:bodyPr wrap="square" rtlCol="0">
            <a:spAutoFit/>
          </a:bodyPr>
          <a:lstStyle/>
          <a:p>
            <a:r>
              <a:rPr lang="en-US" sz="1200" i="1" dirty="0">
                <a:solidFill>
                  <a:srgbClr val="FF0000"/>
                </a:solidFill>
              </a:rPr>
              <a:t>aggregates</a:t>
            </a:r>
          </a:p>
        </p:txBody>
      </p:sp>
      <p:sp>
        <p:nvSpPr>
          <p:cNvPr id="17" name="TextBox 16"/>
          <p:cNvSpPr txBox="1"/>
          <p:nvPr/>
        </p:nvSpPr>
        <p:spPr>
          <a:xfrm>
            <a:off x="3581400" y="5486400"/>
            <a:ext cx="1143000" cy="276999"/>
          </a:xfrm>
          <a:prstGeom prst="rect">
            <a:avLst/>
          </a:prstGeom>
          <a:noFill/>
        </p:spPr>
        <p:txBody>
          <a:bodyPr wrap="square" rtlCol="0">
            <a:spAutoFit/>
          </a:bodyPr>
          <a:lstStyle/>
          <a:p>
            <a:r>
              <a:rPr lang="en-US" sz="1200" i="1" dirty="0">
                <a:solidFill>
                  <a:srgbClr val="FF0000"/>
                </a:solidFill>
              </a:rPr>
              <a:t>aggregated  by</a:t>
            </a:r>
          </a:p>
        </p:txBody>
      </p:sp>
      <p:sp>
        <p:nvSpPr>
          <p:cNvPr id="18" name="Rectangle 17"/>
          <p:cNvSpPr/>
          <p:nvPr/>
        </p:nvSpPr>
        <p:spPr>
          <a:xfrm>
            <a:off x="762000" y="3381694"/>
            <a:ext cx="7526383" cy="1631216"/>
          </a:xfrm>
          <a:prstGeom prst="rect">
            <a:avLst/>
          </a:prstGeom>
        </p:spPr>
        <p:txBody>
          <a:bodyPr wrap="square">
            <a:spAutoFit/>
          </a:bodyPr>
          <a:lstStyle/>
          <a:p>
            <a:r>
              <a:rPr lang="en-US" sz="2000" dirty="0"/>
              <a:t>e.g., for the expression of “Emma” in this compilation</a:t>
            </a:r>
          </a:p>
          <a:p>
            <a:endParaRPr lang="en-US" sz="2000" dirty="0"/>
          </a:p>
          <a:p>
            <a:pPr marL="2743200" lvl="1" indent="-2286000">
              <a:buNone/>
            </a:pPr>
            <a:r>
              <a:rPr lang="en-US" sz="2000" dirty="0"/>
              <a:t>AAP:	Austen, Jane. Emma. Text. English</a:t>
            </a:r>
          </a:p>
          <a:p>
            <a:pPr marL="2743200" lvl="1" indent="-2286000">
              <a:buNone/>
            </a:pPr>
            <a:r>
              <a:rPr lang="en-US" sz="2000" dirty="0"/>
              <a:t>Aggregated by:	The complete novels of Jane Austen. Text. English</a:t>
            </a:r>
          </a:p>
        </p:txBody>
      </p:sp>
      <p:graphicFrame>
        <p:nvGraphicFramePr>
          <p:cNvPr id="12" name="Table 11">
            <a:extLst>
              <a:ext uri="{FF2B5EF4-FFF2-40B4-BE49-F238E27FC236}">
                <a16:creationId xmlns:a16="http://schemas.microsoft.com/office/drawing/2014/main" id="{C64FA743-2B0B-421F-8120-0194FD032C9A}"/>
              </a:ext>
            </a:extLst>
          </p:cNvPr>
          <p:cNvGraphicFramePr>
            <a:graphicFrameLocks noGrp="1"/>
          </p:cNvGraphicFramePr>
          <p:nvPr>
            <p:extLst>
              <p:ext uri="{D42A27DB-BD31-4B8C-83A1-F6EECF244321}">
                <p14:modId xmlns:p14="http://schemas.microsoft.com/office/powerpoint/2010/main" val="1371651017"/>
              </p:ext>
            </p:extLst>
          </p:nvPr>
        </p:nvGraphicFramePr>
        <p:xfrm>
          <a:off x="490254" y="1284633"/>
          <a:ext cx="8120346" cy="914400"/>
        </p:xfrm>
        <a:graphic>
          <a:graphicData uri="http://schemas.openxmlformats.org/drawingml/2006/table">
            <a:tbl>
              <a:tblPr firstRow="1" firstCol="1" bandRow="1"/>
              <a:tblGrid>
                <a:gridCol w="8120346">
                  <a:extLst>
                    <a:ext uri="{9D8B030D-6E8A-4147-A177-3AD203B41FA5}">
                      <a16:colId xmlns:a16="http://schemas.microsoft.com/office/drawing/2014/main" val="4190166774"/>
                    </a:ext>
                  </a:extLst>
                </a:gridCol>
              </a:tblGrid>
              <a:tr h="457200">
                <a:tc>
                  <a:txBody>
                    <a:bodyPr/>
                    <a:lstStyle/>
                    <a:p>
                      <a:pPr marL="0" marR="0">
                        <a:spcBef>
                          <a:spcPts val="0"/>
                        </a:spcBef>
                        <a:spcAft>
                          <a:spcPts val="0"/>
                        </a:spcAft>
                      </a:pPr>
                      <a:r>
                        <a:rPr lang="en-US"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Describing an expression that is aggregated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707907483"/>
                  </a:ext>
                </a:extLst>
              </a:tr>
              <a:tr h="457200">
                <a:tc>
                  <a:txBody>
                    <a:bodyPr/>
                    <a:lstStyle/>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Use </a:t>
                      </a:r>
                      <a:r>
                        <a:rPr lang="en-US" sz="1800" b="1"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aggregated by</a:t>
                      </a: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for an aggregating expression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2596038416"/>
                  </a:ext>
                </a:extLst>
              </a:tr>
            </a:tbl>
          </a:graphicData>
        </a:graphic>
      </p:graphicFrame>
    </p:spTree>
    <p:extLst>
      <p:ext uri="{BB962C8B-B14F-4D97-AF65-F5344CB8AC3E}">
        <p14:creationId xmlns:p14="http://schemas.microsoft.com/office/powerpoint/2010/main" val="94754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Relate an expression that is aggregated to an aggregating expression</a:t>
            </a:r>
            <a:br>
              <a:rPr lang="en-US" dirty="0"/>
            </a:br>
            <a:r>
              <a:rPr lang="en-US" sz="2800" kern="1200" dirty="0">
                <a:solidFill>
                  <a:schemeClr val="tx1"/>
                </a:solidFill>
                <a:effectLst/>
                <a:latin typeface="+mj-lt"/>
                <a:ea typeface="+mj-ea"/>
                <a:cs typeface="+mj-cs"/>
              </a:rPr>
              <a:t>Relate to the aggregating expression</a:t>
            </a:r>
            <a:r>
              <a:rPr lang="en-US" sz="2800" kern="1200" baseline="0" dirty="0">
                <a:solidFill>
                  <a:schemeClr val="tx1"/>
                </a:solidFill>
                <a:effectLst/>
                <a:latin typeface="+mj-lt"/>
                <a:ea typeface="+mj-ea"/>
                <a:cs typeface="+mj-cs"/>
              </a:rPr>
              <a:t> </a:t>
            </a:r>
            <a:r>
              <a:rPr lang="en-US" sz="2800" kern="1200" dirty="0">
                <a:solidFill>
                  <a:schemeClr val="tx1"/>
                </a:solidFill>
                <a:effectLst/>
                <a:latin typeface="+mj-lt"/>
                <a:ea typeface="+mj-ea"/>
                <a:cs typeface="+mj-cs"/>
              </a:rPr>
              <a:t>using </a:t>
            </a:r>
            <a:r>
              <a:rPr lang="en-US" b="1" i="1" dirty="0"/>
              <a:t>note on expression </a:t>
            </a:r>
            <a:endParaRPr lang="en-US" dirty="0"/>
          </a:p>
        </p:txBody>
      </p:sp>
      <p:pic>
        <p:nvPicPr>
          <p:cNvPr id="8" name="Picture 7"/>
          <p:cNvPicPr/>
          <p:nvPr/>
        </p:nvPicPr>
        <p:blipFill>
          <a:blip r:embed="rId3"/>
          <a:stretch>
            <a:fillRect/>
          </a:stretch>
        </p:blipFill>
        <p:spPr>
          <a:xfrm>
            <a:off x="7696200" y="4800600"/>
            <a:ext cx="1323340" cy="1932940"/>
          </a:xfrm>
          <a:prstGeom prst="rect">
            <a:avLst/>
          </a:prstGeom>
        </p:spPr>
      </p:pic>
      <p:sp>
        <p:nvSpPr>
          <p:cNvPr id="5" name="Rectangle 4"/>
          <p:cNvSpPr/>
          <p:nvPr/>
        </p:nvSpPr>
        <p:spPr>
          <a:xfrm>
            <a:off x="228601" y="4793030"/>
            <a:ext cx="7239000" cy="1631216"/>
          </a:xfrm>
          <a:prstGeom prst="rect">
            <a:avLst/>
          </a:prstGeom>
        </p:spPr>
        <p:txBody>
          <a:bodyPr wrap="square">
            <a:spAutoFit/>
          </a:bodyPr>
          <a:lstStyle/>
          <a:p>
            <a:r>
              <a:rPr lang="en-US" sz="2000" dirty="0"/>
              <a:t>e.g., for the Spanish expression of one poem in a compilation of multiple bilingual poems:</a:t>
            </a:r>
          </a:p>
          <a:p>
            <a:pPr marL="2743200" lvl="1" indent="-2286000"/>
            <a:r>
              <a:rPr lang="en-US" sz="2000" dirty="0"/>
              <a:t>Note on expression: 	This poem can be found in Spanish in multiple compilations of the author’s works.</a:t>
            </a:r>
          </a:p>
        </p:txBody>
      </p:sp>
      <p:graphicFrame>
        <p:nvGraphicFramePr>
          <p:cNvPr id="11" name="Table 10">
            <a:extLst>
              <a:ext uri="{FF2B5EF4-FFF2-40B4-BE49-F238E27FC236}">
                <a16:creationId xmlns:a16="http://schemas.microsoft.com/office/drawing/2014/main" id="{A390E95E-B55A-49D3-BE8F-30A2FC4B8B0D}"/>
              </a:ext>
            </a:extLst>
          </p:cNvPr>
          <p:cNvGraphicFramePr>
            <a:graphicFrameLocks noGrp="1"/>
          </p:cNvGraphicFramePr>
          <p:nvPr>
            <p:extLst>
              <p:ext uri="{D42A27DB-BD31-4B8C-83A1-F6EECF244321}">
                <p14:modId xmlns:p14="http://schemas.microsoft.com/office/powerpoint/2010/main" val="3041964506"/>
              </p:ext>
            </p:extLst>
          </p:nvPr>
        </p:nvGraphicFramePr>
        <p:xfrm>
          <a:off x="490254" y="1284633"/>
          <a:ext cx="8120346" cy="1828799"/>
        </p:xfrm>
        <a:graphic>
          <a:graphicData uri="http://schemas.openxmlformats.org/drawingml/2006/table">
            <a:tbl>
              <a:tblPr firstRow="1" firstCol="1" bandRow="1"/>
              <a:tblGrid>
                <a:gridCol w="8120346">
                  <a:extLst>
                    <a:ext uri="{9D8B030D-6E8A-4147-A177-3AD203B41FA5}">
                      <a16:colId xmlns:a16="http://schemas.microsoft.com/office/drawing/2014/main" val="4190166774"/>
                    </a:ext>
                  </a:extLst>
                </a:gridCol>
              </a:tblGrid>
              <a:tr h="269903">
                <a:tc>
                  <a:txBody>
                    <a:bodyPr/>
                    <a:lstStyle/>
                    <a:p>
                      <a:pPr marL="0" marR="0">
                        <a:spcBef>
                          <a:spcPts val="0"/>
                        </a:spcBef>
                        <a:spcAft>
                          <a:spcPts val="0"/>
                        </a:spcAft>
                      </a:pPr>
                      <a:r>
                        <a:rPr lang="en-US"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Describing an expression that is aggregated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707907483"/>
                  </a:ext>
                </a:extLst>
              </a:tr>
              <a:tr h="287596">
                <a:tc>
                  <a:txBody>
                    <a:bodyPr/>
                    <a:lstStyle/>
                    <a:p>
                      <a:pPr marL="0" marR="0">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Record elements that are appropriate for the expression that is aggregated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7774840"/>
                  </a:ext>
                </a:extLst>
              </a:tr>
              <a:tr h="269903">
                <a:tc>
                  <a:txBody>
                    <a:bodyPr/>
                    <a:lstStyle/>
                    <a:p>
                      <a:pPr marL="0" marR="0">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Use</a:t>
                      </a:r>
                      <a:r>
                        <a:rPr lang="en-US" sz="14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400" b="1"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note on expression</a:t>
                      </a:r>
                      <a:r>
                        <a:rPr lang="en-US" sz="14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for any aggregating expressions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5515088"/>
                  </a:ext>
                </a:extLst>
              </a:tr>
              <a:tr h="269903">
                <a:tc>
                  <a:txBody>
                    <a:bodyPr/>
                    <a:lstStyle/>
                    <a:p>
                      <a:pPr marL="0" marR="0">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Use </a:t>
                      </a:r>
                      <a:r>
                        <a:rPr lang="en-US" sz="1400" b="1"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aggregated by</a:t>
                      </a: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for an aggregating expression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6038416"/>
                  </a:ext>
                </a:extLst>
              </a:tr>
              <a:tr h="286037">
                <a:tc>
                  <a:txBody>
                    <a:bodyPr/>
                    <a:lstStyle/>
                    <a:p>
                      <a:pPr marL="0" marR="0">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Use </a:t>
                      </a:r>
                      <a:r>
                        <a:rPr lang="en-US" sz="1400" b="1"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related agent of expression</a:t>
                      </a: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(or a sub-property) for agents related to the expression that is aggregated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1662271"/>
                  </a:ext>
                </a:extLst>
              </a:tr>
              <a:tr h="445457">
                <a:tc>
                  <a:txBody>
                    <a:bodyPr/>
                    <a:lstStyle/>
                    <a:p>
                      <a:pPr marL="0" marR="0">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 direct relationship to agents related to any aggregating expressions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4944080"/>
                  </a:ext>
                </a:extLst>
              </a:tr>
            </a:tbl>
          </a:graphicData>
        </a:graphic>
      </p:graphicFrame>
    </p:spTree>
    <p:extLst>
      <p:ext uri="{BB962C8B-B14F-4D97-AF65-F5344CB8AC3E}">
        <p14:creationId xmlns:p14="http://schemas.microsoft.com/office/powerpoint/2010/main" val="18957222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has changed for Serials</a:t>
            </a:r>
          </a:p>
        </p:txBody>
      </p:sp>
      <p:sp>
        <p:nvSpPr>
          <p:cNvPr id="3" name="Content Placeholder 2"/>
          <p:cNvSpPr>
            <a:spLocks noGrp="1"/>
          </p:cNvSpPr>
          <p:nvPr>
            <p:ph idx="1"/>
          </p:nvPr>
        </p:nvSpPr>
        <p:spPr/>
        <p:txBody>
          <a:bodyPr>
            <a:normAutofit/>
          </a:bodyPr>
          <a:lstStyle/>
          <a:p>
            <a:r>
              <a:rPr lang="en-US" dirty="0"/>
              <a:t>The ‘old’ RDA hardly mentioned serials.</a:t>
            </a:r>
          </a:p>
          <a:p>
            <a:endParaRPr lang="en-US" dirty="0"/>
          </a:p>
          <a:p>
            <a:r>
              <a:rPr lang="en-US" dirty="0"/>
              <a:t>Thanks to the work of the </a:t>
            </a:r>
            <a:r>
              <a:rPr lang="en-US" dirty="0">
                <a:hlinkClick r:id="rId3"/>
              </a:rPr>
              <a:t>IFLA LRM </a:t>
            </a:r>
            <a:r>
              <a:rPr lang="en-US" dirty="0"/>
              <a:t>and the RSC Serials Task Force, the ‘new’ RDA makes it clear that a serial work is a special type of aggregating work.</a:t>
            </a:r>
          </a:p>
          <a:p>
            <a:endParaRPr lang="en-US" dirty="0"/>
          </a:p>
          <a:p>
            <a:r>
              <a:rPr lang="en-US" dirty="0"/>
              <a:t>But we have a new term to learn, “diachronic” to cover all works that are planned to change over time, not just what we have traditionally thought of as “serials”.</a:t>
            </a:r>
          </a:p>
          <a:p>
            <a:endParaRPr lang="en-US" dirty="0"/>
          </a:p>
        </p:txBody>
      </p:sp>
    </p:spTree>
    <p:extLst>
      <p:ext uri="{BB962C8B-B14F-4D97-AF65-F5344CB8AC3E}">
        <p14:creationId xmlns:p14="http://schemas.microsoft.com/office/powerpoint/2010/main" val="7585951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Special sections on Aggregates and Diachronic works in the 3R RDA Toolkit</a:t>
            </a:r>
          </a:p>
        </p:txBody>
      </p:sp>
      <p:sp>
        <p:nvSpPr>
          <p:cNvPr id="4" name="Content Placeholder 2">
            <a:extLst>
              <a:ext uri="{FF2B5EF4-FFF2-40B4-BE49-F238E27FC236}">
                <a16:creationId xmlns:a16="http://schemas.microsoft.com/office/drawing/2014/main" id="{2F786D07-4518-44E4-B223-736EE345985F}"/>
              </a:ext>
            </a:extLst>
          </p:cNvPr>
          <p:cNvSpPr txBox="1">
            <a:spLocks/>
          </p:cNvSpPr>
          <p:nvPr/>
        </p:nvSpPr>
        <p:spPr>
          <a:xfrm>
            <a:off x="228600" y="1219200"/>
            <a:ext cx="8686800" cy="5486400"/>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lvl="1" indent="-342900"/>
            <a:r>
              <a:rPr lang="en-US"/>
              <a:t>Glossary: </a:t>
            </a:r>
            <a:r>
              <a:rPr lang="en-US" u="sng">
                <a:hlinkClick r:id="rId3"/>
              </a:rPr>
              <a:t>Aggregate</a:t>
            </a:r>
            <a:endParaRPr lang="en-US"/>
          </a:p>
          <a:p>
            <a:pPr marL="342900" lvl="1" indent="-342900"/>
            <a:r>
              <a:rPr lang="en-US"/>
              <a:t>Guidance: Aggregates and diachronic works: </a:t>
            </a:r>
            <a:r>
              <a:rPr lang="en-US">
                <a:hlinkClick r:id="rId4"/>
              </a:rPr>
              <a:t>Aggregates</a:t>
            </a:r>
            <a:endParaRPr lang="en-US"/>
          </a:p>
          <a:p>
            <a:pPr marL="342900" lvl="1" indent="-342900"/>
            <a:r>
              <a:rPr lang="en-US">
                <a:solidFill>
                  <a:srgbClr val="FF0000"/>
                </a:solidFill>
              </a:rPr>
              <a:t>Glossary</a:t>
            </a:r>
            <a:r>
              <a:rPr lang="en-US"/>
              <a:t>: </a:t>
            </a:r>
            <a:r>
              <a:rPr lang="en-US" u="sng">
                <a:solidFill>
                  <a:srgbClr val="FF0000"/>
                </a:solidFill>
                <a:hlinkClick r:id="rId5"/>
              </a:rPr>
              <a:t>Diachronic work</a:t>
            </a:r>
            <a:endParaRPr lang="en-US">
              <a:solidFill>
                <a:srgbClr val="FF0000"/>
              </a:solidFill>
            </a:endParaRPr>
          </a:p>
          <a:p>
            <a:pPr marL="342900" lvl="1" indent="-342900"/>
            <a:r>
              <a:rPr lang="en-US">
                <a:solidFill>
                  <a:srgbClr val="FF0000"/>
                </a:solidFill>
              </a:rPr>
              <a:t>Guidance: Aggregates and diachronic works</a:t>
            </a:r>
            <a:r>
              <a:rPr lang="en-US"/>
              <a:t>: </a:t>
            </a:r>
            <a:r>
              <a:rPr lang="en-US" u="sng">
                <a:solidFill>
                  <a:srgbClr val="FF0000"/>
                </a:solidFill>
                <a:hlinkClick r:id="rId6"/>
              </a:rPr>
              <a:t>Diachronic works</a:t>
            </a:r>
            <a:endParaRPr lang="en-US">
              <a:solidFill>
                <a:srgbClr val="FF0000"/>
              </a:solidFill>
            </a:endParaRPr>
          </a:p>
          <a:p>
            <a:pPr marL="342900" lvl="1" indent="-342900"/>
            <a:r>
              <a:rPr lang="en-US">
                <a:solidFill>
                  <a:srgbClr val="FF0000"/>
                </a:solidFill>
              </a:rPr>
              <a:t>Guidance: Resource description: </a:t>
            </a:r>
            <a:r>
              <a:rPr lang="en-US" u="sng">
                <a:solidFill>
                  <a:srgbClr val="FF0000"/>
                </a:solidFill>
                <a:hlinkClick r:id="rId7"/>
              </a:rPr>
              <a:t>Describing a manifestation</a:t>
            </a:r>
            <a:r>
              <a:rPr lang="en-US"/>
              <a:t>: </a:t>
            </a:r>
          </a:p>
          <a:p>
            <a:pPr marL="742950" lvl="2" indent="-342900"/>
            <a:r>
              <a:rPr lang="en-US"/>
              <a:t>Describing a manifestation that embodies more than one expression</a:t>
            </a:r>
          </a:p>
          <a:p>
            <a:pPr marL="342900" lvl="1" indent="-342900"/>
            <a:r>
              <a:rPr lang="en-US">
                <a:solidFill>
                  <a:srgbClr val="FF0000"/>
                </a:solidFill>
              </a:rPr>
              <a:t>Guidance: Resource description: </a:t>
            </a:r>
            <a:r>
              <a:rPr lang="en-US" u="sng">
                <a:solidFill>
                  <a:srgbClr val="FF0000"/>
                </a:solidFill>
                <a:hlinkClick r:id="rId8"/>
              </a:rPr>
              <a:t>Describing a work</a:t>
            </a:r>
            <a:r>
              <a:rPr lang="en-US" u="sng">
                <a:solidFill>
                  <a:srgbClr val="FF0000"/>
                </a:solidFill>
              </a:rPr>
              <a:t>:</a:t>
            </a:r>
            <a:r>
              <a:rPr lang="en-US">
                <a:solidFill>
                  <a:srgbClr val="FF0000"/>
                </a:solidFill>
              </a:rPr>
              <a:t> </a:t>
            </a:r>
          </a:p>
          <a:p>
            <a:pPr marL="742950" lvl="2" indent="-342900"/>
            <a:r>
              <a:rPr lang="en-US"/>
              <a:t>Describing an aggregating work</a:t>
            </a:r>
          </a:p>
          <a:p>
            <a:pPr marL="742950" lvl="2" indent="-342900"/>
            <a:r>
              <a:rPr lang="en-US"/>
              <a:t>Describing a work that is aggregated</a:t>
            </a:r>
          </a:p>
          <a:p>
            <a:pPr marL="742950" lvl="2" indent="-342900"/>
            <a:r>
              <a:rPr lang="en-US">
                <a:solidFill>
                  <a:srgbClr val="FF0000"/>
                </a:solidFill>
              </a:rPr>
              <a:t>Describing a diachronic work</a:t>
            </a:r>
          </a:p>
          <a:p>
            <a:pPr marL="342900" lvl="1" indent="-342900"/>
            <a:r>
              <a:rPr lang="en-US"/>
              <a:t>Guidance: Resource description: </a:t>
            </a:r>
            <a:r>
              <a:rPr lang="en-US" u="sng">
                <a:hlinkClick r:id="rId9"/>
              </a:rPr>
              <a:t>Describing an expression: </a:t>
            </a:r>
            <a:endParaRPr lang="en-US" u="sng"/>
          </a:p>
          <a:p>
            <a:pPr marL="742950" lvl="2" indent="-342900"/>
            <a:r>
              <a:rPr lang="en-US"/>
              <a:t>Describing an aggregating expression</a:t>
            </a:r>
          </a:p>
          <a:p>
            <a:pPr marL="742950" lvl="2" indent="-342900"/>
            <a:r>
              <a:rPr lang="en-US"/>
              <a:t>Describing an expression that is aggregated</a:t>
            </a:r>
            <a:endParaRPr lang="en-US" dirty="0"/>
          </a:p>
        </p:txBody>
      </p:sp>
    </p:spTree>
    <p:extLst>
      <p:ext uri="{BB962C8B-B14F-4D97-AF65-F5344CB8AC3E}">
        <p14:creationId xmlns:p14="http://schemas.microsoft.com/office/powerpoint/2010/main" val="34578245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Diachronic works in the 3R RDA Toolkit</a:t>
            </a:r>
            <a:br>
              <a:rPr lang="en-US" dirty="0"/>
            </a:br>
            <a:endParaRPr lang="en-US" dirty="0"/>
          </a:p>
        </p:txBody>
      </p:sp>
      <p:sp>
        <p:nvSpPr>
          <p:cNvPr id="4" name="Rectangle 3"/>
          <p:cNvSpPr/>
          <p:nvPr/>
        </p:nvSpPr>
        <p:spPr>
          <a:xfrm>
            <a:off x="363583" y="2133600"/>
            <a:ext cx="8305800" cy="4524315"/>
          </a:xfrm>
          <a:prstGeom prst="rect">
            <a:avLst/>
          </a:prstGeom>
        </p:spPr>
        <p:txBody>
          <a:bodyPr wrap="square">
            <a:spAutoFit/>
          </a:bodyPr>
          <a:lstStyle/>
          <a:p>
            <a:r>
              <a:rPr lang="en-US" sz="2400" dirty="0"/>
              <a:t>Glossary: </a:t>
            </a:r>
            <a:r>
              <a:rPr lang="en-US" sz="2400" dirty="0">
                <a:hlinkClick r:id="rId3"/>
              </a:rPr>
              <a:t>Diachronic work</a:t>
            </a:r>
            <a:endParaRPr lang="en-US" sz="2400" dirty="0"/>
          </a:p>
          <a:p>
            <a:pPr marL="320177" lvl="1" indent="0">
              <a:buNone/>
            </a:pPr>
            <a:r>
              <a:rPr lang="en-US" sz="2400" dirty="0"/>
              <a:t>A work that is planned to be embodied over time.</a:t>
            </a:r>
          </a:p>
          <a:p>
            <a:pPr lvl="1"/>
            <a:r>
              <a:rPr lang="en-US" sz="2400" dirty="0"/>
              <a:t>Glossary: </a:t>
            </a:r>
            <a:r>
              <a:rPr lang="en-US" sz="2400" dirty="0">
                <a:hlinkClick r:id="rId4"/>
              </a:rPr>
              <a:t>Integrating work</a:t>
            </a:r>
            <a:endParaRPr lang="en-US" sz="2400" dirty="0"/>
          </a:p>
          <a:p>
            <a:pPr marL="720227" lvl="2" indent="0">
              <a:buNone/>
            </a:pPr>
            <a:r>
              <a:rPr lang="en-US" sz="2400" dirty="0"/>
              <a:t>A diachronic work that is planned to be realized in a single expression.</a:t>
            </a:r>
          </a:p>
          <a:p>
            <a:pPr lvl="1"/>
            <a:r>
              <a:rPr lang="en-US" sz="2400" dirty="0"/>
              <a:t>Glossary: </a:t>
            </a:r>
            <a:r>
              <a:rPr lang="en-US" sz="2400" b="1" dirty="0">
                <a:hlinkClick r:id="rId5"/>
              </a:rPr>
              <a:t>Successive work</a:t>
            </a:r>
            <a:endParaRPr lang="en-US" sz="2400" b="1" dirty="0"/>
          </a:p>
          <a:p>
            <a:pPr marL="720227" lvl="2" indent="0">
              <a:buNone/>
            </a:pPr>
            <a:r>
              <a:rPr lang="en-US" sz="2400" dirty="0"/>
              <a:t>A diachronic work that is planned to be realized in multiple distinct expressions.</a:t>
            </a:r>
          </a:p>
          <a:p>
            <a:pPr lvl="2"/>
            <a:r>
              <a:rPr lang="en-US" sz="2400" dirty="0"/>
              <a:t>Glossary: </a:t>
            </a:r>
            <a:r>
              <a:rPr lang="en-US" sz="2400" b="1" dirty="0">
                <a:hlinkClick r:id="rId6"/>
              </a:rPr>
              <a:t>Serial work</a:t>
            </a:r>
            <a:r>
              <a:rPr lang="en-US" sz="2400" dirty="0"/>
              <a:t>:</a:t>
            </a:r>
          </a:p>
          <a:p>
            <a:pPr marL="1177427" lvl="3" indent="0">
              <a:buNone/>
            </a:pPr>
            <a:r>
              <a:rPr lang="en-US" sz="2400" dirty="0"/>
              <a:t>A successive work that is planned to be realized in multiple distinct aggregating expressions over an indeterminate timespan.</a:t>
            </a:r>
          </a:p>
        </p:txBody>
      </p:sp>
      <p:sp>
        <p:nvSpPr>
          <p:cNvPr id="5" name="Content Placeholder 2">
            <a:extLst>
              <a:ext uri="{FF2B5EF4-FFF2-40B4-BE49-F238E27FC236}">
                <a16:creationId xmlns:a16="http://schemas.microsoft.com/office/drawing/2014/main" id="{F293DE2F-EE49-4567-8657-BA35E0372CF3}"/>
              </a:ext>
            </a:extLst>
          </p:cNvPr>
          <p:cNvSpPr txBox="1">
            <a:spLocks/>
          </p:cNvSpPr>
          <p:nvPr/>
        </p:nvSpPr>
        <p:spPr>
          <a:xfrm>
            <a:off x="381000" y="1219200"/>
            <a:ext cx="8305800" cy="762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t>Guidance: Aggregates and diachronic works: </a:t>
            </a:r>
            <a:r>
              <a:rPr lang="en-US" b="1">
                <a:hlinkClick r:id="rId7"/>
              </a:rPr>
              <a:t>Diachronic works</a:t>
            </a:r>
            <a:endParaRPr lang="en-US" b="1"/>
          </a:p>
          <a:p>
            <a:endParaRPr lang="en-US" b="1" dirty="0"/>
          </a:p>
        </p:txBody>
      </p:sp>
    </p:spTree>
    <p:extLst>
      <p:ext uri="{BB962C8B-B14F-4D97-AF65-F5344CB8AC3E}">
        <p14:creationId xmlns:p14="http://schemas.microsoft.com/office/powerpoint/2010/main" val="178787451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Describing a diachronic work</a:t>
            </a:r>
            <a:br>
              <a:rPr lang="en-US" dirty="0"/>
            </a:br>
            <a:endParaRPr lang="en-US" dirty="0"/>
          </a:p>
        </p:txBody>
      </p:sp>
      <p:graphicFrame>
        <p:nvGraphicFramePr>
          <p:cNvPr id="8" name="Content Placeholder 7"/>
          <p:cNvGraphicFramePr>
            <a:graphicFrameLocks noGrp="1"/>
          </p:cNvGraphicFramePr>
          <p:nvPr>
            <p:ph sz="half" idx="4294967295"/>
            <p:extLst>
              <p:ext uri="{D42A27DB-BD31-4B8C-83A1-F6EECF244321}">
                <p14:modId xmlns:p14="http://schemas.microsoft.com/office/powerpoint/2010/main" val="2852680158"/>
              </p:ext>
            </p:extLst>
          </p:nvPr>
        </p:nvGraphicFramePr>
        <p:xfrm>
          <a:off x="5448300" y="685800"/>
          <a:ext cx="3314700" cy="2819400"/>
        </p:xfrm>
        <a:graphic>
          <a:graphicData uri="http://schemas.openxmlformats.org/drawingml/2006/table">
            <a:tbl>
              <a:tblPr/>
              <a:tblGrid>
                <a:gridCol w="3314700">
                  <a:extLst>
                    <a:ext uri="{9D8B030D-6E8A-4147-A177-3AD203B41FA5}">
                      <a16:colId xmlns:a16="http://schemas.microsoft.com/office/drawing/2014/main" val="20000"/>
                    </a:ext>
                  </a:extLst>
                </a:gridCol>
              </a:tblGrid>
              <a:tr h="190500">
                <a:tc>
                  <a:txBody>
                    <a:bodyPr/>
                    <a:lstStyle/>
                    <a:p>
                      <a:pPr algn="l" fontAlgn="t"/>
                      <a:r>
                        <a:rPr lang="en-US" sz="1000" b="1" i="0" u="none" strike="noStrike" dirty="0">
                          <a:solidFill>
                            <a:srgbClr val="000000"/>
                          </a:solidFill>
                          <a:effectLst/>
                          <a:latin typeface="Calibri"/>
                        </a:rPr>
                        <a:t>Describing a diachronic work</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0000"/>
                  </a:ext>
                </a:extLst>
              </a:tr>
              <a:tr h="323850">
                <a:tc>
                  <a:txBody>
                    <a:bodyPr/>
                    <a:lstStyle/>
                    <a:p>
                      <a:pPr algn="l" fontAlgn="t"/>
                      <a:r>
                        <a:rPr lang="en-US" sz="1000" b="0" i="0" u="none" strike="noStrike">
                          <a:solidFill>
                            <a:srgbClr val="000000"/>
                          </a:solidFill>
                          <a:effectLst/>
                          <a:latin typeface="Calibri"/>
                        </a:rPr>
                        <a:t>Record elements for the diachronic work (characteristics of parts, issues, or iterations)</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90500">
                <a:tc>
                  <a:txBody>
                    <a:bodyPr/>
                    <a:lstStyle/>
                    <a:p>
                      <a:pPr algn="l" fontAlgn="t"/>
                      <a:r>
                        <a:rPr lang="en-US" sz="1000" b="0" i="0" u="none" strike="noStrike">
                          <a:solidFill>
                            <a:srgbClr val="000000"/>
                          </a:solidFill>
                          <a:effectLst/>
                          <a:latin typeface="Calibri"/>
                        </a:rPr>
                        <a:t>Record a value for </a:t>
                      </a:r>
                      <a:r>
                        <a:rPr lang="en-US" sz="1000" b="1" i="1" u="none" strike="noStrike">
                          <a:solidFill>
                            <a:srgbClr val="000000"/>
                          </a:solidFill>
                          <a:effectLst/>
                          <a:latin typeface="Calibri"/>
                        </a:rPr>
                        <a:t>Extension plan</a:t>
                      </a:r>
                      <a:endParaRPr lang="en-US" sz="1000" b="0" i="0" u="none" strike="noStrike">
                        <a:solidFill>
                          <a:srgbClr val="000000"/>
                        </a:solidFill>
                        <a:effectLst/>
                        <a:latin typeface="Calibri"/>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90500">
                <a:tc>
                  <a:txBody>
                    <a:bodyPr/>
                    <a:lstStyle/>
                    <a:p>
                      <a:pPr algn="l" fontAlgn="t"/>
                      <a:r>
                        <a:rPr lang="en-US" sz="1000" b="0" i="0" u="none" strike="noStrike">
                          <a:solidFill>
                            <a:srgbClr val="000000"/>
                          </a:solidFill>
                          <a:effectLst/>
                          <a:latin typeface="Calibri"/>
                        </a:rPr>
                        <a:t>Record changes to element data over time</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23850">
                <a:tc>
                  <a:txBody>
                    <a:bodyPr/>
                    <a:lstStyle/>
                    <a:p>
                      <a:pPr algn="l" fontAlgn="t"/>
                      <a:r>
                        <a:rPr lang="en-US" sz="1000" b="0" i="0" u="none" strike="noStrike">
                          <a:solidFill>
                            <a:srgbClr val="000000"/>
                          </a:solidFill>
                          <a:effectLst/>
                          <a:latin typeface="Calibri"/>
                        </a:rPr>
                        <a:t>Record provenance data to indicate timespan or scope of validity</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90500">
                <a:tc>
                  <a:txBody>
                    <a:bodyPr/>
                    <a:lstStyle/>
                    <a:p>
                      <a:pPr algn="l" fontAlgn="t"/>
                      <a:r>
                        <a:rPr lang="en-US" sz="1000" b="0" i="0" u="none" strike="noStrike" dirty="0">
                          <a:solidFill>
                            <a:srgbClr val="000000"/>
                          </a:solidFill>
                          <a:effectLst/>
                          <a:latin typeface="Calibri"/>
                        </a:rPr>
                        <a:t>WEM lock</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90500">
                <a:tc>
                  <a:txBody>
                    <a:bodyPr/>
                    <a:lstStyle/>
                    <a:p>
                      <a:pPr algn="l" fontAlgn="t"/>
                      <a:r>
                        <a:rPr lang="en-US" sz="1000" b="1" i="0" u="none" strike="noStrike">
                          <a:solidFill>
                            <a:srgbClr val="000000"/>
                          </a:solidFill>
                          <a:effectLst/>
                          <a:latin typeface="Calibri"/>
                        </a:rPr>
                        <a:t>Describing an expression of a diachronic work</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6"/>
                  </a:ext>
                </a:extLst>
              </a:tr>
              <a:tr h="190500">
                <a:tc>
                  <a:txBody>
                    <a:bodyPr/>
                    <a:lstStyle/>
                    <a:p>
                      <a:pPr algn="l" fontAlgn="t"/>
                      <a:r>
                        <a:rPr lang="en-US" sz="1000" b="0" i="0" u="none" strike="noStrike">
                          <a:solidFill>
                            <a:srgbClr val="000000"/>
                          </a:solidFill>
                          <a:effectLst/>
                          <a:latin typeface="Calibri"/>
                        </a:rPr>
                        <a:t>Record changes to element data over time</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23850">
                <a:tc>
                  <a:txBody>
                    <a:bodyPr/>
                    <a:lstStyle/>
                    <a:p>
                      <a:pPr algn="l" fontAlgn="t"/>
                      <a:r>
                        <a:rPr lang="en-US" sz="1000" b="0" i="0" u="none" strike="noStrike">
                          <a:solidFill>
                            <a:srgbClr val="000000"/>
                          </a:solidFill>
                          <a:effectLst/>
                          <a:latin typeface="Calibri"/>
                        </a:rPr>
                        <a:t>Record provenance data to indicate timespan or scope of validity</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190500">
                <a:tc>
                  <a:txBody>
                    <a:bodyPr/>
                    <a:lstStyle/>
                    <a:p>
                      <a:pPr algn="l" fontAlgn="t"/>
                      <a:r>
                        <a:rPr lang="en-US" sz="1000" b="1" i="0" u="none" strike="noStrike">
                          <a:solidFill>
                            <a:srgbClr val="000000"/>
                          </a:solidFill>
                          <a:effectLst/>
                          <a:latin typeface="Calibri"/>
                        </a:rPr>
                        <a:t>Describing a manifestation that embodies a diachronic work</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9"/>
                  </a:ext>
                </a:extLst>
              </a:tr>
              <a:tr h="190500">
                <a:tc>
                  <a:txBody>
                    <a:bodyPr/>
                    <a:lstStyle/>
                    <a:p>
                      <a:pPr algn="l" fontAlgn="t"/>
                      <a:r>
                        <a:rPr lang="en-US" sz="1000" b="0" i="0" u="none" strike="noStrike">
                          <a:solidFill>
                            <a:srgbClr val="000000"/>
                          </a:solidFill>
                          <a:effectLst/>
                          <a:latin typeface="Calibri"/>
                        </a:rPr>
                        <a:t>Record changes to element data over time</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323850">
                <a:tc>
                  <a:txBody>
                    <a:bodyPr/>
                    <a:lstStyle/>
                    <a:p>
                      <a:pPr algn="l" fontAlgn="t"/>
                      <a:r>
                        <a:rPr lang="en-US" sz="1000" b="0" i="0" u="none" strike="noStrike" dirty="0">
                          <a:solidFill>
                            <a:srgbClr val="000000"/>
                          </a:solidFill>
                          <a:effectLst/>
                          <a:latin typeface="Calibri"/>
                        </a:rPr>
                        <a:t>Record provenance data to indicate timespan or scope of validity</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bl>
          </a:graphicData>
        </a:graphic>
      </p:graphicFrame>
      <p:pic>
        <p:nvPicPr>
          <p:cNvPr id="9" name="Picture 8"/>
          <p:cNvPicPr/>
          <p:nvPr/>
        </p:nvPicPr>
        <p:blipFill rotWithShape="1">
          <a:blip r:embed="rId3"/>
          <a:srcRect l="50000"/>
          <a:stretch/>
        </p:blipFill>
        <p:spPr>
          <a:xfrm>
            <a:off x="473529" y="1219200"/>
            <a:ext cx="1202870" cy="3505200"/>
          </a:xfrm>
          <a:prstGeom prst="rect">
            <a:avLst/>
          </a:prstGeom>
        </p:spPr>
      </p:pic>
      <p:graphicFrame>
        <p:nvGraphicFramePr>
          <p:cNvPr id="10" name="Table 9"/>
          <p:cNvGraphicFramePr>
            <a:graphicFrameLocks noGrp="1"/>
          </p:cNvGraphicFramePr>
          <p:nvPr>
            <p:extLst>
              <p:ext uri="{D42A27DB-BD31-4B8C-83A1-F6EECF244321}">
                <p14:modId xmlns:p14="http://schemas.microsoft.com/office/powerpoint/2010/main" val="4020792977"/>
              </p:ext>
            </p:extLst>
          </p:nvPr>
        </p:nvGraphicFramePr>
        <p:xfrm>
          <a:off x="2286000" y="685800"/>
          <a:ext cx="3033232" cy="6048430"/>
        </p:xfrm>
        <a:graphic>
          <a:graphicData uri="http://schemas.openxmlformats.org/drawingml/2006/table">
            <a:tbl>
              <a:tblPr firstRow="1" firstCol="1" bandRow="1"/>
              <a:tblGrid>
                <a:gridCol w="3033232">
                  <a:extLst>
                    <a:ext uri="{9D8B030D-6E8A-4147-A177-3AD203B41FA5}">
                      <a16:colId xmlns:a16="http://schemas.microsoft.com/office/drawing/2014/main" val="20000"/>
                    </a:ext>
                  </a:extLst>
                </a:gridCol>
              </a:tblGrid>
              <a:tr h="177970">
                <a:tc>
                  <a:txBody>
                    <a:bodyPr/>
                    <a:lstStyle/>
                    <a:p>
                      <a:pPr marL="0" marR="0">
                        <a:spcBef>
                          <a:spcPts val="0"/>
                        </a:spcBef>
                        <a:spcAft>
                          <a:spcPts val="0"/>
                        </a:spcAft>
                      </a:pPr>
                      <a:r>
                        <a:rPr lang="en-US" sz="1000" b="1" dirty="0">
                          <a:solidFill>
                            <a:srgbClr val="000000"/>
                          </a:solidFill>
                          <a:effectLst/>
                          <a:latin typeface="Calibri"/>
                          <a:ea typeface="Times New Roman"/>
                          <a:cs typeface="Times New Roman"/>
                        </a:rPr>
                        <a:t>Describing an aggregating work</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0000"/>
                  </a:ext>
                </a:extLst>
              </a:tr>
              <a:tr h="177970">
                <a:tc>
                  <a:txBody>
                    <a:bodyPr/>
                    <a:lstStyle/>
                    <a:p>
                      <a:pPr marL="0" marR="0">
                        <a:spcBef>
                          <a:spcPts val="0"/>
                        </a:spcBef>
                        <a:spcAft>
                          <a:spcPts val="0"/>
                        </a:spcAft>
                      </a:pPr>
                      <a:r>
                        <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Record elements for the aggregating work (characteristics of the works that are aggregated)</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77970">
                <a:tc>
                  <a:txBody>
                    <a:bodyPr/>
                    <a:lstStyle/>
                    <a:p>
                      <a:pPr marL="0" marR="0">
                        <a:spcBef>
                          <a:spcPts val="0"/>
                        </a:spcBef>
                        <a:spcAft>
                          <a:spcPts val="0"/>
                        </a:spcAft>
                      </a:pPr>
                      <a:r>
                        <a:rPr lang="en-US" sz="1000" dirty="0">
                          <a:solidFill>
                            <a:srgbClr val="000000"/>
                          </a:solidFill>
                          <a:effectLst/>
                          <a:latin typeface="Calibri"/>
                          <a:ea typeface="Times New Roman"/>
                          <a:cs typeface="Times New Roman"/>
                        </a:rPr>
                        <a:t>Use</a:t>
                      </a:r>
                      <a:r>
                        <a:rPr lang="en-US" sz="1000" i="1" dirty="0">
                          <a:solidFill>
                            <a:srgbClr val="000000"/>
                          </a:solidFill>
                          <a:effectLst/>
                          <a:latin typeface="Calibri"/>
                          <a:ea typeface="Times New Roman"/>
                          <a:cs typeface="Times New Roman"/>
                        </a:rPr>
                        <a:t> </a:t>
                      </a:r>
                      <a:r>
                        <a:rPr lang="en-US" sz="1000" b="1" i="1" dirty="0">
                          <a:solidFill>
                            <a:srgbClr val="000000"/>
                          </a:solidFill>
                          <a:effectLst/>
                          <a:latin typeface="Calibri"/>
                          <a:ea typeface="Times New Roman"/>
                          <a:cs typeface="Times New Roman"/>
                        </a:rPr>
                        <a:t>note on work</a:t>
                      </a:r>
                      <a:r>
                        <a:rPr lang="en-US" sz="1000" dirty="0">
                          <a:solidFill>
                            <a:srgbClr val="000000"/>
                          </a:solidFill>
                          <a:effectLst/>
                          <a:latin typeface="Calibri"/>
                          <a:ea typeface="Times New Roman"/>
                          <a:cs typeface="Times New Roman"/>
                        </a:rPr>
                        <a:t> for works that are aggregated</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55940">
                <a:tc>
                  <a:txBody>
                    <a:bodyPr/>
                    <a:lstStyle/>
                    <a:p>
                      <a:pPr marL="0" marR="0">
                        <a:spcBef>
                          <a:spcPts val="0"/>
                        </a:spcBef>
                        <a:spcAft>
                          <a:spcPts val="0"/>
                        </a:spcAft>
                      </a:pPr>
                      <a:r>
                        <a:rPr lang="en-US" sz="1000" dirty="0">
                          <a:solidFill>
                            <a:srgbClr val="000000"/>
                          </a:solidFill>
                          <a:effectLst/>
                          <a:latin typeface="Calibri"/>
                          <a:ea typeface="Times New Roman"/>
                          <a:cs typeface="Times New Roman"/>
                        </a:rPr>
                        <a:t>No direct relationship to works that are aggregated (except for aggregating works that are successive)</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55940">
                <a:tc>
                  <a:txBody>
                    <a:bodyPr/>
                    <a:lstStyle/>
                    <a:p>
                      <a:pPr marL="0" marR="0">
                        <a:spcBef>
                          <a:spcPts val="0"/>
                        </a:spcBef>
                        <a:spcAft>
                          <a:spcPts val="0"/>
                        </a:spcAft>
                      </a:pPr>
                      <a:r>
                        <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if the aggregating work is successive, use </a:t>
                      </a:r>
                      <a:r>
                        <a:rPr lang="en-US" sz="1000" b="1"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issue</a:t>
                      </a:r>
                      <a:r>
                        <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for an aggregated work that is static</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9555268"/>
                  </a:ext>
                </a:extLst>
              </a:tr>
              <a:tr h="355940">
                <a:tc>
                  <a:txBody>
                    <a:bodyPr/>
                    <a:lstStyle/>
                    <a:p>
                      <a:pPr marL="0" marR="0">
                        <a:spcBef>
                          <a:spcPts val="0"/>
                        </a:spcBef>
                        <a:spcAft>
                          <a:spcPts val="0"/>
                        </a:spcAft>
                      </a:pPr>
                      <a:r>
                        <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if the aggregating work is successive, use </a:t>
                      </a:r>
                      <a:r>
                        <a:rPr lang="en-US" sz="1000" b="1"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subseries</a:t>
                      </a:r>
                      <a:r>
                        <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for a work that is aggregated when it is, also, a successive aggregating work </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76280115"/>
                  </a:ext>
                </a:extLst>
              </a:tr>
              <a:tr h="227580">
                <a:tc>
                  <a:txBody>
                    <a:bodyPr/>
                    <a:lstStyle/>
                    <a:p>
                      <a:pPr marL="0" marR="0">
                        <a:spcBef>
                          <a:spcPts val="0"/>
                        </a:spcBef>
                        <a:spcAft>
                          <a:spcPts val="0"/>
                        </a:spcAft>
                      </a:pPr>
                      <a:r>
                        <a:rPr lang="en-US" sz="1000" dirty="0">
                          <a:solidFill>
                            <a:srgbClr val="000000"/>
                          </a:solidFill>
                          <a:effectLst/>
                          <a:latin typeface="Calibri"/>
                          <a:ea typeface="Times New Roman"/>
                          <a:cs typeface="Times New Roman"/>
                        </a:rPr>
                        <a:t>Use </a:t>
                      </a:r>
                      <a:r>
                        <a:rPr lang="en-US" sz="1000" b="1" i="1" dirty="0">
                          <a:solidFill>
                            <a:srgbClr val="000000"/>
                          </a:solidFill>
                          <a:effectLst/>
                          <a:latin typeface="Calibri"/>
                          <a:ea typeface="Times New Roman"/>
                          <a:cs typeface="Times New Roman"/>
                        </a:rPr>
                        <a:t>aggregator</a:t>
                      </a:r>
                      <a:r>
                        <a:rPr lang="en-US" sz="1000" dirty="0">
                          <a:solidFill>
                            <a:srgbClr val="000000"/>
                          </a:solidFill>
                          <a:effectLst/>
                          <a:latin typeface="Calibri"/>
                          <a:ea typeface="Times New Roman"/>
                          <a:cs typeface="Times New Roman"/>
                        </a:rPr>
                        <a:t> for creators of aggregating works</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55940">
                <a:tc>
                  <a:txBody>
                    <a:bodyPr/>
                    <a:lstStyle/>
                    <a:p>
                      <a:pPr marL="0" marR="0">
                        <a:spcBef>
                          <a:spcPts val="0"/>
                        </a:spcBef>
                        <a:spcAft>
                          <a:spcPts val="0"/>
                        </a:spcAft>
                      </a:pPr>
                      <a:r>
                        <a:rPr lang="en-US" sz="1000" dirty="0">
                          <a:solidFill>
                            <a:srgbClr val="000000"/>
                          </a:solidFill>
                          <a:effectLst/>
                          <a:latin typeface="Calibri"/>
                          <a:ea typeface="Times New Roman"/>
                          <a:cs typeface="Times New Roman"/>
                        </a:rPr>
                        <a:t>No direct relationship to agents related to works that are aggregated </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77970">
                <a:tc>
                  <a:txBody>
                    <a:bodyPr/>
                    <a:lstStyle/>
                    <a:p>
                      <a:pPr marL="0" marR="0">
                        <a:spcBef>
                          <a:spcPts val="0"/>
                        </a:spcBef>
                        <a:spcAft>
                          <a:spcPts val="0"/>
                        </a:spcAft>
                      </a:pPr>
                      <a:r>
                        <a:rPr lang="en-US" sz="1000" dirty="0">
                          <a:solidFill>
                            <a:srgbClr val="000000"/>
                          </a:solidFill>
                          <a:effectLst/>
                          <a:latin typeface="Calibri"/>
                          <a:ea typeface="Times New Roman"/>
                          <a:cs typeface="Times New Roman"/>
                        </a:rPr>
                        <a:t>WE lock applies</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177970">
                <a:tc>
                  <a:txBody>
                    <a:bodyPr/>
                    <a:lstStyle/>
                    <a:p>
                      <a:pPr marL="0" marR="0">
                        <a:spcBef>
                          <a:spcPts val="0"/>
                        </a:spcBef>
                        <a:spcAft>
                          <a:spcPts val="0"/>
                        </a:spcAft>
                      </a:pPr>
                      <a:r>
                        <a:rPr lang="en-US" sz="1000" b="1" dirty="0">
                          <a:solidFill>
                            <a:srgbClr val="000000"/>
                          </a:solidFill>
                          <a:effectLst/>
                          <a:latin typeface="Calibri"/>
                          <a:ea typeface="Times New Roman"/>
                          <a:cs typeface="Times New Roman"/>
                        </a:rPr>
                        <a:t>Describing an aggregating expression</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7"/>
                  </a:ext>
                </a:extLst>
              </a:tr>
              <a:tr h="177970">
                <a:tc>
                  <a:txBody>
                    <a:bodyPr/>
                    <a:lstStyle/>
                    <a:p>
                      <a:pPr marL="0" marR="0">
                        <a:spcBef>
                          <a:spcPts val="0"/>
                        </a:spcBef>
                        <a:spcAft>
                          <a:spcPts val="0"/>
                        </a:spcAft>
                      </a:pPr>
                      <a:r>
                        <a:rPr lang="en-US" sz="1000" dirty="0">
                          <a:solidFill>
                            <a:srgbClr val="000000"/>
                          </a:solidFill>
                          <a:effectLst/>
                          <a:latin typeface="Calibri"/>
                          <a:ea typeface="Times New Roman"/>
                          <a:cs typeface="Times New Roman"/>
                        </a:rPr>
                        <a:t>Record elements for the aggregating expression (characteristics of the expressions that are aggregated)</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177970">
                <a:tc>
                  <a:txBody>
                    <a:bodyPr/>
                    <a:lstStyle/>
                    <a:p>
                      <a:pPr marL="0" marR="0">
                        <a:spcBef>
                          <a:spcPts val="0"/>
                        </a:spcBef>
                        <a:spcAft>
                          <a:spcPts val="0"/>
                        </a:spcAft>
                      </a:pPr>
                      <a:r>
                        <a:rPr lang="en-US" sz="1000" dirty="0">
                          <a:solidFill>
                            <a:srgbClr val="000000"/>
                          </a:solidFill>
                          <a:effectLst/>
                          <a:latin typeface="Calibri"/>
                          <a:ea typeface="Times New Roman"/>
                          <a:cs typeface="Times New Roman"/>
                        </a:rPr>
                        <a:t>Use note on expression for expressions that are aggregated</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177970">
                <a:tc>
                  <a:txBody>
                    <a:bodyPr/>
                    <a:lstStyle/>
                    <a:p>
                      <a:pPr marL="0" marR="0">
                        <a:spcBef>
                          <a:spcPts val="0"/>
                        </a:spcBef>
                        <a:spcAft>
                          <a:spcPts val="0"/>
                        </a:spcAft>
                      </a:pPr>
                      <a:r>
                        <a:rPr lang="en-US" sz="1000" dirty="0">
                          <a:solidFill>
                            <a:srgbClr val="000000"/>
                          </a:solidFill>
                          <a:effectLst/>
                          <a:latin typeface="Calibri"/>
                          <a:ea typeface="Times New Roman"/>
                          <a:cs typeface="Times New Roman"/>
                        </a:rPr>
                        <a:t>Use </a:t>
                      </a:r>
                      <a:r>
                        <a:rPr lang="en-US" sz="1000" b="1" i="1" dirty="0">
                          <a:solidFill>
                            <a:srgbClr val="000000"/>
                          </a:solidFill>
                          <a:effectLst/>
                          <a:latin typeface="Calibri"/>
                          <a:ea typeface="Times New Roman"/>
                          <a:cs typeface="Times New Roman"/>
                        </a:rPr>
                        <a:t>aggregates</a:t>
                      </a:r>
                      <a:r>
                        <a:rPr lang="en-US" sz="1000" dirty="0">
                          <a:solidFill>
                            <a:srgbClr val="000000"/>
                          </a:solidFill>
                          <a:effectLst/>
                          <a:latin typeface="Calibri"/>
                          <a:ea typeface="Times New Roman"/>
                          <a:cs typeface="Times New Roman"/>
                        </a:rPr>
                        <a:t> for an expression that is aggregated</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355940">
                <a:tc>
                  <a:txBody>
                    <a:bodyPr/>
                    <a:lstStyle/>
                    <a:p>
                      <a:pPr marL="0" marR="0">
                        <a:spcBef>
                          <a:spcPts val="0"/>
                        </a:spcBef>
                        <a:spcAft>
                          <a:spcPts val="0"/>
                        </a:spcAft>
                      </a:pPr>
                      <a:r>
                        <a:rPr lang="en-US" sz="1000" dirty="0">
                          <a:solidFill>
                            <a:srgbClr val="000000"/>
                          </a:solidFill>
                          <a:effectLst/>
                          <a:latin typeface="Calibri"/>
                          <a:ea typeface="Times New Roman"/>
                          <a:cs typeface="Times New Roman"/>
                        </a:rPr>
                        <a:t>Use related agent of expression (or a sub-property) for agents related to the aggregating expression</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355940">
                <a:tc>
                  <a:txBody>
                    <a:bodyPr/>
                    <a:lstStyle/>
                    <a:p>
                      <a:pPr marL="0" marR="0">
                        <a:spcBef>
                          <a:spcPts val="0"/>
                        </a:spcBef>
                        <a:spcAft>
                          <a:spcPts val="0"/>
                        </a:spcAft>
                      </a:pPr>
                      <a:r>
                        <a:rPr lang="en-US" sz="1000" dirty="0">
                          <a:solidFill>
                            <a:srgbClr val="000000"/>
                          </a:solidFill>
                          <a:effectLst/>
                          <a:latin typeface="Calibri"/>
                          <a:ea typeface="Times New Roman"/>
                          <a:cs typeface="Times New Roman"/>
                        </a:rPr>
                        <a:t>No direct relationship to agents related to any expressions that are aggregated</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177970">
                <a:tc>
                  <a:txBody>
                    <a:bodyPr/>
                    <a:lstStyle/>
                    <a:p>
                      <a:pPr marL="0" marR="0">
                        <a:spcBef>
                          <a:spcPts val="0"/>
                        </a:spcBef>
                        <a:spcAft>
                          <a:spcPts val="0"/>
                        </a:spcAft>
                      </a:pPr>
                      <a:r>
                        <a:rPr lang="en-US" sz="1000" b="1" dirty="0">
                          <a:solidFill>
                            <a:srgbClr val="000000"/>
                          </a:solidFill>
                          <a:effectLst/>
                          <a:latin typeface="Calibri"/>
                          <a:ea typeface="Times New Roman"/>
                          <a:cs typeface="Times New Roman"/>
                        </a:rPr>
                        <a:t>Describing an aggregate manifestation</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13"/>
                  </a:ext>
                </a:extLst>
              </a:tr>
              <a:tr h="177970">
                <a:tc>
                  <a:txBody>
                    <a:bodyPr/>
                    <a:lstStyle/>
                    <a:p>
                      <a:pPr marL="0" marR="0">
                        <a:spcBef>
                          <a:spcPts val="0"/>
                        </a:spcBef>
                        <a:spcAft>
                          <a:spcPts val="0"/>
                        </a:spcAft>
                      </a:pPr>
                      <a:r>
                        <a:rPr lang="en-US" sz="1000" dirty="0">
                          <a:solidFill>
                            <a:srgbClr val="000000"/>
                          </a:solidFill>
                          <a:effectLst/>
                          <a:latin typeface="Calibri"/>
                          <a:ea typeface="Times New Roman"/>
                          <a:cs typeface="Times New Roman"/>
                        </a:rPr>
                        <a:t>Record elements appropriate for the aggregate</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177970">
                <a:tc>
                  <a:txBody>
                    <a:bodyPr/>
                    <a:lstStyle/>
                    <a:p>
                      <a:pPr marL="0" marR="0">
                        <a:spcBef>
                          <a:spcPts val="0"/>
                        </a:spcBef>
                        <a:spcAft>
                          <a:spcPts val="0"/>
                        </a:spcAft>
                      </a:pPr>
                      <a:r>
                        <a:rPr lang="en-US" sz="1000" dirty="0">
                          <a:solidFill>
                            <a:srgbClr val="000000"/>
                          </a:solidFill>
                          <a:effectLst/>
                          <a:latin typeface="Calibri"/>
                          <a:ea typeface="Times New Roman"/>
                          <a:cs typeface="Times New Roman"/>
                        </a:rPr>
                        <a:t>Record a value for </a:t>
                      </a:r>
                      <a:r>
                        <a:rPr lang="en-US" sz="1000" b="1" dirty="0">
                          <a:solidFill>
                            <a:srgbClr val="000000"/>
                          </a:solidFill>
                          <a:effectLst/>
                          <a:latin typeface="Calibri"/>
                          <a:ea typeface="Times New Roman"/>
                          <a:cs typeface="Times New Roman"/>
                        </a:rPr>
                        <a:t>Mode of issuance</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177970">
                <a:tc>
                  <a:txBody>
                    <a:bodyPr/>
                    <a:lstStyle/>
                    <a:p>
                      <a:pPr marL="0" marR="0">
                        <a:spcBef>
                          <a:spcPts val="0"/>
                        </a:spcBef>
                        <a:spcAft>
                          <a:spcPts val="0"/>
                        </a:spcAft>
                      </a:pPr>
                      <a:r>
                        <a:rPr lang="en-US" sz="1000" dirty="0">
                          <a:solidFill>
                            <a:srgbClr val="000000"/>
                          </a:solidFill>
                          <a:effectLst/>
                          <a:latin typeface="Calibri"/>
                          <a:ea typeface="Times New Roman"/>
                          <a:cs typeface="Times New Roman"/>
                        </a:rPr>
                        <a:t>Use</a:t>
                      </a:r>
                      <a:r>
                        <a:rPr lang="en-US" sz="1000" i="1" dirty="0">
                          <a:solidFill>
                            <a:srgbClr val="000000"/>
                          </a:solidFill>
                          <a:effectLst/>
                          <a:latin typeface="Calibri"/>
                          <a:ea typeface="Times New Roman"/>
                          <a:cs typeface="Times New Roman"/>
                        </a:rPr>
                        <a:t> </a:t>
                      </a:r>
                      <a:r>
                        <a:rPr lang="en-US" sz="1000" b="1" i="1" dirty="0">
                          <a:solidFill>
                            <a:srgbClr val="000000"/>
                          </a:solidFill>
                          <a:effectLst/>
                          <a:latin typeface="Calibri"/>
                          <a:ea typeface="Times New Roman"/>
                          <a:cs typeface="Times New Roman"/>
                        </a:rPr>
                        <a:t>note on manifestation</a:t>
                      </a:r>
                      <a:r>
                        <a:rPr lang="en-US" sz="1000" i="1" dirty="0">
                          <a:solidFill>
                            <a:srgbClr val="000000"/>
                          </a:solidFill>
                          <a:effectLst/>
                          <a:latin typeface="Calibri"/>
                          <a:ea typeface="Times New Roman"/>
                          <a:cs typeface="Times New Roman"/>
                        </a:rPr>
                        <a:t> </a:t>
                      </a:r>
                      <a:r>
                        <a:rPr lang="en-US" sz="1000" dirty="0">
                          <a:solidFill>
                            <a:srgbClr val="000000"/>
                          </a:solidFill>
                          <a:effectLst/>
                          <a:latin typeface="Calibri"/>
                          <a:ea typeface="Times New Roman"/>
                          <a:cs typeface="Times New Roman"/>
                        </a:rPr>
                        <a:t>for embodied expressions</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355940">
                <a:tc>
                  <a:txBody>
                    <a:bodyPr/>
                    <a:lstStyle/>
                    <a:p>
                      <a:pPr marL="0" marR="0">
                        <a:spcBef>
                          <a:spcPts val="0"/>
                        </a:spcBef>
                        <a:spcAft>
                          <a:spcPts val="0"/>
                        </a:spcAft>
                      </a:pPr>
                      <a:r>
                        <a:rPr lang="en-US" sz="1000" dirty="0">
                          <a:solidFill>
                            <a:srgbClr val="000000"/>
                          </a:solidFill>
                          <a:effectLst/>
                          <a:latin typeface="Calibri"/>
                          <a:ea typeface="Times New Roman"/>
                          <a:cs typeface="Times New Roman"/>
                        </a:rPr>
                        <a:t>Use </a:t>
                      </a:r>
                      <a:r>
                        <a:rPr lang="en-US" sz="1000" b="1" i="1" dirty="0">
                          <a:solidFill>
                            <a:srgbClr val="000000"/>
                          </a:solidFill>
                          <a:effectLst/>
                          <a:latin typeface="Calibri"/>
                          <a:ea typeface="Times New Roman"/>
                          <a:cs typeface="Times New Roman"/>
                        </a:rPr>
                        <a:t>expression manifested</a:t>
                      </a:r>
                      <a:r>
                        <a:rPr lang="en-US" sz="1000" dirty="0">
                          <a:solidFill>
                            <a:srgbClr val="000000"/>
                          </a:solidFill>
                          <a:effectLst/>
                          <a:latin typeface="Calibri"/>
                          <a:ea typeface="Times New Roman"/>
                          <a:cs typeface="Times New Roman"/>
                        </a:rPr>
                        <a:t> for an aggregating expression</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355940">
                <a:tc>
                  <a:txBody>
                    <a:bodyPr/>
                    <a:lstStyle/>
                    <a:p>
                      <a:pPr marL="0" marR="0">
                        <a:spcBef>
                          <a:spcPts val="0"/>
                        </a:spcBef>
                        <a:spcAft>
                          <a:spcPts val="0"/>
                        </a:spcAft>
                      </a:pPr>
                      <a:r>
                        <a:rPr lang="en-US" sz="1000" dirty="0">
                          <a:solidFill>
                            <a:srgbClr val="000000"/>
                          </a:solidFill>
                          <a:effectLst/>
                          <a:latin typeface="Calibri"/>
                          <a:ea typeface="Times New Roman"/>
                          <a:cs typeface="Times New Roman"/>
                        </a:rPr>
                        <a:t>Use </a:t>
                      </a:r>
                      <a:r>
                        <a:rPr lang="en-US" sz="1000" b="1" i="1" dirty="0">
                          <a:solidFill>
                            <a:srgbClr val="000000"/>
                          </a:solidFill>
                          <a:effectLst/>
                          <a:latin typeface="Calibri"/>
                          <a:ea typeface="Times New Roman"/>
                          <a:cs typeface="Times New Roman"/>
                        </a:rPr>
                        <a:t>expression manifested</a:t>
                      </a:r>
                      <a:r>
                        <a:rPr lang="en-US" sz="1000" dirty="0">
                          <a:solidFill>
                            <a:srgbClr val="000000"/>
                          </a:solidFill>
                          <a:effectLst/>
                          <a:latin typeface="Calibri"/>
                          <a:ea typeface="Times New Roman"/>
                          <a:cs typeface="Times New Roman"/>
                        </a:rPr>
                        <a:t> for an expression that is aggregated</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355940">
                <a:tc>
                  <a:txBody>
                    <a:bodyPr/>
                    <a:lstStyle/>
                    <a:p>
                      <a:pPr marL="0" marR="0">
                        <a:spcBef>
                          <a:spcPts val="0"/>
                        </a:spcBef>
                        <a:spcAft>
                          <a:spcPts val="0"/>
                        </a:spcAft>
                      </a:pPr>
                      <a:r>
                        <a:rPr lang="en-US" sz="1000" dirty="0">
                          <a:solidFill>
                            <a:srgbClr val="000000"/>
                          </a:solidFill>
                          <a:effectLst/>
                          <a:latin typeface="Calibri"/>
                          <a:ea typeface="Times New Roman"/>
                          <a:cs typeface="Times New Roman"/>
                        </a:rPr>
                        <a:t>Use </a:t>
                      </a:r>
                      <a:r>
                        <a:rPr lang="en-US" sz="1000" b="1" i="1" dirty="0">
                          <a:solidFill>
                            <a:srgbClr val="000000"/>
                          </a:solidFill>
                          <a:effectLst/>
                          <a:latin typeface="Calibri"/>
                          <a:ea typeface="Times New Roman"/>
                          <a:cs typeface="Times New Roman"/>
                        </a:rPr>
                        <a:t>contributor to aggregate</a:t>
                      </a:r>
                      <a:r>
                        <a:rPr lang="en-US" sz="1000" dirty="0">
                          <a:solidFill>
                            <a:srgbClr val="000000"/>
                          </a:solidFill>
                          <a:effectLst/>
                          <a:latin typeface="Calibri"/>
                          <a:ea typeface="Times New Roman"/>
                          <a:cs typeface="Times New Roman"/>
                        </a:rPr>
                        <a:t> for a creator of a work that is aggregated</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bl>
          </a:graphicData>
        </a:graphic>
      </p:graphicFrame>
    </p:spTree>
    <p:extLst>
      <p:ext uri="{BB962C8B-B14F-4D97-AF65-F5344CB8AC3E}">
        <p14:creationId xmlns:p14="http://schemas.microsoft.com/office/powerpoint/2010/main" val="25587273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Assessing the manifestation</a:t>
            </a:r>
            <a:br>
              <a:rPr lang="en-US" sz="2400" dirty="0"/>
            </a:br>
            <a:endParaRPr lang="en-US" sz="2400" dirty="0"/>
          </a:p>
        </p:txBody>
      </p:sp>
      <p:sp>
        <p:nvSpPr>
          <p:cNvPr id="5" name="Rounded Rectangle 4"/>
          <p:cNvSpPr/>
          <p:nvPr/>
        </p:nvSpPr>
        <p:spPr>
          <a:xfrm>
            <a:off x="457200" y="914400"/>
            <a:ext cx="8153400" cy="3657600"/>
          </a:xfrm>
          <a:prstGeom prst="roundRect">
            <a:avLst/>
          </a:prstGeom>
          <a:solidFill>
            <a:schemeClr val="accent5">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rial" panose="020B0604020202020204" pitchFamily="34" charset="0"/>
              <a:cs typeface="Arial" panose="020B0604020202020204" pitchFamily="34" charset="0"/>
            </a:endParaRPr>
          </a:p>
        </p:txBody>
      </p:sp>
      <p:sp>
        <p:nvSpPr>
          <p:cNvPr id="6" name="Rounded Rectangle 5"/>
          <p:cNvSpPr/>
          <p:nvPr/>
        </p:nvSpPr>
        <p:spPr>
          <a:xfrm>
            <a:off x="3352800" y="1905000"/>
            <a:ext cx="2209800" cy="762000"/>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Manifestation in focus</a:t>
            </a:r>
          </a:p>
        </p:txBody>
      </p:sp>
      <p:sp>
        <p:nvSpPr>
          <p:cNvPr id="7" name="Rounded Rectangle 6">
            <a:hlinkClick r:id="rId3"/>
          </p:cNvPr>
          <p:cNvSpPr/>
          <p:nvPr/>
        </p:nvSpPr>
        <p:spPr>
          <a:xfrm>
            <a:off x="685800" y="1066800"/>
            <a:ext cx="2971800" cy="762000"/>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is a </a:t>
            </a:r>
            <a:r>
              <a:rPr lang="en-US" dirty="0">
                <a:solidFill>
                  <a:srgbClr val="FF0000"/>
                </a:solidFill>
                <a:latin typeface="Arial" panose="020B0604020202020204" pitchFamily="34" charset="0"/>
                <a:cs typeface="Arial" panose="020B0604020202020204" pitchFamily="34" charset="0"/>
              </a:rPr>
              <a:t>single unit </a:t>
            </a:r>
            <a:r>
              <a:rPr lang="en-US" dirty="0">
                <a:solidFill>
                  <a:schemeClr val="tx1"/>
                </a:solidFill>
                <a:latin typeface="Arial" panose="020B0604020202020204" pitchFamily="34" charset="0"/>
                <a:cs typeface="Arial" panose="020B0604020202020204" pitchFamily="34" charset="0"/>
              </a:rPr>
              <a:t>or multiunit manifestation</a:t>
            </a:r>
          </a:p>
        </p:txBody>
      </p:sp>
      <p:sp>
        <p:nvSpPr>
          <p:cNvPr id="8" name="Rounded Rectangle 7"/>
          <p:cNvSpPr/>
          <p:nvPr/>
        </p:nvSpPr>
        <p:spPr>
          <a:xfrm>
            <a:off x="5486400" y="1066800"/>
            <a:ext cx="2819400" cy="762000"/>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embodies a single or </a:t>
            </a:r>
            <a:r>
              <a:rPr lang="en-US" dirty="0">
                <a:solidFill>
                  <a:srgbClr val="FF0000"/>
                </a:solidFill>
                <a:latin typeface="Arial" panose="020B0604020202020204" pitchFamily="34" charset="0"/>
                <a:cs typeface="Arial" panose="020B0604020202020204" pitchFamily="34" charset="0"/>
              </a:rPr>
              <a:t>aggregating</a:t>
            </a:r>
            <a:r>
              <a:rPr lang="en-US" dirty="0">
                <a:solidFill>
                  <a:schemeClr val="tx1"/>
                </a:solidFill>
                <a:latin typeface="Arial" panose="020B0604020202020204" pitchFamily="34" charset="0"/>
                <a:cs typeface="Arial" panose="020B0604020202020204" pitchFamily="34" charset="0"/>
              </a:rPr>
              <a:t> work</a:t>
            </a:r>
          </a:p>
        </p:txBody>
      </p:sp>
      <p:sp>
        <p:nvSpPr>
          <p:cNvPr id="9" name="Rounded Rectangle 8"/>
          <p:cNvSpPr/>
          <p:nvPr/>
        </p:nvSpPr>
        <p:spPr>
          <a:xfrm>
            <a:off x="590550" y="2792186"/>
            <a:ext cx="3371850" cy="762000"/>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work </a:t>
            </a:r>
            <a:r>
              <a:rPr lang="en-US" dirty="0">
                <a:solidFill>
                  <a:srgbClr val="FF0000"/>
                </a:solidFill>
                <a:latin typeface="Arial" panose="020B0604020202020204" pitchFamily="34" charset="0"/>
                <a:cs typeface="Arial" panose="020B0604020202020204" pitchFamily="34" charset="0"/>
              </a:rPr>
              <a:t>has an associated </a:t>
            </a:r>
            <a:r>
              <a:rPr lang="en-US" dirty="0">
                <a:solidFill>
                  <a:schemeClr val="tx1"/>
                </a:solidFill>
                <a:latin typeface="Arial" panose="020B0604020202020204" pitchFamily="34" charset="0"/>
                <a:cs typeface="Arial" panose="020B0604020202020204" pitchFamily="34" charset="0"/>
              </a:rPr>
              <a:t>larger single or </a:t>
            </a:r>
            <a:r>
              <a:rPr lang="en-US" dirty="0">
                <a:solidFill>
                  <a:srgbClr val="FF0000"/>
                </a:solidFill>
                <a:latin typeface="Arial" panose="020B0604020202020204" pitchFamily="34" charset="0"/>
                <a:cs typeface="Arial" panose="020B0604020202020204" pitchFamily="34" charset="0"/>
              </a:rPr>
              <a:t>aggregating work</a:t>
            </a:r>
          </a:p>
        </p:txBody>
      </p:sp>
      <p:sp>
        <p:nvSpPr>
          <p:cNvPr id="10" name="Rounded Rectangle 9"/>
          <p:cNvSpPr/>
          <p:nvPr/>
        </p:nvSpPr>
        <p:spPr>
          <a:xfrm>
            <a:off x="2933700" y="3657600"/>
            <a:ext cx="3048000" cy="762000"/>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work has associated parts or </a:t>
            </a:r>
            <a:r>
              <a:rPr lang="en-US" dirty="0">
                <a:solidFill>
                  <a:srgbClr val="FF0000"/>
                </a:solidFill>
                <a:latin typeface="Arial" panose="020B0604020202020204" pitchFamily="34" charset="0"/>
                <a:cs typeface="Arial" panose="020B0604020202020204" pitchFamily="34" charset="0"/>
              </a:rPr>
              <a:t>aggregated works</a:t>
            </a:r>
          </a:p>
        </p:txBody>
      </p:sp>
      <p:sp>
        <p:nvSpPr>
          <p:cNvPr id="11" name="Rounded Rectangle 10"/>
          <p:cNvSpPr/>
          <p:nvPr/>
        </p:nvSpPr>
        <p:spPr>
          <a:xfrm>
            <a:off x="5105400" y="2759529"/>
            <a:ext cx="3352800" cy="762000"/>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work has a </a:t>
            </a:r>
            <a:r>
              <a:rPr lang="en-US" dirty="0">
                <a:solidFill>
                  <a:srgbClr val="FF0000"/>
                </a:solidFill>
                <a:latin typeface="Arial" panose="020B0604020202020204" pitchFamily="34" charset="0"/>
                <a:cs typeface="Arial" panose="020B0604020202020204" pitchFamily="34" charset="0"/>
              </a:rPr>
              <a:t>static</a:t>
            </a:r>
            <a:r>
              <a:rPr lang="en-US" dirty="0">
                <a:solidFill>
                  <a:schemeClr val="tx1"/>
                </a:solidFill>
                <a:latin typeface="Arial" panose="020B0604020202020204" pitchFamily="34" charset="0"/>
                <a:cs typeface="Arial" panose="020B0604020202020204" pitchFamily="34" charset="0"/>
              </a:rPr>
              <a:t>, successive or integrating plan</a:t>
            </a:r>
          </a:p>
        </p:txBody>
      </p:sp>
      <p:cxnSp>
        <p:nvCxnSpPr>
          <p:cNvPr id="12" name="Straight Arrow Connector 11"/>
          <p:cNvCxnSpPr>
            <a:stCxn id="6" idx="1"/>
            <a:endCxn id="7" idx="2"/>
          </p:cNvCxnSpPr>
          <p:nvPr/>
        </p:nvCxnSpPr>
        <p:spPr>
          <a:xfrm flipH="1" flipV="1">
            <a:off x="2171700" y="1828800"/>
            <a:ext cx="1181100" cy="457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6" idx="2"/>
            <a:endCxn id="10" idx="0"/>
          </p:cNvCxnSpPr>
          <p:nvPr/>
        </p:nvCxnSpPr>
        <p:spPr>
          <a:xfrm>
            <a:off x="4457700" y="2667000"/>
            <a:ext cx="0" cy="990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6" idx="3"/>
            <a:endCxn id="8" idx="2"/>
          </p:cNvCxnSpPr>
          <p:nvPr/>
        </p:nvCxnSpPr>
        <p:spPr>
          <a:xfrm flipV="1">
            <a:off x="5562600" y="1828800"/>
            <a:ext cx="1333500" cy="457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6" idx="3"/>
            <a:endCxn id="11" idx="0"/>
          </p:cNvCxnSpPr>
          <p:nvPr/>
        </p:nvCxnSpPr>
        <p:spPr>
          <a:xfrm>
            <a:off x="5562600" y="2286000"/>
            <a:ext cx="1219200" cy="47352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6" idx="1"/>
            <a:endCxn id="9" idx="0"/>
          </p:cNvCxnSpPr>
          <p:nvPr/>
        </p:nvCxnSpPr>
        <p:spPr>
          <a:xfrm flipH="1">
            <a:off x="2276475" y="2286000"/>
            <a:ext cx="1076325" cy="50618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7" name="Picture 2" descr="aaa836c3-7829-4307-8eb1-cf6567e90609@namprd13"/>
          <p:cNvPicPr>
            <a:picLocks noChangeAspect="1" noChangeArrowheads="1"/>
          </p:cNvPicPr>
          <p:nvPr/>
        </p:nvPicPr>
        <p:blipFill rotWithShape="1">
          <a:blip r:embed="rId4">
            <a:extLst>
              <a:ext uri="{28A0092B-C50C-407E-A947-70E740481C1C}">
                <a14:useLocalDpi xmlns:a14="http://schemas.microsoft.com/office/drawing/2010/main" val="0"/>
              </a:ext>
            </a:extLst>
          </a:blip>
          <a:srcRect b="64652"/>
          <a:stretch/>
        </p:blipFill>
        <p:spPr bwMode="auto">
          <a:xfrm>
            <a:off x="76200" y="4634585"/>
            <a:ext cx="2686050" cy="2147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 descr="f5be7aec-f363-460d-8971-615abdc7b133@namprd13"/>
          <p:cNvPicPr>
            <a:picLocks noChangeAspect="1" noChangeArrowheads="1"/>
          </p:cNvPicPr>
          <p:nvPr/>
        </p:nvPicPr>
        <p:blipFill rotWithShape="1">
          <a:blip r:embed="rId5">
            <a:extLst>
              <a:ext uri="{28A0092B-C50C-407E-A947-70E740481C1C}">
                <a14:useLocalDpi xmlns:a14="http://schemas.microsoft.com/office/drawing/2010/main" val="0"/>
              </a:ext>
            </a:extLst>
          </a:blip>
          <a:srcRect l="11295" t="6287" r="10745" b="40570"/>
          <a:stretch/>
        </p:blipFill>
        <p:spPr bwMode="auto">
          <a:xfrm>
            <a:off x="5867400" y="5117590"/>
            <a:ext cx="3200400" cy="163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Rounded Corners 18">
            <a:extLst>
              <a:ext uri="{FF2B5EF4-FFF2-40B4-BE49-F238E27FC236}">
                <a16:creationId xmlns:a16="http://schemas.microsoft.com/office/drawing/2014/main" id="{A74F52EA-CA08-4F94-A5A5-DF308EAF3BA1}"/>
              </a:ext>
            </a:extLst>
          </p:cNvPr>
          <p:cNvSpPr/>
          <p:nvPr/>
        </p:nvSpPr>
        <p:spPr>
          <a:xfrm>
            <a:off x="5791200" y="5029200"/>
            <a:ext cx="3352800" cy="685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679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Assessing the manifestation</a:t>
            </a:r>
            <a:br>
              <a:rPr lang="en-US" dirty="0"/>
            </a:br>
            <a:endParaRPr lang="en-US" dirty="0"/>
          </a:p>
        </p:txBody>
      </p:sp>
      <p:pic>
        <p:nvPicPr>
          <p:cNvPr id="17" name="Picture 2" descr="aaa836c3-7829-4307-8eb1-cf6567e90609@namprd13"/>
          <p:cNvPicPr>
            <a:picLocks noChangeAspect="1" noChangeArrowheads="1"/>
          </p:cNvPicPr>
          <p:nvPr/>
        </p:nvPicPr>
        <p:blipFill rotWithShape="1">
          <a:blip r:embed="rId3">
            <a:extLst>
              <a:ext uri="{28A0092B-C50C-407E-A947-70E740481C1C}">
                <a14:useLocalDpi xmlns:a14="http://schemas.microsoft.com/office/drawing/2010/main" val="0"/>
              </a:ext>
            </a:extLst>
          </a:blip>
          <a:srcRect b="64652"/>
          <a:stretch/>
        </p:blipFill>
        <p:spPr bwMode="auto">
          <a:xfrm>
            <a:off x="76200" y="4634585"/>
            <a:ext cx="2686050" cy="2147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 descr="f5be7aec-f363-460d-8971-615abdc7b133@namprd13"/>
          <p:cNvPicPr>
            <a:picLocks noChangeAspect="1" noChangeArrowheads="1"/>
          </p:cNvPicPr>
          <p:nvPr/>
        </p:nvPicPr>
        <p:blipFill rotWithShape="1">
          <a:blip r:embed="rId4">
            <a:extLst>
              <a:ext uri="{28A0092B-C50C-407E-A947-70E740481C1C}">
                <a14:useLocalDpi xmlns:a14="http://schemas.microsoft.com/office/drawing/2010/main" val="0"/>
              </a:ext>
            </a:extLst>
          </a:blip>
          <a:srcRect l="11295" t="6287" r="10745" b="40570"/>
          <a:stretch/>
        </p:blipFill>
        <p:spPr bwMode="auto">
          <a:xfrm>
            <a:off x="5867400" y="5117590"/>
            <a:ext cx="3200400" cy="163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80927AC6-DD41-4F8B-A785-576A2625993D}"/>
              </a:ext>
            </a:extLst>
          </p:cNvPr>
          <p:cNvSpPr txBox="1"/>
          <p:nvPr/>
        </p:nvSpPr>
        <p:spPr>
          <a:xfrm>
            <a:off x="838200" y="1219200"/>
            <a:ext cx="1447800" cy="369332"/>
          </a:xfrm>
          <a:prstGeom prst="rect">
            <a:avLst/>
          </a:prstGeom>
          <a:noFill/>
        </p:spPr>
        <p:txBody>
          <a:bodyPr wrap="square" rtlCol="0">
            <a:spAutoFit/>
          </a:bodyPr>
          <a:lstStyle/>
          <a:p>
            <a:r>
              <a:rPr lang="en-US" dirty="0"/>
              <a:t>Static plan</a:t>
            </a:r>
          </a:p>
        </p:txBody>
      </p:sp>
      <p:sp>
        <p:nvSpPr>
          <p:cNvPr id="19" name="TextBox 18">
            <a:extLst>
              <a:ext uri="{FF2B5EF4-FFF2-40B4-BE49-F238E27FC236}">
                <a16:creationId xmlns:a16="http://schemas.microsoft.com/office/drawing/2014/main" id="{531BB777-4B2B-426A-B78C-E76374C53664}"/>
              </a:ext>
            </a:extLst>
          </p:cNvPr>
          <p:cNvSpPr txBox="1"/>
          <p:nvPr/>
        </p:nvSpPr>
        <p:spPr>
          <a:xfrm>
            <a:off x="5894614" y="1143000"/>
            <a:ext cx="2030186" cy="369332"/>
          </a:xfrm>
          <a:prstGeom prst="rect">
            <a:avLst/>
          </a:prstGeom>
          <a:noFill/>
        </p:spPr>
        <p:txBody>
          <a:bodyPr wrap="square" rtlCol="0">
            <a:spAutoFit/>
          </a:bodyPr>
          <a:lstStyle/>
          <a:p>
            <a:r>
              <a:rPr lang="en-US" dirty="0"/>
              <a:t>Successive  plan</a:t>
            </a:r>
          </a:p>
        </p:txBody>
      </p:sp>
      <p:cxnSp>
        <p:nvCxnSpPr>
          <p:cNvPr id="20" name="Straight Arrow Connector 19">
            <a:extLst>
              <a:ext uri="{FF2B5EF4-FFF2-40B4-BE49-F238E27FC236}">
                <a16:creationId xmlns:a16="http://schemas.microsoft.com/office/drawing/2014/main" id="{619AF82F-36DB-4003-B1D2-D494D2D0A9C8}"/>
              </a:ext>
            </a:extLst>
          </p:cNvPr>
          <p:cNvCxnSpPr>
            <a:stCxn id="3" idx="2"/>
            <a:endCxn id="17" idx="0"/>
          </p:cNvCxnSpPr>
          <p:nvPr/>
        </p:nvCxnSpPr>
        <p:spPr>
          <a:xfrm flipH="1">
            <a:off x="1419225" y="1588532"/>
            <a:ext cx="142875" cy="30460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AA03054E-1B2D-4444-BC20-519483AF8976}"/>
              </a:ext>
            </a:extLst>
          </p:cNvPr>
          <p:cNvCxnSpPr>
            <a:stCxn id="3" idx="2"/>
            <a:endCxn id="18" idx="1"/>
          </p:cNvCxnSpPr>
          <p:nvPr/>
        </p:nvCxnSpPr>
        <p:spPr>
          <a:xfrm>
            <a:off x="1562100" y="1588532"/>
            <a:ext cx="4305300" cy="43471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Rectangle: Rounded Corners 22">
            <a:extLst>
              <a:ext uri="{FF2B5EF4-FFF2-40B4-BE49-F238E27FC236}">
                <a16:creationId xmlns:a16="http://schemas.microsoft.com/office/drawing/2014/main" id="{F6FBDE72-FEE4-4376-BDD1-E29DBAD13EC0}"/>
              </a:ext>
            </a:extLst>
          </p:cNvPr>
          <p:cNvSpPr/>
          <p:nvPr/>
        </p:nvSpPr>
        <p:spPr>
          <a:xfrm>
            <a:off x="5791200" y="5029200"/>
            <a:ext cx="3352800" cy="685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a:extLst>
              <a:ext uri="{FF2B5EF4-FFF2-40B4-BE49-F238E27FC236}">
                <a16:creationId xmlns:a16="http://schemas.microsoft.com/office/drawing/2014/main" id="{8467CA27-6851-4A01-BAB7-EA4E6563FBA9}"/>
              </a:ext>
            </a:extLst>
          </p:cNvPr>
          <p:cNvCxnSpPr>
            <a:stCxn id="19" idx="2"/>
            <a:endCxn id="23" idx="0"/>
          </p:cNvCxnSpPr>
          <p:nvPr/>
        </p:nvCxnSpPr>
        <p:spPr>
          <a:xfrm>
            <a:off x="6909707" y="1512332"/>
            <a:ext cx="557893" cy="351686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888678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Describing a diachronic work</a:t>
            </a:r>
            <a:br>
              <a:rPr lang="en-US" dirty="0"/>
            </a:br>
            <a:r>
              <a:rPr lang="en-US" dirty="0"/>
              <a:t>An augmentation aggregate</a:t>
            </a:r>
          </a:p>
        </p:txBody>
      </p:sp>
      <p:sp>
        <p:nvSpPr>
          <p:cNvPr id="12" name="TextBox 11"/>
          <p:cNvSpPr txBox="1"/>
          <p:nvPr/>
        </p:nvSpPr>
        <p:spPr>
          <a:xfrm>
            <a:off x="2081678" y="3716811"/>
            <a:ext cx="1781990" cy="633433"/>
          </a:xfrm>
          <a:prstGeom prst="ellipse">
            <a:avLst/>
          </a:prstGeom>
          <a:solidFill>
            <a:schemeClr val="accent5">
              <a:lumMod val="20000"/>
              <a:lumOff val="80000"/>
            </a:schemeClr>
          </a:solidFill>
          <a:ln w="9525">
            <a:solidFill>
              <a:schemeClr val="tx1"/>
            </a:solidFill>
          </a:ln>
        </p:spPr>
        <p:txBody>
          <a:bodyPr wrap="square" rtlCol="0">
            <a:normAutofit fontScale="92500" lnSpcReduction="20000"/>
          </a:bodyPr>
          <a:lstStyle/>
          <a:p>
            <a:pPr algn="ctr"/>
            <a:r>
              <a:rPr lang="en-US" sz="1400" dirty="0"/>
              <a:t>aggregate</a:t>
            </a:r>
          </a:p>
          <a:p>
            <a:pPr algn="ctr"/>
            <a:r>
              <a:rPr lang="en-US" sz="1400" dirty="0"/>
              <a:t>manifestation</a:t>
            </a:r>
          </a:p>
        </p:txBody>
      </p:sp>
      <p:sp>
        <p:nvSpPr>
          <p:cNvPr id="13" name="TextBox 12"/>
          <p:cNvSpPr txBox="1"/>
          <p:nvPr/>
        </p:nvSpPr>
        <p:spPr>
          <a:xfrm>
            <a:off x="1066800" y="1908510"/>
            <a:ext cx="1747017" cy="595492"/>
          </a:xfrm>
          <a:prstGeom prst="ellipse">
            <a:avLst/>
          </a:prstGeom>
          <a:solidFill>
            <a:schemeClr val="accent5">
              <a:lumMod val="20000"/>
              <a:lumOff val="80000"/>
            </a:schemeClr>
          </a:solidFill>
          <a:ln w="9525">
            <a:solidFill>
              <a:schemeClr val="tx1"/>
            </a:solidFill>
          </a:ln>
        </p:spPr>
        <p:txBody>
          <a:bodyPr wrap="square" rtlCol="0">
            <a:normAutofit fontScale="92500" lnSpcReduction="20000"/>
          </a:bodyPr>
          <a:lstStyle/>
          <a:p>
            <a:pPr algn="ctr"/>
            <a:r>
              <a:rPr lang="en-US" sz="1400" dirty="0"/>
              <a:t>aggregated work</a:t>
            </a:r>
          </a:p>
        </p:txBody>
      </p:sp>
      <p:sp>
        <p:nvSpPr>
          <p:cNvPr id="14" name="TextBox 13"/>
          <p:cNvSpPr txBox="1"/>
          <p:nvPr/>
        </p:nvSpPr>
        <p:spPr>
          <a:xfrm>
            <a:off x="1178221" y="2771946"/>
            <a:ext cx="1524174" cy="595492"/>
          </a:xfrm>
          <a:prstGeom prst="ellipse">
            <a:avLst/>
          </a:prstGeom>
          <a:solidFill>
            <a:schemeClr val="accent5">
              <a:lumMod val="20000"/>
              <a:lumOff val="80000"/>
            </a:schemeClr>
          </a:solidFill>
          <a:ln w="9525">
            <a:solidFill>
              <a:schemeClr val="tx1"/>
            </a:solidFill>
          </a:ln>
        </p:spPr>
        <p:txBody>
          <a:bodyPr wrap="square" rtlCol="0">
            <a:normAutofit fontScale="92500" lnSpcReduction="20000"/>
          </a:bodyPr>
          <a:lstStyle/>
          <a:p>
            <a:pPr algn="ctr"/>
            <a:r>
              <a:rPr lang="en-US" sz="1400" dirty="0"/>
              <a:t>aggregated expression</a:t>
            </a:r>
          </a:p>
        </p:txBody>
      </p:sp>
      <p:sp>
        <p:nvSpPr>
          <p:cNvPr id="15" name="TextBox 14"/>
          <p:cNvSpPr txBox="1"/>
          <p:nvPr/>
        </p:nvSpPr>
        <p:spPr>
          <a:xfrm>
            <a:off x="2003029" y="2445003"/>
            <a:ext cx="894688" cy="276999"/>
          </a:xfrm>
          <a:prstGeom prst="rect">
            <a:avLst/>
          </a:prstGeom>
          <a:noFill/>
          <a:ln>
            <a:noFill/>
          </a:ln>
        </p:spPr>
        <p:txBody>
          <a:bodyPr wrap="square" rtlCol="0">
            <a:spAutoFit/>
          </a:bodyPr>
          <a:lstStyle/>
          <a:p>
            <a:pPr algn="r"/>
            <a:r>
              <a:rPr lang="en-US" sz="1200" i="1" dirty="0"/>
              <a:t>expression</a:t>
            </a:r>
          </a:p>
        </p:txBody>
      </p:sp>
      <p:sp>
        <p:nvSpPr>
          <p:cNvPr id="16" name="TextBox 15"/>
          <p:cNvSpPr txBox="1"/>
          <p:nvPr/>
        </p:nvSpPr>
        <p:spPr>
          <a:xfrm>
            <a:off x="1927698" y="3269244"/>
            <a:ext cx="1057584" cy="276999"/>
          </a:xfrm>
          <a:prstGeom prst="rect">
            <a:avLst/>
          </a:prstGeom>
          <a:noFill/>
          <a:ln>
            <a:noFill/>
          </a:ln>
        </p:spPr>
        <p:txBody>
          <a:bodyPr wrap="square" rtlCol="0">
            <a:spAutoFit/>
          </a:bodyPr>
          <a:lstStyle/>
          <a:p>
            <a:r>
              <a:rPr lang="en-US" sz="1200" i="1" dirty="0"/>
              <a:t>manifestation</a:t>
            </a:r>
          </a:p>
        </p:txBody>
      </p:sp>
      <p:cxnSp>
        <p:nvCxnSpPr>
          <p:cNvPr id="17" name="Straight Arrow Connector 16"/>
          <p:cNvCxnSpPr>
            <a:stCxn id="13" idx="4"/>
            <a:endCxn id="14" idx="0"/>
          </p:cNvCxnSpPr>
          <p:nvPr/>
        </p:nvCxnSpPr>
        <p:spPr>
          <a:xfrm>
            <a:off x="1940309" y="2504002"/>
            <a:ext cx="0" cy="26794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371600" y="1143000"/>
            <a:ext cx="1137416" cy="350289"/>
          </a:xfrm>
          <a:prstGeom prst="ellipse">
            <a:avLst/>
          </a:prstGeom>
          <a:solidFill>
            <a:schemeClr val="accent5">
              <a:lumMod val="20000"/>
              <a:lumOff val="80000"/>
            </a:schemeClr>
          </a:solidFill>
          <a:ln w="9525">
            <a:solidFill>
              <a:schemeClr val="tx1"/>
            </a:solidFill>
          </a:ln>
        </p:spPr>
        <p:txBody>
          <a:bodyPr wrap="square" rtlCol="0">
            <a:normAutofit fontScale="85000" lnSpcReduction="20000"/>
          </a:bodyPr>
          <a:lstStyle/>
          <a:p>
            <a:pPr algn="ctr"/>
            <a:r>
              <a:rPr lang="en-US" sz="1400" dirty="0"/>
              <a:t>Jane</a:t>
            </a:r>
          </a:p>
        </p:txBody>
      </p:sp>
      <p:sp>
        <p:nvSpPr>
          <p:cNvPr id="19" name="TextBox 18"/>
          <p:cNvSpPr txBox="1"/>
          <p:nvPr/>
        </p:nvSpPr>
        <p:spPr>
          <a:xfrm>
            <a:off x="1965330" y="1499774"/>
            <a:ext cx="960113" cy="276999"/>
          </a:xfrm>
          <a:prstGeom prst="rect">
            <a:avLst/>
          </a:prstGeom>
          <a:noFill/>
        </p:spPr>
        <p:txBody>
          <a:bodyPr wrap="square" rtlCol="0">
            <a:spAutoFit/>
          </a:bodyPr>
          <a:lstStyle/>
          <a:p>
            <a:r>
              <a:rPr lang="en-US" sz="1200" i="1" dirty="0"/>
              <a:t>author of</a:t>
            </a:r>
          </a:p>
        </p:txBody>
      </p:sp>
      <p:cxnSp>
        <p:nvCxnSpPr>
          <p:cNvPr id="20" name="Straight Arrow Connector 19"/>
          <p:cNvCxnSpPr>
            <a:stCxn id="18" idx="4"/>
            <a:endCxn id="13" idx="0"/>
          </p:cNvCxnSpPr>
          <p:nvPr/>
        </p:nvCxnSpPr>
        <p:spPr>
          <a:xfrm>
            <a:off x="1940308" y="1493289"/>
            <a:ext cx="1" cy="415221"/>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Elbow Connector 20"/>
          <p:cNvCxnSpPr>
            <a:stCxn id="14" idx="4"/>
            <a:endCxn id="12" idx="0"/>
          </p:cNvCxnSpPr>
          <p:nvPr/>
        </p:nvCxnSpPr>
        <p:spPr>
          <a:xfrm rot="16200000" flipH="1">
            <a:off x="2281803" y="3025941"/>
            <a:ext cx="349374" cy="1032366"/>
          </a:xfrm>
          <a:prstGeom prst="bentConnector3">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271784" y="1905831"/>
            <a:ext cx="1524174" cy="595492"/>
          </a:xfrm>
          <a:prstGeom prst="ellipse">
            <a:avLst/>
          </a:prstGeom>
          <a:noFill/>
          <a:ln w="9525">
            <a:solidFill>
              <a:schemeClr val="tx1"/>
            </a:solidFill>
          </a:ln>
        </p:spPr>
        <p:txBody>
          <a:bodyPr wrap="square" rtlCol="0">
            <a:normAutofit fontScale="92500" lnSpcReduction="20000"/>
          </a:bodyPr>
          <a:lstStyle/>
          <a:p>
            <a:pPr algn="ctr"/>
            <a:r>
              <a:rPr lang="en-US" sz="1400" dirty="0"/>
              <a:t>aggregating work</a:t>
            </a:r>
          </a:p>
        </p:txBody>
      </p:sp>
      <p:sp>
        <p:nvSpPr>
          <p:cNvPr id="23" name="TextBox 22"/>
          <p:cNvSpPr txBox="1"/>
          <p:nvPr/>
        </p:nvSpPr>
        <p:spPr>
          <a:xfrm>
            <a:off x="3271784" y="2771946"/>
            <a:ext cx="1524174" cy="595492"/>
          </a:xfrm>
          <a:prstGeom prst="ellipse">
            <a:avLst/>
          </a:prstGeom>
          <a:noFill/>
          <a:ln w="9525">
            <a:solidFill>
              <a:schemeClr val="tx1"/>
            </a:solidFill>
          </a:ln>
        </p:spPr>
        <p:txBody>
          <a:bodyPr wrap="square" rtlCol="0">
            <a:normAutofit fontScale="92500" lnSpcReduction="20000"/>
          </a:bodyPr>
          <a:lstStyle/>
          <a:p>
            <a:pPr algn="ctr"/>
            <a:r>
              <a:rPr lang="en-US" sz="1400" dirty="0"/>
              <a:t>aggregating  expression</a:t>
            </a:r>
          </a:p>
        </p:txBody>
      </p:sp>
      <p:cxnSp>
        <p:nvCxnSpPr>
          <p:cNvPr id="24" name="Straight Arrow Connector 23"/>
          <p:cNvCxnSpPr>
            <a:stCxn id="22" idx="4"/>
            <a:endCxn id="23" idx="0"/>
          </p:cNvCxnSpPr>
          <p:nvPr/>
        </p:nvCxnSpPr>
        <p:spPr>
          <a:xfrm>
            <a:off x="4033871" y="2501322"/>
            <a:ext cx="0" cy="27062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a:stCxn id="23" idx="4"/>
            <a:endCxn id="12" idx="0"/>
          </p:cNvCxnSpPr>
          <p:nvPr/>
        </p:nvCxnSpPr>
        <p:spPr>
          <a:xfrm rot="5400000">
            <a:off x="3328586" y="3011527"/>
            <a:ext cx="349374" cy="1061198"/>
          </a:xfrm>
          <a:prstGeom prst="bentConnector3">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080832" y="2473122"/>
            <a:ext cx="894688" cy="276999"/>
          </a:xfrm>
          <a:prstGeom prst="rect">
            <a:avLst/>
          </a:prstGeom>
          <a:noFill/>
          <a:ln>
            <a:noFill/>
          </a:ln>
        </p:spPr>
        <p:txBody>
          <a:bodyPr wrap="square" rtlCol="0">
            <a:spAutoFit/>
          </a:bodyPr>
          <a:lstStyle/>
          <a:p>
            <a:pPr algn="r"/>
            <a:r>
              <a:rPr lang="en-US" sz="1200" i="1" dirty="0"/>
              <a:t>expression</a:t>
            </a:r>
          </a:p>
        </p:txBody>
      </p:sp>
      <p:sp>
        <p:nvSpPr>
          <p:cNvPr id="27" name="TextBox 26"/>
          <p:cNvSpPr txBox="1"/>
          <p:nvPr/>
        </p:nvSpPr>
        <p:spPr>
          <a:xfrm>
            <a:off x="3005501" y="3297363"/>
            <a:ext cx="1057584" cy="276999"/>
          </a:xfrm>
          <a:prstGeom prst="rect">
            <a:avLst/>
          </a:prstGeom>
          <a:noFill/>
          <a:ln>
            <a:noFill/>
          </a:ln>
        </p:spPr>
        <p:txBody>
          <a:bodyPr wrap="square" rtlCol="0">
            <a:spAutoFit/>
          </a:bodyPr>
          <a:lstStyle/>
          <a:p>
            <a:r>
              <a:rPr lang="en-US" sz="1200" i="1" dirty="0"/>
              <a:t>manifestation</a:t>
            </a:r>
          </a:p>
        </p:txBody>
      </p:sp>
      <p:sp>
        <p:nvSpPr>
          <p:cNvPr id="37" name="TextBox 36"/>
          <p:cNvSpPr txBox="1"/>
          <p:nvPr/>
        </p:nvSpPr>
        <p:spPr>
          <a:xfrm>
            <a:off x="228600" y="1143000"/>
            <a:ext cx="914226" cy="350289"/>
          </a:xfrm>
          <a:prstGeom prst="ellipse">
            <a:avLst/>
          </a:prstGeom>
          <a:solidFill>
            <a:schemeClr val="accent5">
              <a:lumMod val="20000"/>
              <a:lumOff val="80000"/>
            </a:schemeClr>
          </a:solidFill>
          <a:ln w="9525">
            <a:solidFill>
              <a:schemeClr val="tx1"/>
            </a:solidFill>
          </a:ln>
        </p:spPr>
        <p:txBody>
          <a:bodyPr wrap="square" rtlCol="0">
            <a:normAutofit fontScale="85000" lnSpcReduction="20000"/>
          </a:bodyPr>
          <a:lstStyle/>
          <a:p>
            <a:pPr algn="ctr"/>
            <a:r>
              <a:rPr lang="en-US" sz="1400" dirty="0"/>
              <a:t>Ronald</a:t>
            </a:r>
          </a:p>
        </p:txBody>
      </p:sp>
      <p:cxnSp>
        <p:nvCxnSpPr>
          <p:cNvPr id="6" name="Curved Connector 5"/>
          <p:cNvCxnSpPr>
            <a:stCxn id="37" idx="3"/>
            <a:endCxn id="12" idx="3"/>
          </p:cNvCxnSpPr>
          <p:nvPr/>
        </p:nvCxnSpPr>
        <p:spPr>
          <a:xfrm rot="16200000" flipH="1">
            <a:off x="-55181" y="1859655"/>
            <a:ext cx="2815490" cy="1980159"/>
          </a:xfrm>
          <a:prstGeom prst="curvedConnector3">
            <a:avLst>
              <a:gd name="adj1" fmla="val 109094"/>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491087" y="1562399"/>
            <a:ext cx="960113" cy="461665"/>
          </a:xfrm>
          <a:prstGeom prst="rect">
            <a:avLst/>
          </a:prstGeom>
          <a:noFill/>
        </p:spPr>
        <p:txBody>
          <a:bodyPr wrap="square" rtlCol="0">
            <a:spAutoFit/>
          </a:bodyPr>
          <a:lstStyle/>
          <a:p>
            <a:r>
              <a:rPr lang="en-US" sz="1200" i="1" dirty="0"/>
              <a:t>writer of aggregate</a:t>
            </a:r>
          </a:p>
        </p:txBody>
      </p:sp>
      <p:pic>
        <p:nvPicPr>
          <p:cNvPr id="43" name="Picture 2" descr="aaa836c3-7829-4307-8eb1-cf6567e90609@namprd13"/>
          <p:cNvPicPr>
            <a:picLocks noChangeAspect="1" noChangeArrowheads="1"/>
          </p:cNvPicPr>
          <p:nvPr/>
        </p:nvPicPr>
        <p:blipFill rotWithShape="1">
          <a:blip r:embed="rId3">
            <a:extLst>
              <a:ext uri="{28A0092B-C50C-407E-A947-70E740481C1C}">
                <a14:useLocalDpi xmlns:a14="http://schemas.microsoft.com/office/drawing/2010/main" val="0"/>
              </a:ext>
            </a:extLst>
          </a:blip>
          <a:srcRect b="64652"/>
          <a:stretch/>
        </p:blipFill>
        <p:spPr bwMode="auto">
          <a:xfrm>
            <a:off x="76200" y="4634585"/>
            <a:ext cx="2686050" cy="2147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5158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is an LRM aggregate?</a:t>
            </a:r>
            <a:br>
              <a:rPr lang="en-US" dirty="0"/>
            </a:br>
            <a:endParaRPr lang="en-US" dirty="0"/>
          </a:p>
        </p:txBody>
      </p:sp>
      <p:sp>
        <p:nvSpPr>
          <p:cNvPr id="3" name="Content Placeholder 2"/>
          <p:cNvSpPr>
            <a:spLocks noGrp="1"/>
          </p:cNvSpPr>
          <p:nvPr>
            <p:ph idx="1"/>
          </p:nvPr>
        </p:nvSpPr>
        <p:spPr/>
        <p:txBody>
          <a:bodyPr/>
          <a:lstStyle/>
          <a:p>
            <a:pPr marL="0" lvl="1" indent="-60325">
              <a:buNone/>
            </a:pPr>
            <a:r>
              <a:rPr lang="en-US" dirty="0"/>
              <a:t>According to the LRM, an aggregate is: “A </a:t>
            </a:r>
            <a:r>
              <a:rPr lang="en-US" b="1" u="sng" dirty="0"/>
              <a:t>manifestation</a:t>
            </a:r>
            <a:r>
              <a:rPr lang="en-US" dirty="0"/>
              <a:t> embodying </a:t>
            </a:r>
            <a:r>
              <a:rPr lang="en-US" u="sng" dirty="0"/>
              <a:t>multiple expressions</a:t>
            </a:r>
            <a:r>
              <a:rPr lang="en-US" dirty="0"/>
              <a:t>.” </a:t>
            </a:r>
          </a:p>
          <a:p>
            <a:pPr marL="0" lvl="1" indent="-60325">
              <a:buNone/>
            </a:pPr>
            <a:r>
              <a:rPr lang="en-US" dirty="0"/>
              <a:t>“... every aggregate manifestation also embodies an </a:t>
            </a:r>
            <a:r>
              <a:rPr lang="en-US" u="sng" dirty="0"/>
              <a:t>expression of the aggregating work</a:t>
            </a:r>
            <a:r>
              <a:rPr lang="en-US" dirty="0"/>
              <a:t>”</a:t>
            </a:r>
          </a:p>
          <a:p>
            <a:pPr marL="0" lvl="1" indent="-60325">
              <a:buNone/>
            </a:pPr>
            <a:r>
              <a:rPr lang="en-US" dirty="0"/>
              <a:t>		(</a:t>
            </a:r>
            <a:r>
              <a:rPr lang="en-US" dirty="0">
                <a:hlinkClick r:id="rId3"/>
              </a:rPr>
              <a:t>IFLA-LRM</a:t>
            </a:r>
            <a:r>
              <a:rPr lang="en-US" dirty="0"/>
              <a:t> Section 5.7)</a:t>
            </a: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3657600"/>
            <a:ext cx="4879732"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447800" y="4876800"/>
            <a:ext cx="5791200" cy="1447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315200" y="4895671"/>
            <a:ext cx="1676400" cy="1200329"/>
          </a:xfrm>
          <a:prstGeom prst="rect">
            <a:avLst/>
          </a:prstGeom>
          <a:noFill/>
        </p:spPr>
        <p:txBody>
          <a:bodyPr wrap="square" rtlCol="0">
            <a:spAutoFit/>
          </a:bodyPr>
          <a:lstStyle/>
          <a:p>
            <a:r>
              <a:rPr lang="en-US" dirty="0">
                <a:solidFill>
                  <a:srgbClr val="002060"/>
                </a:solidFill>
                <a:latin typeface="Lucida Handwriting" panose="03010101010101010101" pitchFamily="66" charset="0"/>
              </a:rPr>
              <a:t>Multiple </a:t>
            </a:r>
          </a:p>
          <a:p>
            <a:r>
              <a:rPr lang="en-US" dirty="0">
                <a:solidFill>
                  <a:srgbClr val="002060"/>
                </a:solidFill>
                <a:latin typeface="Lucida Handwriting" panose="03010101010101010101" pitchFamily="66" charset="0"/>
              </a:rPr>
              <a:t>Expressions</a:t>
            </a:r>
          </a:p>
          <a:p>
            <a:r>
              <a:rPr lang="en-US" dirty="0">
                <a:solidFill>
                  <a:srgbClr val="002060"/>
                </a:solidFill>
                <a:latin typeface="Lucida Handwriting" panose="03010101010101010101" pitchFamily="66" charset="0"/>
              </a:rPr>
              <a:t>in an</a:t>
            </a:r>
          </a:p>
          <a:p>
            <a:r>
              <a:rPr lang="en-US" dirty="0">
                <a:solidFill>
                  <a:srgbClr val="002060"/>
                </a:solidFill>
                <a:latin typeface="Lucida Handwriting" panose="03010101010101010101" pitchFamily="66" charset="0"/>
              </a:rPr>
              <a:t>Aggregate</a:t>
            </a:r>
          </a:p>
        </p:txBody>
      </p:sp>
      <p:pic>
        <p:nvPicPr>
          <p:cNvPr id="7" name="Picture 2" descr="C:\DF Documents\RDA Stuff\AWG\AggregateScans\Emma.Middlemarsh_TP.jpg">
            <a:extLst>
              <a:ext uri="{FF2B5EF4-FFF2-40B4-BE49-F238E27FC236}">
                <a16:creationId xmlns:a16="http://schemas.microsoft.com/office/drawing/2014/main" id="{031EBFC7-8FA7-49C6-9116-4CAD2F7F633B}"/>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682" r="11260" b="5732"/>
          <a:stretch/>
        </p:blipFill>
        <p:spPr bwMode="auto">
          <a:xfrm>
            <a:off x="97971" y="4895671"/>
            <a:ext cx="1284077" cy="18317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184265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Describing a diachronic work</a:t>
            </a:r>
            <a:br>
              <a:rPr lang="en-US" dirty="0"/>
            </a:br>
            <a:r>
              <a:rPr lang="en-US" dirty="0"/>
              <a:t>An aggregate is an issue of a series</a:t>
            </a:r>
          </a:p>
        </p:txBody>
      </p:sp>
      <p:sp>
        <p:nvSpPr>
          <p:cNvPr id="12" name="TextBox 11"/>
          <p:cNvSpPr txBox="1"/>
          <p:nvPr/>
        </p:nvSpPr>
        <p:spPr>
          <a:xfrm>
            <a:off x="2081678" y="3716811"/>
            <a:ext cx="1781990" cy="599867"/>
          </a:xfrm>
          <a:prstGeom prst="ellipse">
            <a:avLst/>
          </a:prstGeom>
          <a:solidFill>
            <a:schemeClr val="accent5">
              <a:lumMod val="20000"/>
              <a:lumOff val="80000"/>
            </a:schemeClr>
          </a:solidFill>
          <a:ln w="9525">
            <a:solidFill>
              <a:schemeClr val="tx1"/>
            </a:solidFill>
          </a:ln>
        </p:spPr>
        <p:txBody>
          <a:bodyPr wrap="square" rtlCol="0">
            <a:normAutofit fontScale="92500" lnSpcReduction="20000"/>
          </a:bodyPr>
          <a:lstStyle/>
          <a:p>
            <a:pPr algn="ctr"/>
            <a:r>
              <a:rPr lang="en-US" sz="1400" dirty="0"/>
              <a:t>aggregate</a:t>
            </a:r>
          </a:p>
          <a:p>
            <a:pPr algn="ctr"/>
            <a:r>
              <a:rPr lang="en-US" sz="1400" dirty="0"/>
              <a:t>manifestation</a:t>
            </a:r>
          </a:p>
        </p:txBody>
      </p:sp>
      <p:sp>
        <p:nvSpPr>
          <p:cNvPr id="13" name="TextBox 12"/>
          <p:cNvSpPr txBox="1"/>
          <p:nvPr/>
        </p:nvSpPr>
        <p:spPr>
          <a:xfrm>
            <a:off x="1066800" y="1908510"/>
            <a:ext cx="1747017" cy="595492"/>
          </a:xfrm>
          <a:prstGeom prst="ellipse">
            <a:avLst/>
          </a:prstGeom>
          <a:solidFill>
            <a:schemeClr val="accent5">
              <a:lumMod val="20000"/>
              <a:lumOff val="80000"/>
            </a:schemeClr>
          </a:solidFill>
          <a:ln w="9525">
            <a:solidFill>
              <a:schemeClr val="tx1"/>
            </a:solidFill>
          </a:ln>
        </p:spPr>
        <p:txBody>
          <a:bodyPr wrap="square" rtlCol="0">
            <a:normAutofit fontScale="92500" lnSpcReduction="20000"/>
          </a:bodyPr>
          <a:lstStyle/>
          <a:p>
            <a:pPr algn="ctr"/>
            <a:r>
              <a:rPr lang="en-US" sz="1400" dirty="0"/>
              <a:t>aggregated work</a:t>
            </a:r>
          </a:p>
        </p:txBody>
      </p:sp>
      <p:sp>
        <p:nvSpPr>
          <p:cNvPr id="14" name="TextBox 13"/>
          <p:cNvSpPr txBox="1"/>
          <p:nvPr/>
        </p:nvSpPr>
        <p:spPr>
          <a:xfrm>
            <a:off x="1178221" y="2771946"/>
            <a:ext cx="1524174" cy="595492"/>
          </a:xfrm>
          <a:prstGeom prst="ellipse">
            <a:avLst/>
          </a:prstGeom>
          <a:solidFill>
            <a:schemeClr val="accent5">
              <a:lumMod val="20000"/>
              <a:lumOff val="80000"/>
            </a:schemeClr>
          </a:solidFill>
          <a:ln w="9525">
            <a:solidFill>
              <a:schemeClr val="tx1"/>
            </a:solidFill>
          </a:ln>
        </p:spPr>
        <p:txBody>
          <a:bodyPr wrap="square" rtlCol="0">
            <a:normAutofit fontScale="92500" lnSpcReduction="20000"/>
          </a:bodyPr>
          <a:lstStyle/>
          <a:p>
            <a:pPr algn="ctr"/>
            <a:r>
              <a:rPr lang="en-US" sz="1400" dirty="0"/>
              <a:t>aggregated expression</a:t>
            </a:r>
          </a:p>
        </p:txBody>
      </p:sp>
      <p:sp>
        <p:nvSpPr>
          <p:cNvPr id="15" name="TextBox 14"/>
          <p:cNvSpPr txBox="1"/>
          <p:nvPr/>
        </p:nvSpPr>
        <p:spPr>
          <a:xfrm>
            <a:off x="2003029" y="2445003"/>
            <a:ext cx="894688" cy="276999"/>
          </a:xfrm>
          <a:prstGeom prst="rect">
            <a:avLst/>
          </a:prstGeom>
          <a:noFill/>
          <a:ln>
            <a:noFill/>
          </a:ln>
        </p:spPr>
        <p:txBody>
          <a:bodyPr wrap="square" rtlCol="0">
            <a:spAutoFit/>
          </a:bodyPr>
          <a:lstStyle/>
          <a:p>
            <a:pPr algn="r"/>
            <a:r>
              <a:rPr lang="en-US" sz="1200" i="1" dirty="0"/>
              <a:t>expression</a:t>
            </a:r>
          </a:p>
        </p:txBody>
      </p:sp>
      <p:sp>
        <p:nvSpPr>
          <p:cNvPr id="16" name="TextBox 15"/>
          <p:cNvSpPr txBox="1"/>
          <p:nvPr/>
        </p:nvSpPr>
        <p:spPr>
          <a:xfrm>
            <a:off x="1927698" y="3269244"/>
            <a:ext cx="1057584" cy="276999"/>
          </a:xfrm>
          <a:prstGeom prst="rect">
            <a:avLst/>
          </a:prstGeom>
          <a:noFill/>
          <a:ln>
            <a:noFill/>
          </a:ln>
        </p:spPr>
        <p:txBody>
          <a:bodyPr wrap="square" rtlCol="0">
            <a:spAutoFit/>
          </a:bodyPr>
          <a:lstStyle/>
          <a:p>
            <a:r>
              <a:rPr lang="en-US" sz="1200" i="1" dirty="0"/>
              <a:t>manifestation</a:t>
            </a:r>
          </a:p>
        </p:txBody>
      </p:sp>
      <p:cxnSp>
        <p:nvCxnSpPr>
          <p:cNvPr id="17" name="Straight Arrow Connector 16"/>
          <p:cNvCxnSpPr>
            <a:stCxn id="13" idx="4"/>
            <a:endCxn id="14" idx="0"/>
          </p:cNvCxnSpPr>
          <p:nvPr/>
        </p:nvCxnSpPr>
        <p:spPr>
          <a:xfrm>
            <a:off x="1940309" y="2504002"/>
            <a:ext cx="0" cy="26794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371600" y="1143000"/>
            <a:ext cx="1137416" cy="350289"/>
          </a:xfrm>
          <a:prstGeom prst="ellipse">
            <a:avLst/>
          </a:prstGeom>
          <a:solidFill>
            <a:schemeClr val="accent5">
              <a:lumMod val="20000"/>
              <a:lumOff val="80000"/>
            </a:schemeClr>
          </a:solidFill>
          <a:ln w="9525">
            <a:solidFill>
              <a:schemeClr val="tx1"/>
            </a:solidFill>
          </a:ln>
        </p:spPr>
        <p:txBody>
          <a:bodyPr wrap="square" rtlCol="0">
            <a:normAutofit fontScale="85000" lnSpcReduction="20000"/>
          </a:bodyPr>
          <a:lstStyle/>
          <a:p>
            <a:pPr algn="ctr"/>
            <a:r>
              <a:rPr lang="en-US" sz="1400" dirty="0"/>
              <a:t>Author</a:t>
            </a:r>
          </a:p>
        </p:txBody>
      </p:sp>
      <p:sp>
        <p:nvSpPr>
          <p:cNvPr id="19" name="TextBox 18"/>
          <p:cNvSpPr txBox="1"/>
          <p:nvPr/>
        </p:nvSpPr>
        <p:spPr>
          <a:xfrm>
            <a:off x="1965330" y="1499774"/>
            <a:ext cx="960113" cy="276999"/>
          </a:xfrm>
          <a:prstGeom prst="rect">
            <a:avLst/>
          </a:prstGeom>
          <a:noFill/>
        </p:spPr>
        <p:txBody>
          <a:bodyPr wrap="square" rtlCol="0">
            <a:spAutoFit/>
          </a:bodyPr>
          <a:lstStyle/>
          <a:p>
            <a:r>
              <a:rPr lang="en-US" sz="1200" i="1" dirty="0"/>
              <a:t>author of</a:t>
            </a:r>
          </a:p>
        </p:txBody>
      </p:sp>
      <p:cxnSp>
        <p:nvCxnSpPr>
          <p:cNvPr id="20" name="Straight Arrow Connector 19"/>
          <p:cNvCxnSpPr>
            <a:stCxn id="18" idx="4"/>
            <a:endCxn id="13" idx="0"/>
          </p:cNvCxnSpPr>
          <p:nvPr/>
        </p:nvCxnSpPr>
        <p:spPr>
          <a:xfrm>
            <a:off x="1940308" y="1493289"/>
            <a:ext cx="1" cy="415221"/>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Elbow Connector 20"/>
          <p:cNvCxnSpPr>
            <a:stCxn id="14" idx="4"/>
            <a:endCxn id="12" idx="0"/>
          </p:cNvCxnSpPr>
          <p:nvPr/>
        </p:nvCxnSpPr>
        <p:spPr>
          <a:xfrm rot="16200000" flipH="1">
            <a:off x="2281804" y="3025941"/>
            <a:ext cx="349373" cy="1032365"/>
          </a:xfrm>
          <a:prstGeom prst="bentConnector3">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271784" y="1905831"/>
            <a:ext cx="1524174" cy="595492"/>
          </a:xfrm>
          <a:prstGeom prst="ellipse">
            <a:avLst/>
          </a:prstGeom>
          <a:noFill/>
          <a:ln w="9525">
            <a:solidFill>
              <a:schemeClr val="tx1"/>
            </a:solidFill>
          </a:ln>
        </p:spPr>
        <p:txBody>
          <a:bodyPr wrap="square" rtlCol="0">
            <a:normAutofit fontScale="92500" lnSpcReduction="20000"/>
          </a:bodyPr>
          <a:lstStyle/>
          <a:p>
            <a:pPr algn="ctr"/>
            <a:r>
              <a:rPr lang="en-US" sz="1400" dirty="0"/>
              <a:t>aggregating work</a:t>
            </a:r>
          </a:p>
        </p:txBody>
      </p:sp>
      <p:sp>
        <p:nvSpPr>
          <p:cNvPr id="23" name="TextBox 22"/>
          <p:cNvSpPr txBox="1"/>
          <p:nvPr/>
        </p:nvSpPr>
        <p:spPr>
          <a:xfrm>
            <a:off x="3271784" y="2771946"/>
            <a:ext cx="1524174" cy="595492"/>
          </a:xfrm>
          <a:prstGeom prst="ellipse">
            <a:avLst/>
          </a:prstGeom>
          <a:noFill/>
          <a:ln w="9525">
            <a:solidFill>
              <a:schemeClr val="tx1"/>
            </a:solidFill>
          </a:ln>
        </p:spPr>
        <p:txBody>
          <a:bodyPr wrap="square" rtlCol="0">
            <a:normAutofit fontScale="92500" lnSpcReduction="20000"/>
          </a:bodyPr>
          <a:lstStyle/>
          <a:p>
            <a:pPr algn="ctr"/>
            <a:r>
              <a:rPr lang="en-US" sz="1400" dirty="0"/>
              <a:t>aggregating  expression</a:t>
            </a:r>
          </a:p>
        </p:txBody>
      </p:sp>
      <p:cxnSp>
        <p:nvCxnSpPr>
          <p:cNvPr id="24" name="Straight Arrow Connector 23"/>
          <p:cNvCxnSpPr>
            <a:stCxn id="22" idx="4"/>
            <a:endCxn id="23" idx="0"/>
          </p:cNvCxnSpPr>
          <p:nvPr/>
        </p:nvCxnSpPr>
        <p:spPr>
          <a:xfrm>
            <a:off x="4033871" y="2501322"/>
            <a:ext cx="0" cy="27062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a:stCxn id="23" idx="4"/>
            <a:endCxn id="12" idx="0"/>
          </p:cNvCxnSpPr>
          <p:nvPr/>
        </p:nvCxnSpPr>
        <p:spPr>
          <a:xfrm rot="5400000">
            <a:off x="3328586" y="3011525"/>
            <a:ext cx="349373" cy="1061198"/>
          </a:xfrm>
          <a:prstGeom prst="bentConnector3">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080832" y="2473122"/>
            <a:ext cx="894688" cy="276999"/>
          </a:xfrm>
          <a:prstGeom prst="rect">
            <a:avLst/>
          </a:prstGeom>
          <a:noFill/>
          <a:ln>
            <a:noFill/>
          </a:ln>
        </p:spPr>
        <p:txBody>
          <a:bodyPr wrap="square" rtlCol="0">
            <a:spAutoFit/>
          </a:bodyPr>
          <a:lstStyle/>
          <a:p>
            <a:pPr algn="r"/>
            <a:r>
              <a:rPr lang="en-US" sz="1200" i="1" dirty="0"/>
              <a:t>expression</a:t>
            </a:r>
          </a:p>
        </p:txBody>
      </p:sp>
      <p:sp>
        <p:nvSpPr>
          <p:cNvPr id="27" name="TextBox 26"/>
          <p:cNvSpPr txBox="1"/>
          <p:nvPr/>
        </p:nvSpPr>
        <p:spPr>
          <a:xfrm>
            <a:off x="3005501" y="3297363"/>
            <a:ext cx="1057584" cy="276999"/>
          </a:xfrm>
          <a:prstGeom prst="rect">
            <a:avLst/>
          </a:prstGeom>
          <a:noFill/>
          <a:ln>
            <a:noFill/>
          </a:ln>
        </p:spPr>
        <p:txBody>
          <a:bodyPr wrap="square" rtlCol="0">
            <a:spAutoFit/>
          </a:bodyPr>
          <a:lstStyle/>
          <a:p>
            <a:r>
              <a:rPr lang="en-US" sz="1200" i="1" dirty="0"/>
              <a:t>manifestation</a:t>
            </a:r>
          </a:p>
        </p:txBody>
      </p:sp>
      <p:sp>
        <p:nvSpPr>
          <p:cNvPr id="37" name="TextBox 36"/>
          <p:cNvSpPr txBox="1"/>
          <p:nvPr/>
        </p:nvSpPr>
        <p:spPr>
          <a:xfrm>
            <a:off x="228600" y="1143000"/>
            <a:ext cx="914226" cy="350289"/>
          </a:xfrm>
          <a:prstGeom prst="ellipse">
            <a:avLst/>
          </a:prstGeom>
          <a:solidFill>
            <a:schemeClr val="accent5">
              <a:lumMod val="20000"/>
              <a:lumOff val="80000"/>
            </a:schemeClr>
          </a:solidFill>
          <a:ln w="9525">
            <a:solidFill>
              <a:schemeClr val="tx1"/>
            </a:solidFill>
          </a:ln>
        </p:spPr>
        <p:txBody>
          <a:bodyPr wrap="square" rtlCol="0">
            <a:normAutofit fontScale="85000" lnSpcReduction="20000"/>
          </a:bodyPr>
          <a:lstStyle/>
          <a:p>
            <a:pPr algn="ctr"/>
            <a:r>
              <a:rPr lang="en-US" sz="1400" dirty="0"/>
              <a:t>Author</a:t>
            </a:r>
          </a:p>
        </p:txBody>
      </p:sp>
      <p:cxnSp>
        <p:nvCxnSpPr>
          <p:cNvPr id="6" name="Curved Connector 5"/>
          <p:cNvCxnSpPr>
            <a:stCxn id="37" idx="3"/>
            <a:endCxn id="12" idx="3"/>
          </p:cNvCxnSpPr>
          <p:nvPr/>
        </p:nvCxnSpPr>
        <p:spPr>
          <a:xfrm rot="16200000" flipH="1">
            <a:off x="-40856" y="1845330"/>
            <a:ext cx="2786840" cy="1980159"/>
          </a:xfrm>
          <a:prstGeom prst="curvedConnector3">
            <a:avLst>
              <a:gd name="adj1" fmla="val 111355"/>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491087" y="1562399"/>
            <a:ext cx="960113" cy="461665"/>
          </a:xfrm>
          <a:prstGeom prst="rect">
            <a:avLst/>
          </a:prstGeom>
          <a:noFill/>
        </p:spPr>
        <p:txBody>
          <a:bodyPr wrap="square" rtlCol="0">
            <a:spAutoFit/>
          </a:bodyPr>
          <a:lstStyle/>
          <a:p>
            <a:r>
              <a:rPr lang="en-US" sz="1200" i="1" dirty="0"/>
              <a:t>writer of aggregate</a:t>
            </a:r>
          </a:p>
        </p:txBody>
      </p:sp>
      <p:pic>
        <p:nvPicPr>
          <p:cNvPr id="43" name="Picture 2" descr="aaa836c3-7829-4307-8eb1-cf6567e90609@namprd13"/>
          <p:cNvPicPr>
            <a:picLocks noChangeAspect="1" noChangeArrowheads="1"/>
          </p:cNvPicPr>
          <p:nvPr/>
        </p:nvPicPr>
        <p:blipFill rotWithShape="1">
          <a:blip r:embed="rId3">
            <a:extLst>
              <a:ext uri="{28A0092B-C50C-407E-A947-70E740481C1C}">
                <a14:useLocalDpi xmlns:a14="http://schemas.microsoft.com/office/drawing/2010/main" val="0"/>
              </a:ext>
            </a:extLst>
          </a:blip>
          <a:srcRect b="64652"/>
          <a:stretch/>
        </p:blipFill>
        <p:spPr bwMode="auto">
          <a:xfrm>
            <a:off x="76200" y="4634585"/>
            <a:ext cx="2686050" cy="2147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 descr="f5be7aec-f363-460d-8971-615abdc7b133@namprd13">
            <a:extLst>
              <a:ext uri="{FF2B5EF4-FFF2-40B4-BE49-F238E27FC236}">
                <a16:creationId xmlns:a16="http://schemas.microsoft.com/office/drawing/2014/main" id="{111BAE43-9CD8-4574-A537-FD53A89B1F6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1295" t="6287" r="10745" b="40570"/>
          <a:stretch/>
        </p:blipFill>
        <p:spPr bwMode="auto">
          <a:xfrm>
            <a:off x="5867400" y="5117590"/>
            <a:ext cx="3200400" cy="163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Rounded Corners 2">
            <a:extLst>
              <a:ext uri="{FF2B5EF4-FFF2-40B4-BE49-F238E27FC236}">
                <a16:creationId xmlns:a16="http://schemas.microsoft.com/office/drawing/2014/main" id="{401A5A10-B8A7-4F42-9626-F5BE1A3F1BD7}"/>
              </a:ext>
            </a:extLst>
          </p:cNvPr>
          <p:cNvSpPr/>
          <p:nvPr/>
        </p:nvSpPr>
        <p:spPr>
          <a:xfrm>
            <a:off x="5791200" y="5029200"/>
            <a:ext cx="3276600" cy="762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723849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Describing a diachronic work</a:t>
            </a:r>
            <a:br>
              <a:rPr lang="en-US" dirty="0"/>
            </a:br>
            <a:r>
              <a:rPr lang="en-US" dirty="0"/>
              <a:t>Relating the aggregate to the series</a:t>
            </a:r>
          </a:p>
        </p:txBody>
      </p:sp>
      <p:sp>
        <p:nvSpPr>
          <p:cNvPr id="12" name="TextBox 11"/>
          <p:cNvSpPr txBox="1"/>
          <p:nvPr/>
        </p:nvSpPr>
        <p:spPr>
          <a:xfrm>
            <a:off x="2081678" y="3716811"/>
            <a:ext cx="1781990" cy="600065"/>
          </a:xfrm>
          <a:prstGeom prst="ellipse">
            <a:avLst/>
          </a:prstGeom>
          <a:solidFill>
            <a:schemeClr val="accent5">
              <a:lumMod val="20000"/>
              <a:lumOff val="80000"/>
            </a:schemeClr>
          </a:solidFill>
          <a:ln w="9525">
            <a:solidFill>
              <a:schemeClr val="tx1"/>
            </a:solidFill>
          </a:ln>
        </p:spPr>
        <p:txBody>
          <a:bodyPr wrap="square" rtlCol="0">
            <a:noAutofit/>
          </a:bodyPr>
          <a:lstStyle/>
          <a:p>
            <a:pPr algn="ctr"/>
            <a:r>
              <a:rPr lang="en-US" sz="1200" dirty="0"/>
              <a:t>static aggregate</a:t>
            </a:r>
          </a:p>
          <a:p>
            <a:pPr algn="ctr"/>
            <a:r>
              <a:rPr lang="en-US" sz="1200" dirty="0"/>
              <a:t>manifestation</a:t>
            </a:r>
          </a:p>
        </p:txBody>
      </p:sp>
      <p:sp>
        <p:nvSpPr>
          <p:cNvPr id="13" name="TextBox 12"/>
          <p:cNvSpPr txBox="1"/>
          <p:nvPr/>
        </p:nvSpPr>
        <p:spPr>
          <a:xfrm>
            <a:off x="1066800" y="1908510"/>
            <a:ext cx="1747017" cy="595492"/>
          </a:xfrm>
          <a:prstGeom prst="ellipse">
            <a:avLst/>
          </a:prstGeom>
          <a:solidFill>
            <a:schemeClr val="accent5">
              <a:lumMod val="20000"/>
              <a:lumOff val="80000"/>
            </a:schemeClr>
          </a:solidFill>
          <a:ln w="9525">
            <a:solidFill>
              <a:schemeClr val="tx1"/>
            </a:solidFill>
          </a:ln>
        </p:spPr>
        <p:txBody>
          <a:bodyPr wrap="square" rtlCol="0">
            <a:normAutofit fontScale="85000" lnSpcReduction="10000"/>
          </a:bodyPr>
          <a:lstStyle/>
          <a:p>
            <a:pPr algn="ctr"/>
            <a:r>
              <a:rPr lang="en-US" sz="1400" dirty="0"/>
              <a:t>static aggregated work</a:t>
            </a:r>
          </a:p>
        </p:txBody>
      </p:sp>
      <p:sp>
        <p:nvSpPr>
          <p:cNvPr id="14" name="TextBox 13"/>
          <p:cNvSpPr txBox="1"/>
          <p:nvPr/>
        </p:nvSpPr>
        <p:spPr>
          <a:xfrm>
            <a:off x="1178221" y="2771946"/>
            <a:ext cx="1524174" cy="595492"/>
          </a:xfrm>
          <a:prstGeom prst="ellipse">
            <a:avLst/>
          </a:prstGeom>
          <a:solidFill>
            <a:schemeClr val="accent5">
              <a:lumMod val="20000"/>
              <a:lumOff val="80000"/>
            </a:schemeClr>
          </a:solidFill>
          <a:ln w="9525">
            <a:solidFill>
              <a:schemeClr val="tx1"/>
            </a:solidFill>
          </a:ln>
        </p:spPr>
        <p:txBody>
          <a:bodyPr wrap="square" rtlCol="0">
            <a:normAutofit fontScale="70000" lnSpcReduction="20000"/>
          </a:bodyPr>
          <a:lstStyle/>
          <a:p>
            <a:pPr algn="ctr"/>
            <a:r>
              <a:rPr lang="en-US" sz="1400" dirty="0"/>
              <a:t>static aggregated expression</a:t>
            </a:r>
          </a:p>
        </p:txBody>
      </p:sp>
      <p:sp>
        <p:nvSpPr>
          <p:cNvPr id="15" name="TextBox 14"/>
          <p:cNvSpPr txBox="1"/>
          <p:nvPr/>
        </p:nvSpPr>
        <p:spPr>
          <a:xfrm>
            <a:off x="2003029" y="2445003"/>
            <a:ext cx="894688" cy="276999"/>
          </a:xfrm>
          <a:prstGeom prst="rect">
            <a:avLst/>
          </a:prstGeom>
          <a:noFill/>
          <a:ln>
            <a:noFill/>
          </a:ln>
        </p:spPr>
        <p:txBody>
          <a:bodyPr wrap="square" rtlCol="0">
            <a:spAutoFit/>
          </a:bodyPr>
          <a:lstStyle/>
          <a:p>
            <a:pPr algn="r"/>
            <a:r>
              <a:rPr lang="en-US" sz="1200" i="1" dirty="0"/>
              <a:t>expression</a:t>
            </a:r>
          </a:p>
        </p:txBody>
      </p:sp>
      <p:sp>
        <p:nvSpPr>
          <p:cNvPr id="16" name="TextBox 15"/>
          <p:cNvSpPr txBox="1"/>
          <p:nvPr/>
        </p:nvSpPr>
        <p:spPr>
          <a:xfrm>
            <a:off x="1927698" y="3269244"/>
            <a:ext cx="1057584" cy="276999"/>
          </a:xfrm>
          <a:prstGeom prst="rect">
            <a:avLst/>
          </a:prstGeom>
          <a:noFill/>
          <a:ln>
            <a:noFill/>
          </a:ln>
        </p:spPr>
        <p:txBody>
          <a:bodyPr wrap="square" rtlCol="0">
            <a:spAutoFit/>
          </a:bodyPr>
          <a:lstStyle/>
          <a:p>
            <a:r>
              <a:rPr lang="en-US" sz="1200" i="1" dirty="0"/>
              <a:t>manifestation</a:t>
            </a:r>
          </a:p>
        </p:txBody>
      </p:sp>
      <p:cxnSp>
        <p:nvCxnSpPr>
          <p:cNvPr id="17" name="Straight Arrow Connector 16"/>
          <p:cNvCxnSpPr>
            <a:stCxn id="13" idx="4"/>
            <a:endCxn id="14" idx="0"/>
          </p:cNvCxnSpPr>
          <p:nvPr/>
        </p:nvCxnSpPr>
        <p:spPr>
          <a:xfrm>
            <a:off x="1940309" y="2504002"/>
            <a:ext cx="0" cy="26794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371600" y="1143000"/>
            <a:ext cx="1137416" cy="350289"/>
          </a:xfrm>
          <a:prstGeom prst="ellipse">
            <a:avLst/>
          </a:prstGeom>
          <a:solidFill>
            <a:schemeClr val="accent5">
              <a:lumMod val="20000"/>
              <a:lumOff val="80000"/>
            </a:schemeClr>
          </a:solidFill>
          <a:ln w="9525">
            <a:solidFill>
              <a:schemeClr val="tx1"/>
            </a:solidFill>
          </a:ln>
        </p:spPr>
        <p:txBody>
          <a:bodyPr wrap="square" rtlCol="0">
            <a:normAutofit fontScale="85000" lnSpcReduction="20000"/>
          </a:bodyPr>
          <a:lstStyle/>
          <a:p>
            <a:pPr algn="ctr"/>
            <a:r>
              <a:rPr lang="en-US" sz="1400" dirty="0"/>
              <a:t>Author</a:t>
            </a:r>
          </a:p>
        </p:txBody>
      </p:sp>
      <p:sp>
        <p:nvSpPr>
          <p:cNvPr id="19" name="TextBox 18"/>
          <p:cNvSpPr txBox="1"/>
          <p:nvPr/>
        </p:nvSpPr>
        <p:spPr>
          <a:xfrm>
            <a:off x="1965330" y="1499774"/>
            <a:ext cx="960113" cy="276999"/>
          </a:xfrm>
          <a:prstGeom prst="rect">
            <a:avLst/>
          </a:prstGeom>
          <a:noFill/>
        </p:spPr>
        <p:txBody>
          <a:bodyPr wrap="square" rtlCol="0">
            <a:spAutoFit/>
          </a:bodyPr>
          <a:lstStyle/>
          <a:p>
            <a:r>
              <a:rPr lang="en-US" sz="1200" i="1" dirty="0"/>
              <a:t>author of</a:t>
            </a:r>
          </a:p>
        </p:txBody>
      </p:sp>
      <p:cxnSp>
        <p:nvCxnSpPr>
          <p:cNvPr id="20" name="Straight Arrow Connector 19"/>
          <p:cNvCxnSpPr>
            <a:stCxn id="18" idx="4"/>
            <a:endCxn id="13" idx="0"/>
          </p:cNvCxnSpPr>
          <p:nvPr/>
        </p:nvCxnSpPr>
        <p:spPr>
          <a:xfrm>
            <a:off x="1940308" y="1493289"/>
            <a:ext cx="1" cy="415221"/>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Elbow Connector 20"/>
          <p:cNvCxnSpPr>
            <a:stCxn id="14" idx="4"/>
            <a:endCxn id="12" idx="0"/>
          </p:cNvCxnSpPr>
          <p:nvPr/>
        </p:nvCxnSpPr>
        <p:spPr>
          <a:xfrm rot="16200000" flipH="1">
            <a:off x="2281804" y="3025941"/>
            <a:ext cx="349373" cy="1032365"/>
          </a:xfrm>
          <a:prstGeom prst="bentConnector3">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271784" y="1828800"/>
            <a:ext cx="1524174" cy="595492"/>
          </a:xfrm>
          <a:prstGeom prst="ellipse">
            <a:avLst/>
          </a:prstGeom>
          <a:noFill/>
          <a:ln w="9525">
            <a:solidFill>
              <a:schemeClr val="tx1"/>
            </a:solidFill>
          </a:ln>
        </p:spPr>
        <p:txBody>
          <a:bodyPr wrap="square" rtlCol="0">
            <a:noAutofit/>
          </a:bodyPr>
          <a:lstStyle/>
          <a:p>
            <a:pPr algn="ctr"/>
            <a:r>
              <a:rPr lang="en-US" sz="1000" dirty="0"/>
              <a:t>static aggregating work</a:t>
            </a:r>
          </a:p>
        </p:txBody>
      </p:sp>
      <p:sp>
        <p:nvSpPr>
          <p:cNvPr id="23" name="TextBox 22"/>
          <p:cNvSpPr txBox="1"/>
          <p:nvPr/>
        </p:nvSpPr>
        <p:spPr>
          <a:xfrm>
            <a:off x="3271784" y="2771946"/>
            <a:ext cx="1524174" cy="595492"/>
          </a:xfrm>
          <a:prstGeom prst="ellipse">
            <a:avLst/>
          </a:prstGeom>
          <a:noFill/>
          <a:ln w="9525">
            <a:solidFill>
              <a:schemeClr val="tx1"/>
            </a:solidFill>
          </a:ln>
        </p:spPr>
        <p:txBody>
          <a:bodyPr wrap="square" rtlCol="0">
            <a:noAutofit/>
          </a:bodyPr>
          <a:lstStyle/>
          <a:p>
            <a:pPr algn="ctr"/>
            <a:r>
              <a:rPr lang="en-US" sz="1000" dirty="0"/>
              <a:t>static aggregating  expression</a:t>
            </a:r>
          </a:p>
        </p:txBody>
      </p:sp>
      <p:cxnSp>
        <p:nvCxnSpPr>
          <p:cNvPr id="24" name="Straight Arrow Connector 23"/>
          <p:cNvCxnSpPr>
            <a:stCxn id="22" idx="4"/>
            <a:endCxn id="23" idx="0"/>
          </p:cNvCxnSpPr>
          <p:nvPr/>
        </p:nvCxnSpPr>
        <p:spPr>
          <a:xfrm>
            <a:off x="4033871" y="2424292"/>
            <a:ext cx="0" cy="34765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a:stCxn id="23" idx="4"/>
            <a:endCxn id="12" idx="0"/>
          </p:cNvCxnSpPr>
          <p:nvPr/>
        </p:nvCxnSpPr>
        <p:spPr>
          <a:xfrm rot="5400000">
            <a:off x="3328586" y="3011525"/>
            <a:ext cx="349373" cy="1061198"/>
          </a:xfrm>
          <a:prstGeom prst="bentConnector3">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080832" y="2473122"/>
            <a:ext cx="894688" cy="276999"/>
          </a:xfrm>
          <a:prstGeom prst="rect">
            <a:avLst/>
          </a:prstGeom>
          <a:noFill/>
          <a:ln>
            <a:noFill/>
          </a:ln>
        </p:spPr>
        <p:txBody>
          <a:bodyPr wrap="square" rtlCol="0">
            <a:spAutoFit/>
          </a:bodyPr>
          <a:lstStyle/>
          <a:p>
            <a:pPr algn="r"/>
            <a:r>
              <a:rPr lang="en-US" sz="1200" i="1" dirty="0"/>
              <a:t>expression</a:t>
            </a:r>
          </a:p>
        </p:txBody>
      </p:sp>
      <p:sp>
        <p:nvSpPr>
          <p:cNvPr id="27" name="TextBox 26"/>
          <p:cNvSpPr txBox="1"/>
          <p:nvPr/>
        </p:nvSpPr>
        <p:spPr>
          <a:xfrm>
            <a:off x="3005501" y="3297363"/>
            <a:ext cx="1057584" cy="276999"/>
          </a:xfrm>
          <a:prstGeom prst="rect">
            <a:avLst/>
          </a:prstGeom>
          <a:noFill/>
          <a:ln>
            <a:noFill/>
          </a:ln>
        </p:spPr>
        <p:txBody>
          <a:bodyPr wrap="square" rtlCol="0">
            <a:spAutoFit/>
          </a:bodyPr>
          <a:lstStyle/>
          <a:p>
            <a:r>
              <a:rPr lang="en-US" sz="1200" i="1" dirty="0"/>
              <a:t>manifestation</a:t>
            </a:r>
          </a:p>
        </p:txBody>
      </p:sp>
      <p:sp>
        <p:nvSpPr>
          <p:cNvPr id="29" name="TextBox 28"/>
          <p:cNvSpPr txBox="1"/>
          <p:nvPr/>
        </p:nvSpPr>
        <p:spPr>
          <a:xfrm>
            <a:off x="5457010" y="3718157"/>
            <a:ext cx="1781990" cy="777643"/>
          </a:xfrm>
          <a:prstGeom prst="ellipse">
            <a:avLst/>
          </a:prstGeom>
          <a:noFill/>
          <a:ln w="9525">
            <a:solidFill>
              <a:schemeClr val="tx1"/>
            </a:solidFill>
          </a:ln>
        </p:spPr>
        <p:txBody>
          <a:bodyPr wrap="square" rtlCol="0">
            <a:noAutofit/>
          </a:bodyPr>
          <a:lstStyle/>
          <a:p>
            <a:pPr algn="ctr"/>
            <a:r>
              <a:rPr lang="en-US" sz="1000" dirty="0"/>
              <a:t>successive aggregate</a:t>
            </a:r>
          </a:p>
          <a:p>
            <a:pPr algn="ctr"/>
            <a:r>
              <a:rPr lang="en-US" sz="1000" dirty="0"/>
              <a:t>manifestation multiunit</a:t>
            </a:r>
          </a:p>
        </p:txBody>
      </p:sp>
      <p:sp>
        <p:nvSpPr>
          <p:cNvPr id="30" name="TextBox 29"/>
          <p:cNvSpPr txBox="1"/>
          <p:nvPr/>
        </p:nvSpPr>
        <p:spPr>
          <a:xfrm>
            <a:off x="5574172" y="1765861"/>
            <a:ext cx="1524174" cy="707261"/>
          </a:xfrm>
          <a:prstGeom prst="ellipse">
            <a:avLst/>
          </a:prstGeom>
          <a:noFill/>
          <a:ln w="9525">
            <a:solidFill>
              <a:schemeClr val="tx1"/>
            </a:solidFill>
          </a:ln>
        </p:spPr>
        <p:txBody>
          <a:bodyPr wrap="square" rtlCol="0">
            <a:normAutofit fontScale="77500" lnSpcReduction="20000"/>
          </a:bodyPr>
          <a:lstStyle/>
          <a:p>
            <a:pPr algn="ctr"/>
            <a:r>
              <a:rPr lang="en-US" sz="1400" dirty="0"/>
              <a:t>successive aggregating work</a:t>
            </a:r>
          </a:p>
        </p:txBody>
      </p:sp>
      <p:sp>
        <p:nvSpPr>
          <p:cNvPr id="31" name="TextBox 30"/>
          <p:cNvSpPr txBox="1"/>
          <p:nvPr/>
        </p:nvSpPr>
        <p:spPr>
          <a:xfrm>
            <a:off x="5574172" y="2771115"/>
            <a:ext cx="1524174" cy="595492"/>
          </a:xfrm>
          <a:prstGeom prst="ellipse">
            <a:avLst/>
          </a:prstGeom>
          <a:noFill/>
          <a:ln w="9525">
            <a:solidFill>
              <a:schemeClr val="tx1"/>
            </a:solidFill>
          </a:ln>
        </p:spPr>
        <p:txBody>
          <a:bodyPr wrap="square" rtlCol="0">
            <a:noAutofit/>
          </a:bodyPr>
          <a:lstStyle/>
          <a:p>
            <a:pPr algn="ctr"/>
            <a:r>
              <a:rPr lang="en-US" sz="1000" dirty="0"/>
              <a:t>successive aggregating  expression</a:t>
            </a:r>
          </a:p>
        </p:txBody>
      </p:sp>
      <p:cxnSp>
        <p:nvCxnSpPr>
          <p:cNvPr id="32" name="Straight Arrow Connector 31"/>
          <p:cNvCxnSpPr>
            <a:stCxn id="30" idx="4"/>
            <a:endCxn id="31" idx="0"/>
          </p:cNvCxnSpPr>
          <p:nvPr/>
        </p:nvCxnSpPr>
        <p:spPr>
          <a:xfrm>
            <a:off x="6336259" y="2473122"/>
            <a:ext cx="0" cy="29799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5383220" y="2472291"/>
            <a:ext cx="894688" cy="276999"/>
          </a:xfrm>
          <a:prstGeom prst="rect">
            <a:avLst/>
          </a:prstGeom>
          <a:noFill/>
          <a:ln>
            <a:noFill/>
          </a:ln>
        </p:spPr>
        <p:txBody>
          <a:bodyPr wrap="square" rtlCol="0">
            <a:spAutoFit/>
          </a:bodyPr>
          <a:lstStyle/>
          <a:p>
            <a:pPr algn="r"/>
            <a:r>
              <a:rPr lang="en-US" sz="1200" i="1" dirty="0"/>
              <a:t>expression</a:t>
            </a:r>
          </a:p>
        </p:txBody>
      </p:sp>
      <p:sp>
        <p:nvSpPr>
          <p:cNvPr id="35" name="TextBox 34"/>
          <p:cNvSpPr txBox="1"/>
          <p:nvPr/>
        </p:nvSpPr>
        <p:spPr>
          <a:xfrm>
            <a:off x="5307889" y="3296532"/>
            <a:ext cx="1057584" cy="276999"/>
          </a:xfrm>
          <a:prstGeom prst="rect">
            <a:avLst/>
          </a:prstGeom>
          <a:noFill/>
          <a:ln>
            <a:noFill/>
          </a:ln>
        </p:spPr>
        <p:txBody>
          <a:bodyPr wrap="square" rtlCol="0">
            <a:spAutoFit/>
          </a:bodyPr>
          <a:lstStyle/>
          <a:p>
            <a:r>
              <a:rPr lang="en-US" sz="1200" i="1" dirty="0"/>
              <a:t>manifestation</a:t>
            </a:r>
          </a:p>
        </p:txBody>
      </p:sp>
      <p:cxnSp>
        <p:nvCxnSpPr>
          <p:cNvPr id="4" name="Straight Arrow Connector 3"/>
          <p:cNvCxnSpPr>
            <a:stCxn id="31" idx="4"/>
            <a:endCxn id="29" idx="0"/>
          </p:cNvCxnSpPr>
          <p:nvPr/>
        </p:nvCxnSpPr>
        <p:spPr>
          <a:xfrm>
            <a:off x="6336259" y="3366607"/>
            <a:ext cx="11746" cy="3515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228600" y="1143000"/>
            <a:ext cx="914226" cy="350289"/>
          </a:xfrm>
          <a:prstGeom prst="ellipse">
            <a:avLst/>
          </a:prstGeom>
          <a:solidFill>
            <a:schemeClr val="accent5">
              <a:lumMod val="20000"/>
              <a:lumOff val="80000"/>
            </a:schemeClr>
          </a:solidFill>
          <a:ln w="9525">
            <a:solidFill>
              <a:schemeClr val="tx1"/>
            </a:solidFill>
          </a:ln>
        </p:spPr>
        <p:txBody>
          <a:bodyPr wrap="square" rtlCol="0">
            <a:normAutofit fontScale="85000" lnSpcReduction="20000"/>
          </a:bodyPr>
          <a:lstStyle/>
          <a:p>
            <a:pPr algn="ctr"/>
            <a:r>
              <a:rPr lang="en-US" sz="1400" dirty="0"/>
              <a:t>Author</a:t>
            </a:r>
          </a:p>
        </p:txBody>
      </p:sp>
      <p:cxnSp>
        <p:nvCxnSpPr>
          <p:cNvPr id="6" name="Curved Connector 5"/>
          <p:cNvCxnSpPr>
            <a:stCxn id="37" idx="3"/>
            <a:endCxn id="12" idx="3"/>
          </p:cNvCxnSpPr>
          <p:nvPr/>
        </p:nvCxnSpPr>
        <p:spPr>
          <a:xfrm rot="16200000" flipH="1">
            <a:off x="-40940" y="1845414"/>
            <a:ext cx="2787009" cy="1980159"/>
          </a:xfrm>
          <a:prstGeom prst="curvedConnector3">
            <a:avLst>
              <a:gd name="adj1" fmla="val 111355"/>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491087" y="1562399"/>
            <a:ext cx="960113" cy="461665"/>
          </a:xfrm>
          <a:prstGeom prst="rect">
            <a:avLst/>
          </a:prstGeom>
          <a:noFill/>
        </p:spPr>
        <p:txBody>
          <a:bodyPr wrap="square" rtlCol="0">
            <a:spAutoFit/>
          </a:bodyPr>
          <a:lstStyle/>
          <a:p>
            <a:r>
              <a:rPr lang="en-US" sz="1200" i="1" dirty="0"/>
              <a:t>writer of aggregate</a:t>
            </a:r>
          </a:p>
        </p:txBody>
      </p:sp>
      <p:pic>
        <p:nvPicPr>
          <p:cNvPr id="43" name="Picture 2" descr="aaa836c3-7829-4307-8eb1-cf6567e90609@namprd13"/>
          <p:cNvPicPr>
            <a:picLocks noChangeAspect="1" noChangeArrowheads="1"/>
          </p:cNvPicPr>
          <p:nvPr/>
        </p:nvPicPr>
        <p:blipFill rotWithShape="1">
          <a:blip r:embed="rId3">
            <a:extLst>
              <a:ext uri="{28A0092B-C50C-407E-A947-70E740481C1C}">
                <a14:useLocalDpi xmlns:a14="http://schemas.microsoft.com/office/drawing/2010/main" val="0"/>
              </a:ext>
            </a:extLst>
          </a:blip>
          <a:srcRect b="64652"/>
          <a:stretch/>
        </p:blipFill>
        <p:spPr bwMode="auto">
          <a:xfrm>
            <a:off x="76200" y="4634585"/>
            <a:ext cx="2686050" cy="2147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2" descr="f5be7aec-f363-460d-8971-615abdc7b133@namprd13">
            <a:extLst>
              <a:ext uri="{FF2B5EF4-FFF2-40B4-BE49-F238E27FC236}">
                <a16:creationId xmlns:a16="http://schemas.microsoft.com/office/drawing/2014/main" id="{8A57993D-5A86-4ECB-9025-C18C29E8726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1295" t="6287" r="10745" b="40570"/>
          <a:stretch/>
        </p:blipFill>
        <p:spPr bwMode="auto">
          <a:xfrm>
            <a:off x="5867400" y="5117590"/>
            <a:ext cx="3200400" cy="163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Connector: Curved 4">
            <a:extLst>
              <a:ext uri="{FF2B5EF4-FFF2-40B4-BE49-F238E27FC236}">
                <a16:creationId xmlns:a16="http://schemas.microsoft.com/office/drawing/2014/main" id="{12E6B6D2-7174-42E2-B6A1-50B6E4807E98}"/>
              </a:ext>
            </a:extLst>
          </p:cNvPr>
          <p:cNvCxnSpPr>
            <a:stCxn id="12" idx="4"/>
          </p:cNvCxnSpPr>
          <p:nvPr/>
        </p:nvCxnSpPr>
        <p:spPr>
          <a:xfrm rot="16200000" flipH="1">
            <a:off x="3819915" y="3469634"/>
            <a:ext cx="1169524" cy="2864008"/>
          </a:xfrm>
          <a:prstGeom prst="curved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4521ADCA-1FF2-41F6-A433-4F450500D4FB}"/>
              </a:ext>
            </a:extLst>
          </p:cNvPr>
          <p:cNvSpPr txBox="1"/>
          <p:nvPr/>
        </p:nvSpPr>
        <p:spPr>
          <a:xfrm>
            <a:off x="3422877" y="5347900"/>
            <a:ext cx="1641214" cy="276999"/>
          </a:xfrm>
          <a:prstGeom prst="rect">
            <a:avLst/>
          </a:prstGeom>
          <a:noFill/>
          <a:ln>
            <a:noFill/>
          </a:ln>
        </p:spPr>
        <p:txBody>
          <a:bodyPr wrap="square" rtlCol="0">
            <a:spAutoFit/>
          </a:bodyPr>
          <a:lstStyle/>
          <a:p>
            <a:r>
              <a:rPr lang="en-US" sz="1200" i="1" dirty="0"/>
              <a:t>Series title proper</a:t>
            </a:r>
          </a:p>
        </p:txBody>
      </p:sp>
    </p:spTree>
    <p:extLst>
      <p:ext uri="{BB962C8B-B14F-4D97-AF65-F5344CB8AC3E}">
        <p14:creationId xmlns:p14="http://schemas.microsoft.com/office/powerpoint/2010/main" val="373167071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Describing a diachronic work</a:t>
            </a:r>
            <a:br>
              <a:rPr lang="en-US" dirty="0"/>
            </a:br>
            <a:r>
              <a:rPr lang="en-US" dirty="0"/>
              <a:t>Relating the aggregate to the series</a:t>
            </a:r>
          </a:p>
        </p:txBody>
      </p:sp>
      <p:sp>
        <p:nvSpPr>
          <p:cNvPr id="12" name="TextBox 11"/>
          <p:cNvSpPr txBox="1"/>
          <p:nvPr/>
        </p:nvSpPr>
        <p:spPr>
          <a:xfrm>
            <a:off x="2081678" y="3716811"/>
            <a:ext cx="1781990" cy="600065"/>
          </a:xfrm>
          <a:prstGeom prst="ellipse">
            <a:avLst/>
          </a:prstGeom>
          <a:solidFill>
            <a:schemeClr val="accent5">
              <a:lumMod val="20000"/>
              <a:lumOff val="80000"/>
            </a:schemeClr>
          </a:solidFill>
          <a:ln w="9525">
            <a:solidFill>
              <a:schemeClr val="tx1"/>
            </a:solidFill>
          </a:ln>
        </p:spPr>
        <p:txBody>
          <a:bodyPr wrap="square" rtlCol="0">
            <a:noAutofit/>
          </a:bodyPr>
          <a:lstStyle/>
          <a:p>
            <a:pPr algn="ctr"/>
            <a:r>
              <a:rPr lang="en-US" sz="1200" dirty="0"/>
              <a:t>static aggregate</a:t>
            </a:r>
          </a:p>
          <a:p>
            <a:pPr algn="ctr"/>
            <a:r>
              <a:rPr lang="en-US" sz="1200" dirty="0"/>
              <a:t>manifestation</a:t>
            </a:r>
          </a:p>
        </p:txBody>
      </p:sp>
      <p:sp>
        <p:nvSpPr>
          <p:cNvPr id="13" name="TextBox 12"/>
          <p:cNvSpPr txBox="1"/>
          <p:nvPr/>
        </p:nvSpPr>
        <p:spPr>
          <a:xfrm>
            <a:off x="1066800" y="1908510"/>
            <a:ext cx="1747017" cy="595492"/>
          </a:xfrm>
          <a:prstGeom prst="ellipse">
            <a:avLst/>
          </a:prstGeom>
          <a:solidFill>
            <a:schemeClr val="accent5">
              <a:lumMod val="20000"/>
              <a:lumOff val="80000"/>
            </a:schemeClr>
          </a:solidFill>
          <a:ln w="9525">
            <a:solidFill>
              <a:schemeClr val="tx1"/>
            </a:solidFill>
          </a:ln>
        </p:spPr>
        <p:txBody>
          <a:bodyPr wrap="square" rtlCol="0">
            <a:normAutofit fontScale="85000" lnSpcReduction="10000"/>
          </a:bodyPr>
          <a:lstStyle/>
          <a:p>
            <a:pPr algn="ctr"/>
            <a:r>
              <a:rPr lang="en-US" sz="1400" dirty="0"/>
              <a:t>static aggregated work</a:t>
            </a:r>
          </a:p>
        </p:txBody>
      </p:sp>
      <p:sp>
        <p:nvSpPr>
          <p:cNvPr id="14" name="TextBox 13"/>
          <p:cNvSpPr txBox="1"/>
          <p:nvPr/>
        </p:nvSpPr>
        <p:spPr>
          <a:xfrm>
            <a:off x="1178221" y="2771946"/>
            <a:ext cx="1524174" cy="595492"/>
          </a:xfrm>
          <a:prstGeom prst="ellipse">
            <a:avLst/>
          </a:prstGeom>
          <a:solidFill>
            <a:schemeClr val="accent5">
              <a:lumMod val="20000"/>
              <a:lumOff val="80000"/>
            </a:schemeClr>
          </a:solidFill>
          <a:ln w="9525">
            <a:solidFill>
              <a:schemeClr val="tx1"/>
            </a:solidFill>
          </a:ln>
        </p:spPr>
        <p:txBody>
          <a:bodyPr wrap="square" rtlCol="0">
            <a:normAutofit fontScale="70000" lnSpcReduction="20000"/>
          </a:bodyPr>
          <a:lstStyle/>
          <a:p>
            <a:pPr algn="ctr"/>
            <a:r>
              <a:rPr lang="en-US" sz="1400" dirty="0"/>
              <a:t>static aggregated expression</a:t>
            </a:r>
          </a:p>
        </p:txBody>
      </p:sp>
      <p:sp>
        <p:nvSpPr>
          <p:cNvPr id="15" name="TextBox 14"/>
          <p:cNvSpPr txBox="1"/>
          <p:nvPr/>
        </p:nvSpPr>
        <p:spPr>
          <a:xfrm>
            <a:off x="2003029" y="2445003"/>
            <a:ext cx="894688" cy="276999"/>
          </a:xfrm>
          <a:prstGeom prst="rect">
            <a:avLst/>
          </a:prstGeom>
          <a:noFill/>
          <a:ln>
            <a:noFill/>
          </a:ln>
        </p:spPr>
        <p:txBody>
          <a:bodyPr wrap="square" rtlCol="0">
            <a:spAutoFit/>
          </a:bodyPr>
          <a:lstStyle/>
          <a:p>
            <a:pPr algn="r"/>
            <a:r>
              <a:rPr lang="en-US" sz="1200" i="1" dirty="0"/>
              <a:t>expression</a:t>
            </a:r>
          </a:p>
        </p:txBody>
      </p:sp>
      <p:sp>
        <p:nvSpPr>
          <p:cNvPr id="16" name="TextBox 15"/>
          <p:cNvSpPr txBox="1"/>
          <p:nvPr/>
        </p:nvSpPr>
        <p:spPr>
          <a:xfrm>
            <a:off x="1927698" y="3269244"/>
            <a:ext cx="1057584" cy="276999"/>
          </a:xfrm>
          <a:prstGeom prst="rect">
            <a:avLst/>
          </a:prstGeom>
          <a:noFill/>
          <a:ln>
            <a:noFill/>
          </a:ln>
        </p:spPr>
        <p:txBody>
          <a:bodyPr wrap="square" rtlCol="0">
            <a:spAutoFit/>
          </a:bodyPr>
          <a:lstStyle/>
          <a:p>
            <a:r>
              <a:rPr lang="en-US" sz="1200" i="1" dirty="0"/>
              <a:t>manifestation</a:t>
            </a:r>
          </a:p>
        </p:txBody>
      </p:sp>
      <p:cxnSp>
        <p:nvCxnSpPr>
          <p:cNvPr id="17" name="Straight Arrow Connector 16"/>
          <p:cNvCxnSpPr>
            <a:stCxn id="13" idx="4"/>
            <a:endCxn id="14" idx="0"/>
          </p:cNvCxnSpPr>
          <p:nvPr/>
        </p:nvCxnSpPr>
        <p:spPr>
          <a:xfrm>
            <a:off x="1940309" y="2504002"/>
            <a:ext cx="0" cy="26794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371600" y="1143000"/>
            <a:ext cx="1137416" cy="350289"/>
          </a:xfrm>
          <a:prstGeom prst="ellipse">
            <a:avLst/>
          </a:prstGeom>
          <a:solidFill>
            <a:schemeClr val="accent5">
              <a:lumMod val="20000"/>
              <a:lumOff val="80000"/>
            </a:schemeClr>
          </a:solidFill>
          <a:ln w="9525">
            <a:solidFill>
              <a:schemeClr val="tx1"/>
            </a:solidFill>
          </a:ln>
        </p:spPr>
        <p:txBody>
          <a:bodyPr wrap="square" rtlCol="0">
            <a:normAutofit fontScale="85000" lnSpcReduction="20000"/>
          </a:bodyPr>
          <a:lstStyle/>
          <a:p>
            <a:pPr algn="ctr"/>
            <a:r>
              <a:rPr lang="en-US" sz="1400" dirty="0"/>
              <a:t>Author</a:t>
            </a:r>
          </a:p>
        </p:txBody>
      </p:sp>
      <p:sp>
        <p:nvSpPr>
          <p:cNvPr id="19" name="TextBox 18"/>
          <p:cNvSpPr txBox="1"/>
          <p:nvPr/>
        </p:nvSpPr>
        <p:spPr>
          <a:xfrm>
            <a:off x="1965330" y="1499774"/>
            <a:ext cx="960113" cy="276999"/>
          </a:xfrm>
          <a:prstGeom prst="rect">
            <a:avLst/>
          </a:prstGeom>
          <a:noFill/>
        </p:spPr>
        <p:txBody>
          <a:bodyPr wrap="square" rtlCol="0">
            <a:spAutoFit/>
          </a:bodyPr>
          <a:lstStyle/>
          <a:p>
            <a:r>
              <a:rPr lang="en-US" sz="1200" i="1" dirty="0"/>
              <a:t>author of</a:t>
            </a:r>
          </a:p>
        </p:txBody>
      </p:sp>
      <p:cxnSp>
        <p:nvCxnSpPr>
          <p:cNvPr id="20" name="Straight Arrow Connector 19"/>
          <p:cNvCxnSpPr>
            <a:stCxn id="18" idx="4"/>
            <a:endCxn id="13" idx="0"/>
          </p:cNvCxnSpPr>
          <p:nvPr/>
        </p:nvCxnSpPr>
        <p:spPr>
          <a:xfrm>
            <a:off x="1940308" y="1493289"/>
            <a:ext cx="1" cy="415221"/>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Elbow Connector 20"/>
          <p:cNvCxnSpPr>
            <a:stCxn id="14" idx="4"/>
            <a:endCxn id="12" idx="0"/>
          </p:cNvCxnSpPr>
          <p:nvPr/>
        </p:nvCxnSpPr>
        <p:spPr>
          <a:xfrm rot="16200000" flipH="1">
            <a:off x="2281804" y="3025941"/>
            <a:ext cx="349373" cy="1032365"/>
          </a:xfrm>
          <a:prstGeom prst="bentConnector3">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271784" y="1828800"/>
            <a:ext cx="1524174" cy="595492"/>
          </a:xfrm>
          <a:prstGeom prst="ellipse">
            <a:avLst/>
          </a:prstGeom>
          <a:solidFill>
            <a:schemeClr val="accent5">
              <a:lumMod val="20000"/>
              <a:lumOff val="80000"/>
            </a:schemeClr>
          </a:solidFill>
          <a:ln w="9525">
            <a:solidFill>
              <a:schemeClr val="tx1"/>
            </a:solidFill>
          </a:ln>
        </p:spPr>
        <p:txBody>
          <a:bodyPr wrap="square" rtlCol="0">
            <a:noAutofit/>
          </a:bodyPr>
          <a:lstStyle/>
          <a:p>
            <a:pPr algn="ctr"/>
            <a:r>
              <a:rPr lang="en-US" sz="1000" dirty="0"/>
              <a:t>static aggregating work</a:t>
            </a:r>
          </a:p>
        </p:txBody>
      </p:sp>
      <p:sp>
        <p:nvSpPr>
          <p:cNvPr id="23" name="TextBox 22"/>
          <p:cNvSpPr txBox="1"/>
          <p:nvPr/>
        </p:nvSpPr>
        <p:spPr>
          <a:xfrm>
            <a:off x="3271784" y="2771946"/>
            <a:ext cx="1524174" cy="595492"/>
          </a:xfrm>
          <a:prstGeom prst="ellipse">
            <a:avLst/>
          </a:prstGeom>
          <a:solidFill>
            <a:schemeClr val="accent5">
              <a:lumMod val="20000"/>
              <a:lumOff val="80000"/>
            </a:schemeClr>
          </a:solidFill>
          <a:ln w="9525">
            <a:solidFill>
              <a:schemeClr val="tx1"/>
            </a:solidFill>
          </a:ln>
        </p:spPr>
        <p:txBody>
          <a:bodyPr wrap="square" rtlCol="0">
            <a:noAutofit/>
          </a:bodyPr>
          <a:lstStyle/>
          <a:p>
            <a:pPr algn="ctr"/>
            <a:r>
              <a:rPr lang="en-US" sz="1000" dirty="0"/>
              <a:t>static aggregating  expression</a:t>
            </a:r>
          </a:p>
        </p:txBody>
      </p:sp>
      <p:cxnSp>
        <p:nvCxnSpPr>
          <p:cNvPr id="24" name="Straight Arrow Connector 23"/>
          <p:cNvCxnSpPr>
            <a:stCxn id="22" idx="4"/>
            <a:endCxn id="23" idx="0"/>
          </p:cNvCxnSpPr>
          <p:nvPr/>
        </p:nvCxnSpPr>
        <p:spPr>
          <a:xfrm>
            <a:off x="4033871" y="2424292"/>
            <a:ext cx="0" cy="34765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a:stCxn id="23" idx="4"/>
            <a:endCxn id="12" idx="0"/>
          </p:cNvCxnSpPr>
          <p:nvPr/>
        </p:nvCxnSpPr>
        <p:spPr>
          <a:xfrm rot="5400000">
            <a:off x="3328586" y="3011525"/>
            <a:ext cx="349373" cy="1061198"/>
          </a:xfrm>
          <a:prstGeom prst="bentConnector3">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080832" y="2473122"/>
            <a:ext cx="894688" cy="276999"/>
          </a:xfrm>
          <a:prstGeom prst="rect">
            <a:avLst/>
          </a:prstGeom>
          <a:noFill/>
          <a:ln>
            <a:noFill/>
          </a:ln>
        </p:spPr>
        <p:txBody>
          <a:bodyPr wrap="square" rtlCol="0">
            <a:spAutoFit/>
          </a:bodyPr>
          <a:lstStyle/>
          <a:p>
            <a:pPr algn="r"/>
            <a:r>
              <a:rPr lang="en-US" sz="1200" i="1" dirty="0"/>
              <a:t>expression</a:t>
            </a:r>
          </a:p>
        </p:txBody>
      </p:sp>
      <p:sp>
        <p:nvSpPr>
          <p:cNvPr id="27" name="TextBox 26"/>
          <p:cNvSpPr txBox="1"/>
          <p:nvPr/>
        </p:nvSpPr>
        <p:spPr>
          <a:xfrm>
            <a:off x="3005501" y="3297363"/>
            <a:ext cx="1057584" cy="276999"/>
          </a:xfrm>
          <a:prstGeom prst="rect">
            <a:avLst/>
          </a:prstGeom>
          <a:noFill/>
          <a:ln>
            <a:noFill/>
          </a:ln>
        </p:spPr>
        <p:txBody>
          <a:bodyPr wrap="square" rtlCol="0">
            <a:spAutoFit/>
          </a:bodyPr>
          <a:lstStyle/>
          <a:p>
            <a:r>
              <a:rPr lang="en-US" sz="1200" i="1" dirty="0"/>
              <a:t>manifestation</a:t>
            </a:r>
          </a:p>
        </p:txBody>
      </p:sp>
      <p:sp>
        <p:nvSpPr>
          <p:cNvPr id="29" name="TextBox 28"/>
          <p:cNvSpPr txBox="1"/>
          <p:nvPr/>
        </p:nvSpPr>
        <p:spPr>
          <a:xfrm>
            <a:off x="5457010" y="3718157"/>
            <a:ext cx="1781990" cy="777643"/>
          </a:xfrm>
          <a:prstGeom prst="ellipse">
            <a:avLst/>
          </a:prstGeom>
          <a:solidFill>
            <a:schemeClr val="accent5">
              <a:lumMod val="20000"/>
              <a:lumOff val="80000"/>
            </a:schemeClr>
          </a:solidFill>
          <a:ln w="9525">
            <a:solidFill>
              <a:schemeClr val="tx1"/>
            </a:solidFill>
          </a:ln>
        </p:spPr>
        <p:txBody>
          <a:bodyPr wrap="square" rtlCol="0">
            <a:noAutofit/>
          </a:bodyPr>
          <a:lstStyle/>
          <a:p>
            <a:pPr algn="ctr"/>
            <a:r>
              <a:rPr lang="en-US" sz="1000" dirty="0"/>
              <a:t>successive aggregate</a:t>
            </a:r>
          </a:p>
          <a:p>
            <a:pPr algn="ctr"/>
            <a:r>
              <a:rPr lang="en-US" sz="1000" dirty="0"/>
              <a:t>manifestation multiunit</a:t>
            </a:r>
          </a:p>
        </p:txBody>
      </p:sp>
      <p:sp>
        <p:nvSpPr>
          <p:cNvPr id="30" name="TextBox 29"/>
          <p:cNvSpPr txBox="1"/>
          <p:nvPr/>
        </p:nvSpPr>
        <p:spPr>
          <a:xfrm>
            <a:off x="5574172" y="1765861"/>
            <a:ext cx="1524174" cy="707261"/>
          </a:xfrm>
          <a:prstGeom prst="ellipse">
            <a:avLst/>
          </a:prstGeom>
          <a:solidFill>
            <a:schemeClr val="accent5">
              <a:lumMod val="20000"/>
              <a:lumOff val="80000"/>
            </a:schemeClr>
          </a:solidFill>
          <a:ln w="9525">
            <a:solidFill>
              <a:schemeClr val="tx1"/>
            </a:solidFill>
          </a:ln>
        </p:spPr>
        <p:txBody>
          <a:bodyPr wrap="square" rtlCol="0">
            <a:normAutofit fontScale="77500" lnSpcReduction="20000"/>
          </a:bodyPr>
          <a:lstStyle/>
          <a:p>
            <a:pPr algn="ctr"/>
            <a:r>
              <a:rPr lang="en-US" sz="1400" dirty="0"/>
              <a:t>successive aggregating work</a:t>
            </a:r>
          </a:p>
        </p:txBody>
      </p:sp>
      <p:sp>
        <p:nvSpPr>
          <p:cNvPr id="31" name="TextBox 30"/>
          <p:cNvSpPr txBox="1"/>
          <p:nvPr/>
        </p:nvSpPr>
        <p:spPr>
          <a:xfrm>
            <a:off x="5574172" y="2771115"/>
            <a:ext cx="1524174" cy="595492"/>
          </a:xfrm>
          <a:prstGeom prst="ellipse">
            <a:avLst/>
          </a:prstGeom>
          <a:solidFill>
            <a:schemeClr val="accent5">
              <a:lumMod val="20000"/>
              <a:lumOff val="80000"/>
            </a:schemeClr>
          </a:solidFill>
          <a:ln w="9525">
            <a:solidFill>
              <a:schemeClr val="tx1"/>
            </a:solidFill>
          </a:ln>
        </p:spPr>
        <p:txBody>
          <a:bodyPr wrap="square" rtlCol="0">
            <a:noAutofit/>
          </a:bodyPr>
          <a:lstStyle/>
          <a:p>
            <a:pPr algn="ctr"/>
            <a:r>
              <a:rPr lang="en-US" sz="1000" dirty="0"/>
              <a:t>successive aggregating  expression</a:t>
            </a:r>
          </a:p>
        </p:txBody>
      </p:sp>
      <p:cxnSp>
        <p:nvCxnSpPr>
          <p:cNvPr id="32" name="Straight Arrow Connector 31"/>
          <p:cNvCxnSpPr>
            <a:stCxn id="30" idx="4"/>
            <a:endCxn id="31" idx="0"/>
          </p:cNvCxnSpPr>
          <p:nvPr/>
        </p:nvCxnSpPr>
        <p:spPr>
          <a:xfrm>
            <a:off x="6336259" y="2473122"/>
            <a:ext cx="0" cy="29799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5383220" y="2472291"/>
            <a:ext cx="894688" cy="276999"/>
          </a:xfrm>
          <a:prstGeom prst="rect">
            <a:avLst/>
          </a:prstGeom>
          <a:noFill/>
          <a:ln>
            <a:noFill/>
          </a:ln>
        </p:spPr>
        <p:txBody>
          <a:bodyPr wrap="square" rtlCol="0">
            <a:spAutoFit/>
          </a:bodyPr>
          <a:lstStyle/>
          <a:p>
            <a:pPr algn="r"/>
            <a:r>
              <a:rPr lang="en-US" sz="1200" i="1" dirty="0"/>
              <a:t>expression</a:t>
            </a:r>
          </a:p>
        </p:txBody>
      </p:sp>
      <p:sp>
        <p:nvSpPr>
          <p:cNvPr id="35" name="TextBox 34"/>
          <p:cNvSpPr txBox="1"/>
          <p:nvPr/>
        </p:nvSpPr>
        <p:spPr>
          <a:xfrm>
            <a:off x="5307889" y="3296532"/>
            <a:ext cx="1057584" cy="276999"/>
          </a:xfrm>
          <a:prstGeom prst="rect">
            <a:avLst/>
          </a:prstGeom>
          <a:noFill/>
          <a:ln>
            <a:noFill/>
          </a:ln>
        </p:spPr>
        <p:txBody>
          <a:bodyPr wrap="square" rtlCol="0">
            <a:spAutoFit/>
          </a:bodyPr>
          <a:lstStyle/>
          <a:p>
            <a:r>
              <a:rPr lang="en-US" sz="1200" i="1" dirty="0"/>
              <a:t>manifestation</a:t>
            </a:r>
          </a:p>
        </p:txBody>
      </p:sp>
      <p:cxnSp>
        <p:nvCxnSpPr>
          <p:cNvPr id="4" name="Straight Arrow Connector 3"/>
          <p:cNvCxnSpPr>
            <a:stCxn id="31" idx="4"/>
            <a:endCxn id="29" idx="0"/>
          </p:cNvCxnSpPr>
          <p:nvPr/>
        </p:nvCxnSpPr>
        <p:spPr>
          <a:xfrm>
            <a:off x="6336259" y="3366607"/>
            <a:ext cx="11746" cy="3515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228600" y="1143000"/>
            <a:ext cx="914226" cy="350289"/>
          </a:xfrm>
          <a:prstGeom prst="ellipse">
            <a:avLst/>
          </a:prstGeom>
          <a:solidFill>
            <a:schemeClr val="accent5">
              <a:lumMod val="20000"/>
              <a:lumOff val="80000"/>
            </a:schemeClr>
          </a:solidFill>
          <a:ln w="9525">
            <a:solidFill>
              <a:schemeClr val="tx1"/>
            </a:solidFill>
          </a:ln>
        </p:spPr>
        <p:txBody>
          <a:bodyPr wrap="square" rtlCol="0">
            <a:normAutofit fontScale="85000" lnSpcReduction="20000"/>
          </a:bodyPr>
          <a:lstStyle/>
          <a:p>
            <a:pPr algn="ctr"/>
            <a:r>
              <a:rPr lang="en-US" sz="1400" dirty="0"/>
              <a:t>Author</a:t>
            </a:r>
          </a:p>
        </p:txBody>
      </p:sp>
      <p:cxnSp>
        <p:nvCxnSpPr>
          <p:cNvPr id="6" name="Curved Connector 5"/>
          <p:cNvCxnSpPr>
            <a:stCxn id="37" idx="3"/>
            <a:endCxn id="12" idx="3"/>
          </p:cNvCxnSpPr>
          <p:nvPr/>
        </p:nvCxnSpPr>
        <p:spPr>
          <a:xfrm rot="16200000" flipH="1">
            <a:off x="-40940" y="1845414"/>
            <a:ext cx="2787009" cy="1980159"/>
          </a:xfrm>
          <a:prstGeom prst="curvedConnector3">
            <a:avLst>
              <a:gd name="adj1" fmla="val 111355"/>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491087" y="1562399"/>
            <a:ext cx="960113" cy="461665"/>
          </a:xfrm>
          <a:prstGeom prst="rect">
            <a:avLst/>
          </a:prstGeom>
          <a:noFill/>
        </p:spPr>
        <p:txBody>
          <a:bodyPr wrap="square" rtlCol="0">
            <a:spAutoFit/>
          </a:bodyPr>
          <a:lstStyle/>
          <a:p>
            <a:r>
              <a:rPr lang="en-US" sz="1200" i="1" dirty="0"/>
              <a:t>writer of aggregate</a:t>
            </a:r>
          </a:p>
        </p:txBody>
      </p:sp>
      <p:pic>
        <p:nvPicPr>
          <p:cNvPr id="43" name="Picture 2" descr="aaa836c3-7829-4307-8eb1-cf6567e90609@namprd13"/>
          <p:cNvPicPr>
            <a:picLocks noChangeAspect="1" noChangeArrowheads="1"/>
          </p:cNvPicPr>
          <p:nvPr/>
        </p:nvPicPr>
        <p:blipFill rotWithShape="1">
          <a:blip r:embed="rId3">
            <a:extLst>
              <a:ext uri="{28A0092B-C50C-407E-A947-70E740481C1C}">
                <a14:useLocalDpi xmlns:a14="http://schemas.microsoft.com/office/drawing/2010/main" val="0"/>
              </a:ext>
            </a:extLst>
          </a:blip>
          <a:srcRect b="64652"/>
          <a:stretch/>
        </p:blipFill>
        <p:spPr bwMode="auto">
          <a:xfrm>
            <a:off x="76200" y="4634585"/>
            <a:ext cx="2686050" cy="2147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2" descr="f5be7aec-f363-460d-8971-615abdc7b133@namprd13">
            <a:extLst>
              <a:ext uri="{FF2B5EF4-FFF2-40B4-BE49-F238E27FC236}">
                <a16:creationId xmlns:a16="http://schemas.microsoft.com/office/drawing/2014/main" id="{8A57993D-5A86-4ECB-9025-C18C29E8726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1295" t="6287" r="10745" b="40570"/>
          <a:stretch/>
        </p:blipFill>
        <p:spPr bwMode="auto">
          <a:xfrm>
            <a:off x="5867400" y="5117590"/>
            <a:ext cx="3200400" cy="163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183939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Describing a diachronic aggregating work</a:t>
            </a:r>
            <a:br>
              <a:rPr lang="en-US" dirty="0"/>
            </a:br>
            <a:endParaRPr lang="en-US" dirty="0"/>
          </a:p>
        </p:txBody>
      </p:sp>
      <p:graphicFrame>
        <p:nvGraphicFramePr>
          <p:cNvPr id="44" name="Table 43"/>
          <p:cNvGraphicFramePr>
            <a:graphicFrameLocks noGrp="1"/>
          </p:cNvGraphicFramePr>
          <p:nvPr>
            <p:extLst>
              <p:ext uri="{D42A27DB-BD31-4B8C-83A1-F6EECF244321}">
                <p14:modId xmlns:p14="http://schemas.microsoft.com/office/powerpoint/2010/main" val="1397750985"/>
              </p:ext>
            </p:extLst>
          </p:nvPr>
        </p:nvGraphicFramePr>
        <p:xfrm>
          <a:off x="3352800" y="762000"/>
          <a:ext cx="3124200" cy="3771900"/>
        </p:xfrm>
        <a:graphic>
          <a:graphicData uri="http://schemas.openxmlformats.org/drawingml/2006/table">
            <a:tbl>
              <a:tblPr/>
              <a:tblGrid>
                <a:gridCol w="3124200">
                  <a:extLst>
                    <a:ext uri="{9D8B030D-6E8A-4147-A177-3AD203B41FA5}">
                      <a16:colId xmlns:a16="http://schemas.microsoft.com/office/drawing/2014/main" val="20000"/>
                    </a:ext>
                  </a:extLst>
                </a:gridCol>
              </a:tblGrid>
              <a:tr h="190500">
                <a:tc>
                  <a:txBody>
                    <a:bodyPr/>
                    <a:lstStyle/>
                    <a:p>
                      <a:pPr algn="l" fontAlgn="t"/>
                      <a:r>
                        <a:rPr lang="en-US" sz="1000" b="1" i="0" u="none" strike="noStrike" dirty="0">
                          <a:solidFill>
                            <a:srgbClr val="000000"/>
                          </a:solidFill>
                          <a:effectLst/>
                          <a:latin typeface="Calibri"/>
                        </a:rPr>
                        <a:t>Describing a diachronic work</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23850">
                <a:tc>
                  <a:txBody>
                    <a:bodyPr/>
                    <a:lstStyle/>
                    <a:p>
                      <a:pPr algn="l" fontAlgn="t"/>
                      <a:r>
                        <a:rPr lang="en-US" sz="1000" b="0" i="0" u="none" strike="noStrike">
                          <a:solidFill>
                            <a:srgbClr val="000000"/>
                          </a:solidFill>
                          <a:effectLst/>
                          <a:latin typeface="Calibri"/>
                        </a:rPr>
                        <a:t>Record elements for the diachronic work (characteristics of the part, issue, or iteration works)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90500">
                <a:tc>
                  <a:txBody>
                    <a:bodyPr/>
                    <a:lstStyle/>
                    <a:p>
                      <a:pPr algn="l" fontAlgn="t"/>
                      <a:r>
                        <a:rPr lang="en-US" sz="1000" b="0" i="0" u="none" strike="noStrike">
                          <a:solidFill>
                            <a:srgbClr val="000000"/>
                          </a:solidFill>
                          <a:effectLst/>
                          <a:latin typeface="Calibri"/>
                        </a:rPr>
                        <a:t>Record a value for </a:t>
                      </a:r>
                      <a:r>
                        <a:rPr lang="en-US" sz="1000" b="1" i="1" u="none" strike="noStrike">
                          <a:solidFill>
                            <a:srgbClr val="000000"/>
                          </a:solidFill>
                          <a:effectLst/>
                          <a:latin typeface="Calibri"/>
                        </a:rPr>
                        <a:t>Extension plan</a:t>
                      </a:r>
                      <a:endParaRPr lang="en-US" sz="1000" b="0" i="0" u="none" strike="noStrike">
                        <a:solidFill>
                          <a:srgbClr val="000000"/>
                        </a:solidFill>
                        <a:effectLst/>
                        <a:latin typeface="Calibri"/>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90500">
                <a:tc>
                  <a:txBody>
                    <a:bodyPr/>
                    <a:lstStyle/>
                    <a:p>
                      <a:pPr algn="l" fontAlgn="t"/>
                      <a:r>
                        <a:rPr lang="en-US" sz="1000" b="0" i="0" u="none" strike="noStrike">
                          <a:solidFill>
                            <a:srgbClr val="000000"/>
                          </a:solidFill>
                          <a:effectLst/>
                          <a:latin typeface="Calibri"/>
                        </a:rPr>
                        <a:t>Record changes to element data over time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23850">
                <a:tc>
                  <a:txBody>
                    <a:bodyPr/>
                    <a:lstStyle/>
                    <a:p>
                      <a:pPr algn="l" fontAlgn="t"/>
                      <a:r>
                        <a:rPr lang="en-US" sz="1000" b="0" i="0" u="none" strike="noStrike">
                          <a:solidFill>
                            <a:srgbClr val="000000"/>
                          </a:solidFill>
                          <a:effectLst/>
                          <a:latin typeface="Calibri"/>
                        </a:rPr>
                        <a:t>Record provenance data to indicate timespan or scope of validity</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90500">
                <a:tc>
                  <a:txBody>
                    <a:bodyPr/>
                    <a:lstStyle/>
                    <a:p>
                      <a:pPr algn="l" fontAlgn="t"/>
                      <a:r>
                        <a:rPr lang="en-US" sz="1000" b="0" i="0" u="none" strike="noStrike" dirty="0">
                          <a:solidFill>
                            <a:srgbClr val="000000"/>
                          </a:solidFill>
                          <a:effectLst/>
                          <a:latin typeface="Calibri"/>
                        </a:rPr>
                        <a:t>WEM lock</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90500">
                <a:tc>
                  <a:txBody>
                    <a:bodyPr/>
                    <a:lstStyle/>
                    <a:p>
                      <a:pPr algn="l" fontAlgn="t"/>
                      <a:r>
                        <a:rPr lang="en-US" sz="1000" b="1" i="0" u="none" strike="noStrike" dirty="0">
                          <a:solidFill>
                            <a:srgbClr val="000000"/>
                          </a:solidFill>
                          <a:effectLst/>
                          <a:latin typeface="Calibri"/>
                        </a:rPr>
                        <a:t>Describing an expression of a diachronic work</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r h="323850">
                <a:tc>
                  <a:txBody>
                    <a:bodyPr/>
                    <a:lstStyle/>
                    <a:p>
                      <a:pPr algn="l" fontAlgn="t"/>
                      <a:r>
                        <a:rPr lang="en-US" sz="1000" b="0" i="0" u="none" strike="noStrike">
                          <a:solidFill>
                            <a:srgbClr val="000000"/>
                          </a:solidFill>
                          <a:effectLst/>
                          <a:latin typeface="Calibri"/>
                        </a:rPr>
                        <a:t>Record elements for the diachronic expression  (characteristics of the part, issue, or iteration expressions)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09550">
                <a:tc>
                  <a:txBody>
                    <a:bodyPr/>
                    <a:lstStyle/>
                    <a:p>
                      <a:pPr algn="l" fontAlgn="t"/>
                      <a:r>
                        <a:rPr lang="en-US" sz="1000" b="0" i="0" u="none" strike="noStrike" dirty="0">
                          <a:solidFill>
                            <a:srgbClr val="000000"/>
                          </a:solidFill>
                          <a:effectLst/>
                          <a:latin typeface="+mn-lt"/>
                        </a:rPr>
                        <a:t>Record changes to element data over time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23850">
                <a:tc>
                  <a:txBody>
                    <a:bodyPr/>
                    <a:lstStyle/>
                    <a:p>
                      <a:pPr algn="l" fontAlgn="t"/>
                      <a:r>
                        <a:rPr lang="en-US" sz="1000" b="0" i="0" u="none" strike="noStrike" dirty="0">
                          <a:solidFill>
                            <a:srgbClr val="000000"/>
                          </a:solidFill>
                          <a:effectLst/>
                          <a:latin typeface="Calibri"/>
                        </a:rPr>
                        <a:t>Record provenance data to indicate timespan or scope of validity</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90500">
                <a:tc>
                  <a:txBody>
                    <a:bodyPr/>
                    <a:lstStyle/>
                    <a:p>
                      <a:pPr algn="l" fontAlgn="t"/>
                      <a:r>
                        <a:rPr lang="en-US" sz="1000" b="1" i="0" u="none" strike="noStrike" dirty="0">
                          <a:solidFill>
                            <a:srgbClr val="000000"/>
                          </a:solidFill>
                          <a:effectLst/>
                          <a:latin typeface="Calibri"/>
                        </a:rPr>
                        <a:t>Describing a manifestation that embodies a diachronic work</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0"/>
                  </a:ext>
                </a:extLst>
              </a:tr>
              <a:tr h="485775">
                <a:tc>
                  <a:txBody>
                    <a:bodyPr/>
                    <a:lstStyle/>
                    <a:p>
                      <a:pPr algn="l" fontAlgn="t"/>
                      <a:r>
                        <a:rPr lang="en-US" sz="1000" b="0" i="0" u="none" strike="noStrike">
                          <a:solidFill>
                            <a:srgbClr val="000000"/>
                          </a:solidFill>
                          <a:effectLst/>
                          <a:latin typeface="Calibri"/>
                        </a:rPr>
                        <a:t>Record elements for the diachronic manifestation  (characteristics of the part, issue, or iteration manifestations)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90500">
                <a:tc>
                  <a:txBody>
                    <a:bodyPr/>
                    <a:lstStyle/>
                    <a:p>
                      <a:pPr algn="l" fontAlgn="t"/>
                      <a:r>
                        <a:rPr lang="en-US" sz="1000" b="0" i="0" u="none" strike="noStrike">
                          <a:solidFill>
                            <a:srgbClr val="000000"/>
                          </a:solidFill>
                          <a:effectLst/>
                          <a:latin typeface="Calibri"/>
                        </a:rPr>
                        <a:t>Record changes to element data over time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323850">
                <a:tc>
                  <a:txBody>
                    <a:bodyPr/>
                    <a:lstStyle/>
                    <a:p>
                      <a:pPr algn="l" fontAlgn="t"/>
                      <a:r>
                        <a:rPr lang="en-US" sz="1000" b="0" i="0" u="none" strike="noStrike" dirty="0">
                          <a:solidFill>
                            <a:srgbClr val="000000"/>
                          </a:solidFill>
                          <a:effectLst/>
                          <a:latin typeface="Calibri"/>
                        </a:rPr>
                        <a:t>Record provenance data to indicate timespan or scope of validity</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bl>
          </a:graphicData>
        </a:graphic>
      </p:graphicFrame>
      <p:pic>
        <p:nvPicPr>
          <p:cNvPr id="6" name="Picture 2" descr="f5be7aec-f363-460d-8971-615abdc7b133@namprd13">
            <a:extLst>
              <a:ext uri="{FF2B5EF4-FFF2-40B4-BE49-F238E27FC236}">
                <a16:creationId xmlns:a16="http://schemas.microsoft.com/office/drawing/2014/main" id="{9993D3E9-217A-4F1C-A236-C6B90763361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295" t="6287" r="10745" b="40570"/>
          <a:stretch/>
        </p:blipFill>
        <p:spPr bwMode="auto">
          <a:xfrm>
            <a:off x="5867400" y="5117590"/>
            <a:ext cx="3200400" cy="163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le 2">
            <a:extLst>
              <a:ext uri="{FF2B5EF4-FFF2-40B4-BE49-F238E27FC236}">
                <a16:creationId xmlns:a16="http://schemas.microsoft.com/office/drawing/2014/main" id="{543F71B8-1D57-4004-B401-86528D71863F}"/>
              </a:ext>
            </a:extLst>
          </p:cNvPr>
          <p:cNvGraphicFramePr>
            <a:graphicFrameLocks noGrp="1"/>
          </p:cNvGraphicFramePr>
          <p:nvPr>
            <p:extLst>
              <p:ext uri="{D42A27DB-BD31-4B8C-83A1-F6EECF244321}">
                <p14:modId xmlns:p14="http://schemas.microsoft.com/office/powerpoint/2010/main" val="3742401551"/>
              </p:ext>
            </p:extLst>
          </p:nvPr>
        </p:nvGraphicFramePr>
        <p:xfrm>
          <a:off x="228600" y="762000"/>
          <a:ext cx="3033232" cy="6048430"/>
        </p:xfrm>
        <a:graphic>
          <a:graphicData uri="http://schemas.openxmlformats.org/drawingml/2006/table">
            <a:tbl>
              <a:tblPr firstRow="1" firstCol="1" bandRow="1"/>
              <a:tblGrid>
                <a:gridCol w="3033232">
                  <a:extLst>
                    <a:ext uri="{9D8B030D-6E8A-4147-A177-3AD203B41FA5}">
                      <a16:colId xmlns:a16="http://schemas.microsoft.com/office/drawing/2014/main" val="3274912366"/>
                    </a:ext>
                  </a:extLst>
                </a:gridCol>
              </a:tblGrid>
              <a:tr h="177970">
                <a:tc>
                  <a:txBody>
                    <a:bodyPr/>
                    <a:lstStyle/>
                    <a:p>
                      <a:pPr marL="0" marR="0">
                        <a:spcBef>
                          <a:spcPts val="0"/>
                        </a:spcBef>
                        <a:spcAft>
                          <a:spcPts val="0"/>
                        </a:spcAft>
                      </a:pPr>
                      <a:r>
                        <a:rPr lang="en-US" sz="1000" b="1" dirty="0">
                          <a:solidFill>
                            <a:srgbClr val="000000"/>
                          </a:solidFill>
                          <a:effectLst/>
                          <a:latin typeface="Calibri"/>
                          <a:ea typeface="Times New Roman"/>
                          <a:cs typeface="Times New Roman"/>
                        </a:rPr>
                        <a:t>Describing an aggregating work</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462330367"/>
                  </a:ext>
                </a:extLst>
              </a:tr>
              <a:tr h="177970">
                <a:tc>
                  <a:txBody>
                    <a:bodyPr/>
                    <a:lstStyle/>
                    <a:p>
                      <a:pPr marL="0" marR="0">
                        <a:spcBef>
                          <a:spcPts val="0"/>
                        </a:spcBef>
                        <a:spcAft>
                          <a:spcPts val="0"/>
                        </a:spcAft>
                      </a:pPr>
                      <a:r>
                        <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Record elements for the aggregating work (characteristics of the works that are aggregated)</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36484663"/>
                  </a:ext>
                </a:extLst>
              </a:tr>
              <a:tr h="177970">
                <a:tc>
                  <a:txBody>
                    <a:bodyPr/>
                    <a:lstStyle/>
                    <a:p>
                      <a:pPr marL="0" marR="0">
                        <a:spcBef>
                          <a:spcPts val="0"/>
                        </a:spcBef>
                        <a:spcAft>
                          <a:spcPts val="0"/>
                        </a:spcAft>
                      </a:pPr>
                      <a:r>
                        <a:rPr lang="en-US" sz="1000" dirty="0">
                          <a:solidFill>
                            <a:srgbClr val="000000"/>
                          </a:solidFill>
                          <a:effectLst/>
                          <a:latin typeface="Calibri"/>
                          <a:ea typeface="Times New Roman"/>
                          <a:cs typeface="Times New Roman"/>
                        </a:rPr>
                        <a:t>Use</a:t>
                      </a:r>
                      <a:r>
                        <a:rPr lang="en-US" sz="1000" i="1" dirty="0">
                          <a:solidFill>
                            <a:srgbClr val="000000"/>
                          </a:solidFill>
                          <a:effectLst/>
                          <a:latin typeface="Calibri"/>
                          <a:ea typeface="Times New Roman"/>
                          <a:cs typeface="Times New Roman"/>
                        </a:rPr>
                        <a:t> </a:t>
                      </a:r>
                      <a:r>
                        <a:rPr lang="en-US" sz="1000" b="1" i="1" dirty="0">
                          <a:solidFill>
                            <a:srgbClr val="000000"/>
                          </a:solidFill>
                          <a:effectLst/>
                          <a:latin typeface="Calibri"/>
                          <a:ea typeface="Times New Roman"/>
                          <a:cs typeface="Times New Roman"/>
                        </a:rPr>
                        <a:t>note on work</a:t>
                      </a:r>
                      <a:r>
                        <a:rPr lang="en-US" sz="1000" dirty="0">
                          <a:solidFill>
                            <a:srgbClr val="000000"/>
                          </a:solidFill>
                          <a:effectLst/>
                          <a:latin typeface="Calibri"/>
                          <a:ea typeface="Times New Roman"/>
                          <a:cs typeface="Times New Roman"/>
                        </a:rPr>
                        <a:t> for works that are aggregated</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3361394"/>
                  </a:ext>
                </a:extLst>
              </a:tr>
              <a:tr h="355940">
                <a:tc>
                  <a:txBody>
                    <a:bodyPr/>
                    <a:lstStyle/>
                    <a:p>
                      <a:pPr marL="0" marR="0">
                        <a:spcBef>
                          <a:spcPts val="0"/>
                        </a:spcBef>
                        <a:spcAft>
                          <a:spcPts val="0"/>
                        </a:spcAft>
                      </a:pPr>
                      <a:r>
                        <a:rPr lang="en-US" sz="1000" dirty="0">
                          <a:solidFill>
                            <a:srgbClr val="000000"/>
                          </a:solidFill>
                          <a:effectLst/>
                          <a:latin typeface="Calibri"/>
                          <a:ea typeface="Times New Roman"/>
                          <a:cs typeface="Times New Roman"/>
                        </a:rPr>
                        <a:t>No direct relationship to works that are aggregated (except for aggregating works that are successive)</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3628812"/>
                  </a:ext>
                </a:extLst>
              </a:tr>
              <a:tr h="355940">
                <a:tc>
                  <a:txBody>
                    <a:bodyPr/>
                    <a:lstStyle/>
                    <a:p>
                      <a:pPr marL="0" marR="0">
                        <a:spcBef>
                          <a:spcPts val="0"/>
                        </a:spcBef>
                        <a:spcAft>
                          <a:spcPts val="0"/>
                        </a:spcAft>
                      </a:pPr>
                      <a:r>
                        <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if the aggregating work is successive, use </a:t>
                      </a:r>
                      <a:r>
                        <a:rPr lang="en-US" sz="1000" b="1"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issue</a:t>
                      </a:r>
                      <a:r>
                        <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for an aggregated work that is static</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42544705"/>
                  </a:ext>
                </a:extLst>
              </a:tr>
              <a:tr h="355940">
                <a:tc>
                  <a:txBody>
                    <a:bodyPr/>
                    <a:lstStyle/>
                    <a:p>
                      <a:pPr marL="0" marR="0">
                        <a:spcBef>
                          <a:spcPts val="0"/>
                        </a:spcBef>
                        <a:spcAft>
                          <a:spcPts val="0"/>
                        </a:spcAft>
                      </a:pPr>
                      <a:r>
                        <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if the aggregating work is successive, use </a:t>
                      </a:r>
                      <a:r>
                        <a:rPr lang="en-US" sz="1000" b="1"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subseries</a:t>
                      </a:r>
                      <a:r>
                        <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for a work that is aggregated when it is, also, a successive aggregating work </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12583432"/>
                  </a:ext>
                </a:extLst>
              </a:tr>
              <a:tr h="227580">
                <a:tc>
                  <a:txBody>
                    <a:bodyPr/>
                    <a:lstStyle/>
                    <a:p>
                      <a:pPr marL="0" marR="0">
                        <a:spcBef>
                          <a:spcPts val="0"/>
                        </a:spcBef>
                        <a:spcAft>
                          <a:spcPts val="0"/>
                        </a:spcAft>
                      </a:pPr>
                      <a:r>
                        <a:rPr lang="en-US" sz="1000" dirty="0">
                          <a:solidFill>
                            <a:srgbClr val="000000"/>
                          </a:solidFill>
                          <a:effectLst/>
                          <a:latin typeface="Calibri"/>
                          <a:ea typeface="Times New Roman"/>
                          <a:cs typeface="Times New Roman"/>
                        </a:rPr>
                        <a:t>Use </a:t>
                      </a:r>
                      <a:r>
                        <a:rPr lang="en-US" sz="1000" b="1" i="1" dirty="0">
                          <a:solidFill>
                            <a:srgbClr val="000000"/>
                          </a:solidFill>
                          <a:effectLst/>
                          <a:latin typeface="Calibri"/>
                          <a:ea typeface="Times New Roman"/>
                          <a:cs typeface="Times New Roman"/>
                        </a:rPr>
                        <a:t>aggregator</a:t>
                      </a:r>
                      <a:r>
                        <a:rPr lang="en-US" sz="1000" dirty="0">
                          <a:solidFill>
                            <a:srgbClr val="000000"/>
                          </a:solidFill>
                          <a:effectLst/>
                          <a:latin typeface="Calibri"/>
                          <a:ea typeface="Times New Roman"/>
                          <a:cs typeface="Times New Roman"/>
                        </a:rPr>
                        <a:t> for creators of aggregating works</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06258649"/>
                  </a:ext>
                </a:extLst>
              </a:tr>
              <a:tr h="355940">
                <a:tc>
                  <a:txBody>
                    <a:bodyPr/>
                    <a:lstStyle/>
                    <a:p>
                      <a:pPr marL="0" marR="0">
                        <a:spcBef>
                          <a:spcPts val="0"/>
                        </a:spcBef>
                        <a:spcAft>
                          <a:spcPts val="0"/>
                        </a:spcAft>
                      </a:pPr>
                      <a:r>
                        <a:rPr lang="en-US" sz="1000" dirty="0">
                          <a:solidFill>
                            <a:srgbClr val="000000"/>
                          </a:solidFill>
                          <a:effectLst/>
                          <a:latin typeface="Calibri"/>
                          <a:ea typeface="Times New Roman"/>
                          <a:cs typeface="Times New Roman"/>
                        </a:rPr>
                        <a:t>No direct relationship to agents related to works that are aggregated </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380323"/>
                  </a:ext>
                </a:extLst>
              </a:tr>
              <a:tr h="177970">
                <a:tc>
                  <a:txBody>
                    <a:bodyPr/>
                    <a:lstStyle/>
                    <a:p>
                      <a:pPr marL="0" marR="0">
                        <a:spcBef>
                          <a:spcPts val="0"/>
                        </a:spcBef>
                        <a:spcAft>
                          <a:spcPts val="0"/>
                        </a:spcAft>
                      </a:pPr>
                      <a:r>
                        <a:rPr lang="en-US" sz="1000" dirty="0">
                          <a:solidFill>
                            <a:srgbClr val="000000"/>
                          </a:solidFill>
                          <a:effectLst/>
                          <a:latin typeface="Calibri"/>
                          <a:ea typeface="Times New Roman"/>
                          <a:cs typeface="Times New Roman"/>
                        </a:rPr>
                        <a:t>WE lock applies</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30999558"/>
                  </a:ext>
                </a:extLst>
              </a:tr>
              <a:tr h="177970">
                <a:tc>
                  <a:txBody>
                    <a:bodyPr/>
                    <a:lstStyle/>
                    <a:p>
                      <a:pPr marL="0" marR="0">
                        <a:spcBef>
                          <a:spcPts val="0"/>
                        </a:spcBef>
                        <a:spcAft>
                          <a:spcPts val="0"/>
                        </a:spcAft>
                      </a:pPr>
                      <a:r>
                        <a:rPr lang="en-US" sz="1000" b="1" dirty="0">
                          <a:solidFill>
                            <a:srgbClr val="000000"/>
                          </a:solidFill>
                          <a:effectLst/>
                          <a:latin typeface="Calibri"/>
                          <a:ea typeface="Times New Roman"/>
                          <a:cs typeface="Times New Roman"/>
                        </a:rPr>
                        <a:t>Describing an aggregating expression</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3777893191"/>
                  </a:ext>
                </a:extLst>
              </a:tr>
              <a:tr h="177970">
                <a:tc>
                  <a:txBody>
                    <a:bodyPr/>
                    <a:lstStyle/>
                    <a:p>
                      <a:pPr marL="0" marR="0">
                        <a:spcBef>
                          <a:spcPts val="0"/>
                        </a:spcBef>
                        <a:spcAft>
                          <a:spcPts val="0"/>
                        </a:spcAft>
                      </a:pPr>
                      <a:r>
                        <a:rPr lang="en-US" sz="1000" dirty="0">
                          <a:solidFill>
                            <a:srgbClr val="000000"/>
                          </a:solidFill>
                          <a:effectLst/>
                          <a:latin typeface="Calibri"/>
                          <a:ea typeface="Times New Roman"/>
                          <a:cs typeface="Times New Roman"/>
                        </a:rPr>
                        <a:t>Record elements for the aggregating expression (characteristics of the expressions that are aggregated)</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38537563"/>
                  </a:ext>
                </a:extLst>
              </a:tr>
              <a:tr h="177970">
                <a:tc>
                  <a:txBody>
                    <a:bodyPr/>
                    <a:lstStyle/>
                    <a:p>
                      <a:pPr marL="0" marR="0">
                        <a:spcBef>
                          <a:spcPts val="0"/>
                        </a:spcBef>
                        <a:spcAft>
                          <a:spcPts val="0"/>
                        </a:spcAft>
                      </a:pPr>
                      <a:r>
                        <a:rPr lang="en-US" sz="1000" dirty="0">
                          <a:solidFill>
                            <a:srgbClr val="000000"/>
                          </a:solidFill>
                          <a:effectLst/>
                          <a:latin typeface="Calibri"/>
                          <a:ea typeface="Times New Roman"/>
                          <a:cs typeface="Times New Roman"/>
                        </a:rPr>
                        <a:t>Use note on expression for expressions that are aggregated</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256106"/>
                  </a:ext>
                </a:extLst>
              </a:tr>
              <a:tr h="177970">
                <a:tc>
                  <a:txBody>
                    <a:bodyPr/>
                    <a:lstStyle/>
                    <a:p>
                      <a:pPr marL="0" marR="0">
                        <a:spcBef>
                          <a:spcPts val="0"/>
                        </a:spcBef>
                        <a:spcAft>
                          <a:spcPts val="0"/>
                        </a:spcAft>
                      </a:pPr>
                      <a:r>
                        <a:rPr lang="en-US" sz="1000" dirty="0">
                          <a:solidFill>
                            <a:srgbClr val="000000"/>
                          </a:solidFill>
                          <a:effectLst/>
                          <a:latin typeface="Calibri"/>
                          <a:ea typeface="Times New Roman"/>
                          <a:cs typeface="Times New Roman"/>
                        </a:rPr>
                        <a:t>Use </a:t>
                      </a:r>
                      <a:r>
                        <a:rPr lang="en-US" sz="1000" b="1" i="1" dirty="0">
                          <a:solidFill>
                            <a:srgbClr val="000000"/>
                          </a:solidFill>
                          <a:effectLst/>
                          <a:latin typeface="Calibri"/>
                          <a:ea typeface="Times New Roman"/>
                          <a:cs typeface="Times New Roman"/>
                        </a:rPr>
                        <a:t>aggregates</a:t>
                      </a:r>
                      <a:r>
                        <a:rPr lang="en-US" sz="1000" dirty="0">
                          <a:solidFill>
                            <a:srgbClr val="000000"/>
                          </a:solidFill>
                          <a:effectLst/>
                          <a:latin typeface="Calibri"/>
                          <a:ea typeface="Times New Roman"/>
                          <a:cs typeface="Times New Roman"/>
                        </a:rPr>
                        <a:t> for an expression that is aggregated</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77039261"/>
                  </a:ext>
                </a:extLst>
              </a:tr>
              <a:tr h="355940">
                <a:tc>
                  <a:txBody>
                    <a:bodyPr/>
                    <a:lstStyle/>
                    <a:p>
                      <a:pPr marL="0" marR="0">
                        <a:spcBef>
                          <a:spcPts val="0"/>
                        </a:spcBef>
                        <a:spcAft>
                          <a:spcPts val="0"/>
                        </a:spcAft>
                      </a:pPr>
                      <a:r>
                        <a:rPr lang="en-US" sz="1000" dirty="0">
                          <a:solidFill>
                            <a:srgbClr val="000000"/>
                          </a:solidFill>
                          <a:effectLst/>
                          <a:latin typeface="Calibri"/>
                          <a:ea typeface="Times New Roman"/>
                          <a:cs typeface="Times New Roman"/>
                        </a:rPr>
                        <a:t>Use related agent of expression (or a sub-property) for agents related to the aggregating expression</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22387686"/>
                  </a:ext>
                </a:extLst>
              </a:tr>
              <a:tr h="355940">
                <a:tc>
                  <a:txBody>
                    <a:bodyPr/>
                    <a:lstStyle/>
                    <a:p>
                      <a:pPr marL="0" marR="0">
                        <a:spcBef>
                          <a:spcPts val="0"/>
                        </a:spcBef>
                        <a:spcAft>
                          <a:spcPts val="0"/>
                        </a:spcAft>
                      </a:pPr>
                      <a:r>
                        <a:rPr lang="en-US" sz="1000" dirty="0">
                          <a:solidFill>
                            <a:srgbClr val="000000"/>
                          </a:solidFill>
                          <a:effectLst/>
                          <a:latin typeface="Calibri"/>
                          <a:ea typeface="Times New Roman"/>
                          <a:cs typeface="Times New Roman"/>
                        </a:rPr>
                        <a:t>No direct relationship to agents related to any expressions that are aggregated</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14376726"/>
                  </a:ext>
                </a:extLst>
              </a:tr>
              <a:tr h="177970">
                <a:tc>
                  <a:txBody>
                    <a:bodyPr/>
                    <a:lstStyle/>
                    <a:p>
                      <a:pPr marL="0" marR="0">
                        <a:spcBef>
                          <a:spcPts val="0"/>
                        </a:spcBef>
                        <a:spcAft>
                          <a:spcPts val="0"/>
                        </a:spcAft>
                      </a:pPr>
                      <a:r>
                        <a:rPr lang="en-US" sz="1000" b="1" dirty="0">
                          <a:solidFill>
                            <a:srgbClr val="000000"/>
                          </a:solidFill>
                          <a:effectLst/>
                          <a:latin typeface="Calibri"/>
                          <a:ea typeface="Times New Roman"/>
                          <a:cs typeface="Times New Roman"/>
                        </a:rPr>
                        <a:t>Describing an aggregate manifestation</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3488163695"/>
                  </a:ext>
                </a:extLst>
              </a:tr>
              <a:tr h="177970">
                <a:tc>
                  <a:txBody>
                    <a:bodyPr/>
                    <a:lstStyle/>
                    <a:p>
                      <a:pPr marL="0" marR="0">
                        <a:spcBef>
                          <a:spcPts val="0"/>
                        </a:spcBef>
                        <a:spcAft>
                          <a:spcPts val="0"/>
                        </a:spcAft>
                      </a:pPr>
                      <a:r>
                        <a:rPr lang="en-US" sz="1000" dirty="0">
                          <a:solidFill>
                            <a:srgbClr val="000000"/>
                          </a:solidFill>
                          <a:effectLst/>
                          <a:latin typeface="Calibri"/>
                          <a:ea typeface="Times New Roman"/>
                          <a:cs typeface="Times New Roman"/>
                        </a:rPr>
                        <a:t>Record elements appropriate for the aggregate</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01595940"/>
                  </a:ext>
                </a:extLst>
              </a:tr>
              <a:tr h="177970">
                <a:tc>
                  <a:txBody>
                    <a:bodyPr/>
                    <a:lstStyle/>
                    <a:p>
                      <a:pPr marL="0" marR="0">
                        <a:spcBef>
                          <a:spcPts val="0"/>
                        </a:spcBef>
                        <a:spcAft>
                          <a:spcPts val="0"/>
                        </a:spcAft>
                      </a:pPr>
                      <a:r>
                        <a:rPr lang="en-US" sz="1000" dirty="0">
                          <a:solidFill>
                            <a:srgbClr val="000000"/>
                          </a:solidFill>
                          <a:effectLst/>
                          <a:latin typeface="Calibri"/>
                          <a:ea typeface="Times New Roman"/>
                          <a:cs typeface="Times New Roman"/>
                        </a:rPr>
                        <a:t>Record a value for </a:t>
                      </a:r>
                      <a:r>
                        <a:rPr lang="en-US" sz="1000" b="1" dirty="0">
                          <a:solidFill>
                            <a:srgbClr val="000000"/>
                          </a:solidFill>
                          <a:effectLst/>
                          <a:latin typeface="Calibri"/>
                          <a:ea typeface="Times New Roman"/>
                          <a:cs typeface="Times New Roman"/>
                        </a:rPr>
                        <a:t>Mode of issuance</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44749507"/>
                  </a:ext>
                </a:extLst>
              </a:tr>
              <a:tr h="177970">
                <a:tc>
                  <a:txBody>
                    <a:bodyPr/>
                    <a:lstStyle/>
                    <a:p>
                      <a:pPr marL="0" marR="0">
                        <a:spcBef>
                          <a:spcPts val="0"/>
                        </a:spcBef>
                        <a:spcAft>
                          <a:spcPts val="0"/>
                        </a:spcAft>
                      </a:pPr>
                      <a:r>
                        <a:rPr lang="en-US" sz="1000" dirty="0">
                          <a:solidFill>
                            <a:srgbClr val="000000"/>
                          </a:solidFill>
                          <a:effectLst/>
                          <a:latin typeface="Calibri"/>
                          <a:ea typeface="Times New Roman"/>
                          <a:cs typeface="Times New Roman"/>
                        </a:rPr>
                        <a:t>Use</a:t>
                      </a:r>
                      <a:r>
                        <a:rPr lang="en-US" sz="1000" i="1" dirty="0">
                          <a:solidFill>
                            <a:srgbClr val="000000"/>
                          </a:solidFill>
                          <a:effectLst/>
                          <a:latin typeface="Calibri"/>
                          <a:ea typeface="Times New Roman"/>
                          <a:cs typeface="Times New Roman"/>
                        </a:rPr>
                        <a:t> </a:t>
                      </a:r>
                      <a:r>
                        <a:rPr lang="en-US" sz="1000" b="1" i="1" dirty="0">
                          <a:solidFill>
                            <a:srgbClr val="000000"/>
                          </a:solidFill>
                          <a:effectLst/>
                          <a:latin typeface="Calibri"/>
                          <a:ea typeface="Times New Roman"/>
                          <a:cs typeface="Times New Roman"/>
                        </a:rPr>
                        <a:t>note on manifestation</a:t>
                      </a:r>
                      <a:r>
                        <a:rPr lang="en-US" sz="1000" i="1" dirty="0">
                          <a:solidFill>
                            <a:srgbClr val="000000"/>
                          </a:solidFill>
                          <a:effectLst/>
                          <a:latin typeface="Calibri"/>
                          <a:ea typeface="Times New Roman"/>
                          <a:cs typeface="Times New Roman"/>
                        </a:rPr>
                        <a:t> </a:t>
                      </a:r>
                      <a:r>
                        <a:rPr lang="en-US" sz="1000" dirty="0">
                          <a:solidFill>
                            <a:srgbClr val="000000"/>
                          </a:solidFill>
                          <a:effectLst/>
                          <a:latin typeface="Calibri"/>
                          <a:ea typeface="Times New Roman"/>
                          <a:cs typeface="Times New Roman"/>
                        </a:rPr>
                        <a:t>for embodied expressions</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33105155"/>
                  </a:ext>
                </a:extLst>
              </a:tr>
              <a:tr h="355940">
                <a:tc>
                  <a:txBody>
                    <a:bodyPr/>
                    <a:lstStyle/>
                    <a:p>
                      <a:pPr marL="0" marR="0">
                        <a:spcBef>
                          <a:spcPts val="0"/>
                        </a:spcBef>
                        <a:spcAft>
                          <a:spcPts val="0"/>
                        </a:spcAft>
                      </a:pPr>
                      <a:r>
                        <a:rPr lang="en-US" sz="1000" dirty="0">
                          <a:solidFill>
                            <a:srgbClr val="000000"/>
                          </a:solidFill>
                          <a:effectLst/>
                          <a:latin typeface="Calibri"/>
                          <a:ea typeface="Times New Roman"/>
                          <a:cs typeface="Times New Roman"/>
                        </a:rPr>
                        <a:t>Use </a:t>
                      </a:r>
                      <a:r>
                        <a:rPr lang="en-US" sz="1000" b="1" i="1" dirty="0">
                          <a:solidFill>
                            <a:srgbClr val="000000"/>
                          </a:solidFill>
                          <a:effectLst/>
                          <a:latin typeface="Calibri"/>
                          <a:ea typeface="Times New Roman"/>
                          <a:cs typeface="Times New Roman"/>
                        </a:rPr>
                        <a:t>expression manifested</a:t>
                      </a:r>
                      <a:r>
                        <a:rPr lang="en-US" sz="1000" dirty="0">
                          <a:solidFill>
                            <a:srgbClr val="000000"/>
                          </a:solidFill>
                          <a:effectLst/>
                          <a:latin typeface="Calibri"/>
                          <a:ea typeface="Times New Roman"/>
                          <a:cs typeface="Times New Roman"/>
                        </a:rPr>
                        <a:t> for an aggregating expression</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49661306"/>
                  </a:ext>
                </a:extLst>
              </a:tr>
              <a:tr h="355940">
                <a:tc>
                  <a:txBody>
                    <a:bodyPr/>
                    <a:lstStyle/>
                    <a:p>
                      <a:pPr marL="0" marR="0">
                        <a:spcBef>
                          <a:spcPts val="0"/>
                        </a:spcBef>
                        <a:spcAft>
                          <a:spcPts val="0"/>
                        </a:spcAft>
                      </a:pPr>
                      <a:r>
                        <a:rPr lang="en-US" sz="1000" dirty="0">
                          <a:solidFill>
                            <a:srgbClr val="000000"/>
                          </a:solidFill>
                          <a:effectLst/>
                          <a:latin typeface="Calibri"/>
                          <a:ea typeface="Times New Roman"/>
                          <a:cs typeface="Times New Roman"/>
                        </a:rPr>
                        <a:t>Use </a:t>
                      </a:r>
                      <a:r>
                        <a:rPr lang="en-US" sz="1000" b="1" i="1" dirty="0">
                          <a:solidFill>
                            <a:srgbClr val="000000"/>
                          </a:solidFill>
                          <a:effectLst/>
                          <a:latin typeface="Calibri"/>
                          <a:ea typeface="Times New Roman"/>
                          <a:cs typeface="Times New Roman"/>
                        </a:rPr>
                        <a:t>expression manifested</a:t>
                      </a:r>
                      <a:r>
                        <a:rPr lang="en-US" sz="1000" dirty="0">
                          <a:solidFill>
                            <a:srgbClr val="000000"/>
                          </a:solidFill>
                          <a:effectLst/>
                          <a:latin typeface="Calibri"/>
                          <a:ea typeface="Times New Roman"/>
                          <a:cs typeface="Times New Roman"/>
                        </a:rPr>
                        <a:t> for an expression that is aggregated</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901961"/>
                  </a:ext>
                </a:extLst>
              </a:tr>
              <a:tr h="355940">
                <a:tc>
                  <a:txBody>
                    <a:bodyPr/>
                    <a:lstStyle/>
                    <a:p>
                      <a:pPr marL="0" marR="0">
                        <a:spcBef>
                          <a:spcPts val="0"/>
                        </a:spcBef>
                        <a:spcAft>
                          <a:spcPts val="0"/>
                        </a:spcAft>
                      </a:pPr>
                      <a:r>
                        <a:rPr lang="en-US" sz="1000" dirty="0">
                          <a:solidFill>
                            <a:srgbClr val="000000"/>
                          </a:solidFill>
                          <a:effectLst/>
                          <a:latin typeface="Calibri"/>
                          <a:ea typeface="Times New Roman"/>
                          <a:cs typeface="Times New Roman"/>
                        </a:rPr>
                        <a:t>Use </a:t>
                      </a:r>
                      <a:r>
                        <a:rPr lang="en-US" sz="1000" b="1" i="1" dirty="0">
                          <a:solidFill>
                            <a:srgbClr val="000000"/>
                          </a:solidFill>
                          <a:effectLst/>
                          <a:latin typeface="Calibri"/>
                          <a:ea typeface="Times New Roman"/>
                          <a:cs typeface="Times New Roman"/>
                        </a:rPr>
                        <a:t>contributor to aggregate</a:t>
                      </a:r>
                      <a:r>
                        <a:rPr lang="en-US" sz="1000" dirty="0">
                          <a:solidFill>
                            <a:srgbClr val="000000"/>
                          </a:solidFill>
                          <a:effectLst/>
                          <a:latin typeface="Calibri"/>
                          <a:ea typeface="Times New Roman"/>
                          <a:cs typeface="Times New Roman"/>
                        </a:rPr>
                        <a:t> for a creator of a work that is aggregated</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16096941"/>
                  </a:ext>
                </a:extLst>
              </a:tr>
            </a:tbl>
          </a:graphicData>
        </a:graphic>
      </p:graphicFrame>
      <p:sp>
        <p:nvSpPr>
          <p:cNvPr id="7" name="Rectangle: Rounded Corners 6">
            <a:extLst>
              <a:ext uri="{FF2B5EF4-FFF2-40B4-BE49-F238E27FC236}">
                <a16:creationId xmlns:a16="http://schemas.microsoft.com/office/drawing/2014/main" id="{596B9495-E865-4270-A63A-544D9FB832E7}"/>
              </a:ext>
            </a:extLst>
          </p:cNvPr>
          <p:cNvSpPr/>
          <p:nvPr/>
        </p:nvSpPr>
        <p:spPr>
          <a:xfrm>
            <a:off x="5791200" y="5029200"/>
            <a:ext cx="3276600" cy="762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4553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Record aggregating and diachronic WEM elements</a:t>
            </a:r>
            <a:br>
              <a:rPr lang="en-US" dirty="0"/>
            </a:b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754245742"/>
              </p:ext>
            </p:extLst>
          </p:nvPr>
        </p:nvGraphicFramePr>
        <p:xfrm>
          <a:off x="3352800" y="762000"/>
          <a:ext cx="3124200" cy="3771900"/>
        </p:xfrm>
        <a:graphic>
          <a:graphicData uri="http://schemas.openxmlformats.org/drawingml/2006/table">
            <a:tbl>
              <a:tblPr/>
              <a:tblGrid>
                <a:gridCol w="3124200">
                  <a:extLst>
                    <a:ext uri="{9D8B030D-6E8A-4147-A177-3AD203B41FA5}">
                      <a16:colId xmlns:a16="http://schemas.microsoft.com/office/drawing/2014/main" val="20000"/>
                    </a:ext>
                  </a:extLst>
                </a:gridCol>
              </a:tblGrid>
              <a:tr h="190500">
                <a:tc>
                  <a:txBody>
                    <a:bodyPr/>
                    <a:lstStyle/>
                    <a:p>
                      <a:pPr algn="l" fontAlgn="t"/>
                      <a:r>
                        <a:rPr lang="en-US" sz="1000" b="1" i="0" u="none" strike="noStrike" dirty="0">
                          <a:solidFill>
                            <a:srgbClr val="000000"/>
                          </a:solidFill>
                          <a:effectLst/>
                          <a:latin typeface="Calibri"/>
                        </a:rPr>
                        <a:t>Describing a diachronic work</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0"/>
                  </a:ext>
                </a:extLst>
              </a:tr>
              <a:tr h="323850">
                <a:tc>
                  <a:txBody>
                    <a:bodyPr/>
                    <a:lstStyle/>
                    <a:p>
                      <a:pPr algn="l" fontAlgn="t"/>
                      <a:r>
                        <a:rPr lang="en-US" sz="1000" b="0" i="0" u="none" strike="noStrike" dirty="0">
                          <a:solidFill>
                            <a:srgbClr val="000000"/>
                          </a:solidFill>
                          <a:effectLst/>
                          <a:latin typeface="Calibri"/>
                        </a:rPr>
                        <a:t>Record elements for the diachronic work (characteristics of the part, issue, or iteration works)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1"/>
                  </a:ext>
                </a:extLst>
              </a:tr>
              <a:tr h="190500">
                <a:tc>
                  <a:txBody>
                    <a:bodyPr/>
                    <a:lstStyle/>
                    <a:p>
                      <a:pPr algn="l" fontAlgn="t"/>
                      <a:r>
                        <a:rPr lang="en-US" sz="1000" b="0" i="0" u="none" strike="noStrike" dirty="0">
                          <a:solidFill>
                            <a:srgbClr val="000000"/>
                          </a:solidFill>
                          <a:effectLst/>
                          <a:latin typeface="Calibri"/>
                        </a:rPr>
                        <a:t>Record a value for </a:t>
                      </a:r>
                      <a:r>
                        <a:rPr lang="en-US" sz="1000" b="1" i="1" u="none" strike="noStrike" dirty="0">
                          <a:solidFill>
                            <a:srgbClr val="000000"/>
                          </a:solidFill>
                          <a:effectLst/>
                          <a:latin typeface="Calibri"/>
                        </a:rPr>
                        <a:t>Extension plan</a:t>
                      </a:r>
                      <a:endParaRPr lang="en-US" sz="1000" b="0" i="0" u="none" strike="noStrike" dirty="0">
                        <a:solidFill>
                          <a:srgbClr val="000000"/>
                        </a:solidFill>
                        <a:effectLst/>
                        <a:latin typeface="Calibri"/>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190500">
                <a:tc>
                  <a:txBody>
                    <a:bodyPr/>
                    <a:lstStyle/>
                    <a:p>
                      <a:pPr algn="l" fontAlgn="t"/>
                      <a:r>
                        <a:rPr lang="en-US" sz="1000" b="0" i="0" u="none" strike="noStrike">
                          <a:solidFill>
                            <a:srgbClr val="000000"/>
                          </a:solidFill>
                          <a:effectLst/>
                          <a:latin typeface="Calibri"/>
                        </a:rPr>
                        <a:t>Record changes to element data over time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23850">
                <a:tc>
                  <a:txBody>
                    <a:bodyPr/>
                    <a:lstStyle/>
                    <a:p>
                      <a:pPr algn="l" fontAlgn="t"/>
                      <a:r>
                        <a:rPr lang="en-US" sz="1000" b="0" i="0" u="none" strike="noStrike">
                          <a:solidFill>
                            <a:srgbClr val="000000"/>
                          </a:solidFill>
                          <a:effectLst/>
                          <a:latin typeface="Calibri"/>
                        </a:rPr>
                        <a:t>Record provenance data to indicate timespan or scope of validity</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90500">
                <a:tc>
                  <a:txBody>
                    <a:bodyPr/>
                    <a:lstStyle/>
                    <a:p>
                      <a:pPr algn="l" fontAlgn="t"/>
                      <a:r>
                        <a:rPr lang="en-US" sz="1000" b="0" i="0" u="none" strike="noStrike" dirty="0">
                          <a:solidFill>
                            <a:srgbClr val="000000"/>
                          </a:solidFill>
                          <a:effectLst/>
                          <a:latin typeface="Calibri"/>
                        </a:rPr>
                        <a:t>WEM lock</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90500">
                <a:tc>
                  <a:txBody>
                    <a:bodyPr/>
                    <a:lstStyle/>
                    <a:p>
                      <a:pPr algn="l" fontAlgn="t"/>
                      <a:r>
                        <a:rPr lang="en-US" sz="1000" b="1" i="0" u="none" strike="noStrike">
                          <a:solidFill>
                            <a:srgbClr val="000000"/>
                          </a:solidFill>
                          <a:effectLst/>
                          <a:latin typeface="Calibri"/>
                        </a:rPr>
                        <a:t>Describing an expression of a diachronic work</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6"/>
                  </a:ext>
                </a:extLst>
              </a:tr>
              <a:tr h="323850">
                <a:tc>
                  <a:txBody>
                    <a:bodyPr/>
                    <a:lstStyle/>
                    <a:p>
                      <a:pPr algn="l" fontAlgn="t"/>
                      <a:r>
                        <a:rPr lang="en-US" sz="1000" b="0" i="0" u="none" strike="noStrike" dirty="0">
                          <a:solidFill>
                            <a:srgbClr val="000000"/>
                          </a:solidFill>
                          <a:effectLst/>
                          <a:latin typeface="Calibri"/>
                        </a:rPr>
                        <a:t>Record elements for the diachronic expression  (characteristics of the part, issue, or iteration expressions)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7"/>
                  </a:ext>
                </a:extLst>
              </a:tr>
              <a:tr h="209550">
                <a:tc>
                  <a:txBody>
                    <a:bodyPr/>
                    <a:lstStyle/>
                    <a:p>
                      <a:pPr algn="l" fontAlgn="t"/>
                      <a:r>
                        <a:rPr lang="en-US" sz="1000" b="0" i="0" u="none" strike="noStrike" dirty="0">
                          <a:solidFill>
                            <a:srgbClr val="000000"/>
                          </a:solidFill>
                          <a:effectLst/>
                          <a:latin typeface="+mn-lt"/>
                        </a:rPr>
                        <a:t>Record changes to element data over time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23850">
                <a:tc>
                  <a:txBody>
                    <a:bodyPr/>
                    <a:lstStyle/>
                    <a:p>
                      <a:pPr algn="l" fontAlgn="t"/>
                      <a:r>
                        <a:rPr lang="en-US" sz="1000" b="0" i="0" u="none" strike="noStrike" dirty="0">
                          <a:solidFill>
                            <a:srgbClr val="000000"/>
                          </a:solidFill>
                          <a:effectLst/>
                          <a:latin typeface="Calibri"/>
                        </a:rPr>
                        <a:t>Record provenance data to indicate timespan or scope of validity</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90500">
                <a:tc>
                  <a:txBody>
                    <a:bodyPr/>
                    <a:lstStyle/>
                    <a:p>
                      <a:pPr algn="l" fontAlgn="t"/>
                      <a:r>
                        <a:rPr lang="en-US" sz="1000" b="1" i="0" u="none" strike="noStrike">
                          <a:solidFill>
                            <a:srgbClr val="000000"/>
                          </a:solidFill>
                          <a:effectLst/>
                          <a:latin typeface="Calibri"/>
                        </a:rPr>
                        <a:t>Describing a manifestation that embodies a diachronic work</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10"/>
                  </a:ext>
                </a:extLst>
              </a:tr>
              <a:tr h="485775">
                <a:tc>
                  <a:txBody>
                    <a:bodyPr/>
                    <a:lstStyle/>
                    <a:p>
                      <a:pPr algn="l" fontAlgn="t"/>
                      <a:r>
                        <a:rPr lang="en-US" sz="1000" b="0" i="0" u="none" strike="noStrike" dirty="0">
                          <a:solidFill>
                            <a:srgbClr val="000000"/>
                          </a:solidFill>
                          <a:effectLst/>
                          <a:latin typeface="Calibri"/>
                        </a:rPr>
                        <a:t>Record elements for the diachronic manifestation  (characteristics of the part, issue, or iteration manifestations)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1"/>
                  </a:ext>
                </a:extLst>
              </a:tr>
              <a:tr h="190500">
                <a:tc>
                  <a:txBody>
                    <a:bodyPr/>
                    <a:lstStyle/>
                    <a:p>
                      <a:pPr algn="l" fontAlgn="t"/>
                      <a:r>
                        <a:rPr lang="en-US" sz="1000" b="0" i="0" u="none" strike="noStrike">
                          <a:solidFill>
                            <a:srgbClr val="000000"/>
                          </a:solidFill>
                          <a:effectLst/>
                          <a:latin typeface="Calibri"/>
                        </a:rPr>
                        <a:t>Record changes to element data over time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323850">
                <a:tc>
                  <a:txBody>
                    <a:bodyPr/>
                    <a:lstStyle/>
                    <a:p>
                      <a:pPr algn="l" fontAlgn="t"/>
                      <a:r>
                        <a:rPr lang="en-US" sz="1000" b="0" i="0" u="none" strike="noStrike" dirty="0">
                          <a:solidFill>
                            <a:srgbClr val="000000"/>
                          </a:solidFill>
                          <a:effectLst/>
                          <a:latin typeface="Calibri"/>
                        </a:rPr>
                        <a:t>Record provenance data to indicate timespan or scope of validity</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bl>
          </a:graphicData>
        </a:graphic>
      </p:graphicFrame>
      <p:pic>
        <p:nvPicPr>
          <p:cNvPr id="6" name="Picture 2" descr="f5be7aec-f363-460d-8971-615abdc7b133@namprd13">
            <a:extLst>
              <a:ext uri="{FF2B5EF4-FFF2-40B4-BE49-F238E27FC236}">
                <a16:creationId xmlns:a16="http://schemas.microsoft.com/office/drawing/2014/main" id="{32F01A62-583D-424B-A970-79056AB78DC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295" t="6287" r="10745" b="40570"/>
          <a:stretch/>
        </p:blipFill>
        <p:spPr bwMode="auto">
          <a:xfrm>
            <a:off x="5867400" y="5117590"/>
            <a:ext cx="3200400" cy="163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e 3">
            <a:extLst>
              <a:ext uri="{FF2B5EF4-FFF2-40B4-BE49-F238E27FC236}">
                <a16:creationId xmlns:a16="http://schemas.microsoft.com/office/drawing/2014/main" id="{BAE77A77-8B1E-4A05-B1CE-31C5F7F5E4FE}"/>
              </a:ext>
            </a:extLst>
          </p:cNvPr>
          <p:cNvGraphicFramePr>
            <a:graphicFrameLocks noGrp="1"/>
          </p:cNvGraphicFramePr>
          <p:nvPr>
            <p:extLst>
              <p:ext uri="{D42A27DB-BD31-4B8C-83A1-F6EECF244321}">
                <p14:modId xmlns:p14="http://schemas.microsoft.com/office/powerpoint/2010/main" val="3581398996"/>
              </p:ext>
            </p:extLst>
          </p:nvPr>
        </p:nvGraphicFramePr>
        <p:xfrm>
          <a:off x="228600" y="762000"/>
          <a:ext cx="3033232" cy="6048430"/>
        </p:xfrm>
        <a:graphic>
          <a:graphicData uri="http://schemas.openxmlformats.org/drawingml/2006/table">
            <a:tbl>
              <a:tblPr firstRow="1" firstCol="1" bandRow="1"/>
              <a:tblGrid>
                <a:gridCol w="3033232">
                  <a:extLst>
                    <a:ext uri="{9D8B030D-6E8A-4147-A177-3AD203B41FA5}">
                      <a16:colId xmlns:a16="http://schemas.microsoft.com/office/drawing/2014/main" val="1248558007"/>
                    </a:ext>
                  </a:extLst>
                </a:gridCol>
              </a:tblGrid>
              <a:tr h="177970">
                <a:tc>
                  <a:txBody>
                    <a:bodyPr/>
                    <a:lstStyle/>
                    <a:p>
                      <a:pPr marL="0" marR="0">
                        <a:spcBef>
                          <a:spcPts val="0"/>
                        </a:spcBef>
                        <a:spcAft>
                          <a:spcPts val="0"/>
                        </a:spcAft>
                      </a:pPr>
                      <a:r>
                        <a:rPr lang="en-US" sz="1000" b="1" dirty="0">
                          <a:solidFill>
                            <a:srgbClr val="000000"/>
                          </a:solidFill>
                          <a:effectLst/>
                          <a:latin typeface="Calibri"/>
                          <a:ea typeface="Times New Roman"/>
                          <a:cs typeface="Times New Roman"/>
                        </a:rPr>
                        <a:t>Describing an aggregating work</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48290431"/>
                  </a:ext>
                </a:extLst>
              </a:tr>
              <a:tr h="177970">
                <a:tc>
                  <a:txBody>
                    <a:bodyPr/>
                    <a:lstStyle/>
                    <a:p>
                      <a:pPr marL="0" marR="0">
                        <a:spcBef>
                          <a:spcPts val="0"/>
                        </a:spcBef>
                        <a:spcAft>
                          <a:spcPts val="0"/>
                        </a:spcAft>
                      </a:pPr>
                      <a:r>
                        <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Record elements for the aggregating work (characteristics of the works that are aggregated)</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2834377836"/>
                  </a:ext>
                </a:extLst>
              </a:tr>
              <a:tr h="177970">
                <a:tc>
                  <a:txBody>
                    <a:bodyPr/>
                    <a:lstStyle/>
                    <a:p>
                      <a:pPr marL="0" marR="0">
                        <a:spcBef>
                          <a:spcPts val="0"/>
                        </a:spcBef>
                        <a:spcAft>
                          <a:spcPts val="0"/>
                        </a:spcAft>
                      </a:pPr>
                      <a:r>
                        <a:rPr lang="en-US" sz="1000" dirty="0">
                          <a:solidFill>
                            <a:srgbClr val="000000"/>
                          </a:solidFill>
                          <a:effectLst/>
                          <a:latin typeface="Calibri"/>
                          <a:ea typeface="Times New Roman"/>
                          <a:cs typeface="Times New Roman"/>
                        </a:rPr>
                        <a:t>Use</a:t>
                      </a:r>
                      <a:r>
                        <a:rPr lang="en-US" sz="1000" i="1" dirty="0">
                          <a:solidFill>
                            <a:srgbClr val="000000"/>
                          </a:solidFill>
                          <a:effectLst/>
                          <a:latin typeface="Calibri"/>
                          <a:ea typeface="Times New Roman"/>
                          <a:cs typeface="Times New Roman"/>
                        </a:rPr>
                        <a:t> </a:t>
                      </a:r>
                      <a:r>
                        <a:rPr lang="en-US" sz="1000" b="1" i="1" dirty="0">
                          <a:solidFill>
                            <a:srgbClr val="000000"/>
                          </a:solidFill>
                          <a:effectLst/>
                          <a:latin typeface="Calibri"/>
                          <a:ea typeface="Times New Roman"/>
                          <a:cs typeface="Times New Roman"/>
                        </a:rPr>
                        <a:t>note on work</a:t>
                      </a:r>
                      <a:r>
                        <a:rPr lang="en-US" sz="1000" dirty="0">
                          <a:solidFill>
                            <a:srgbClr val="000000"/>
                          </a:solidFill>
                          <a:effectLst/>
                          <a:latin typeface="Calibri"/>
                          <a:ea typeface="Times New Roman"/>
                          <a:cs typeface="Times New Roman"/>
                        </a:rPr>
                        <a:t> for works that are aggregated</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79613287"/>
                  </a:ext>
                </a:extLst>
              </a:tr>
              <a:tr h="355940">
                <a:tc>
                  <a:txBody>
                    <a:bodyPr/>
                    <a:lstStyle/>
                    <a:p>
                      <a:pPr marL="0" marR="0">
                        <a:spcBef>
                          <a:spcPts val="0"/>
                        </a:spcBef>
                        <a:spcAft>
                          <a:spcPts val="0"/>
                        </a:spcAft>
                      </a:pPr>
                      <a:r>
                        <a:rPr lang="en-US" sz="1000" dirty="0">
                          <a:solidFill>
                            <a:srgbClr val="000000"/>
                          </a:solidFill>
                          <a:effectLst/>
                          <a:latin typeface="Calibri"/>
                          <a:ea typeface="Times New Roman"/>
                          <a:cs typeface="Times New Roman"/>
                        </a:rPr>
                        <a:t>No direct relationship to works that are aggregated (except for aggregating works that are successive)</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7177149"/>
                  </a:ext>
                </a:extLst>
              </a:tr>
              <a:tr h="355940">
                <a:tc>
                  <a:txBody>
                    <a:bodyPr/>
                    <a:lstStyle/>
                    <a:p>
                      <a:pPr marL="0" marR="0">
                        <a:spcBef>
                          <a:spcPts val="0"/>
                        </a:spcBef>
                        <a:spcAft>
                          <a:spcPts val="0"/>
                        </a:spcAft>
                      </a:pPr>
                      <a:r>
                        <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if the aggregating work is successive, use </a:t>
                      </a:r>
                      <a:r>
                        <a:rPr lang="en-US" sz="1000" b="1"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issue</a:t>
                      </a:r>
                      <a:r>
                        <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for an aggregated work that is static</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29644135"/>
                  </a:ext>
                </a:extLst>
              </a:tr>
              <a:tr h="355940">
                <a:tc>
                  <a:txBody>
                    <a:bodyPr/>
                    <a:lstStyle/>
                    <a:p>
                      <a:pPr marL="0" marR="0">
                        <a:spcBef>
                          <a:spcPts val="0"/>
                        </a:spcBef>
                        <a:spcAft>
                          <a:spcPts val="0"/>
                        </a:spcAft>
                      </a:pPr>
                      <a:r>
                        <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if the aggregating work is successive, use </a:t>
                      </a:r>
                      <a:r>
                        <a:rPr lang="en-US" sz="1000" b="1"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subseries</a:t>
                      </a:r>
                      <a:r>
                        <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for a work that is aggregated when it is, also, a successive aggregating work </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16521977"/>
                  </a:ext>
                </a:extLst>
              </a:tr>
              <a:tr h="227580">
                <a:tc>
                  <a:txBody>
                    <a:bodyPr/>
                    <a:lstStyle/>
                    <a:p>
                      <a:pPr marL="0" marR="0">
                        <a:spcBef>
                          <a:spcPts val="0"/>
                        </a:spcBef>
                        <a:spcAft>
                          <a:spcPts val="0"/>
                        </a:spcAft>
                      </a:pPr>
                      <a:r>
                        <a:rPr lang="en-US" sz="1000" dirty="0">
                          <a:solidFill>
                            <a:srgbClr val="000000"/>
                          </a:solidFill>
                          <a:effectLst/>
                          <a:latin typeface="Calibri"/>
                          <a:ea typeface="Times New Roman"/>
                          <a:cs typeface="Times New Roman"/>
                        </a:rPr>
                        <a:t>Use </a:t>
                      </a:r>
                      <a:r>
                        <a:rPr lang="en-US" sz="1000" b="1" i="1" dirty="0">
                          <a:solidFill>
                            <a:srgbClr val="000000"/>
                          </a:solidFill>
                          <a:effectLst/>
                          <a:latin typeface="Calibri"/>
                          <a:ea typeface="Times New Roman"/>
                          <a:cs typeface="Times New Roman"/>
                        </a:rPr>
                        <a:t>aggregator</a:t>
                      </a:r>
                      <a:r>
                        <a:rPr lang="en-US" sz="1000" dirty="0">
                          <a:solidFill>
                            <a:srgbClr val="000000"/>
                          </a:solidFill>
                          <a:effectLst/>
                          <a:latin typeface="Calibri"/>
                          <a:ea typeface="Times New Roman"/>
                          <a:cs typeface="Times New Roman"/>
                        </a:rPr>
                        <a:t> for creators of aggregating works</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62768880"/>
                  </a:ext>
                </a:extLst>
              </a:tr>
              <a:tr h="355940">
                <a:tc>
                  <a:txBody>
                    <a:bodyPr/>
                    <a:lstStyle/>
                    <a:p>
                      <a:pPr marL="0" marR="0">
                        <a:spcBef>
                          <a:spcPts val="0"/>
                        </a:spcBef>
                        <a:spcAft>
                          <a:spcPts val="0"/>
                        </a:spcAft>
                      </a:pPr>
                      <a:r>
                        <a:rPr lang="en-US" sz="1000" dirty="0">
                          <a:solidFill>
                            <a:srgbClr val="000000"/>
                          </a:solidFill>
                          <a:effectLst/>
                          <a:latin typeface="Calibri"/>
                          <a:ea typeface="Times New Roman"/>
                          <a:cs typeface="Times New Roman"/>
                        </a:rPr>
                        <a:t>No direct relationship to agents related to works that are aggregated </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26755752"/>
                  </a:ext>
                </a:extLst>
              </a:tr>
              <a:tr h="177970">
                <a:tc>
                  <a:txBody>
                    <a:bodyPr/>
                    <a:lstStyle/>
                    <a:p>
                      <a:pPr marL="0" marR="0">
                        <a:spcBef>
                          <a:spcPts val="0"/>
                        </a:spcBef>
                        <a:spcAft>
                          <a:spcPts val="0"/>
                        </a:spcAft>
                      </a:pPr>
                      <a:r>
                        <a:rPr lang="en-US" sz="1000" dirty="0">
                          <a:solidFill>
                            <a:srgbClr val="000000"/>
                          </a:solidFill>
                          <a:effectLst/>
                          <a:latin typeface="Calibri"/>
                          <a:ea typeface="Times New Roman"/>
                          <a:cs typeface="Times New Roman"/>
                        </a:rPr>
                        <a:t>WE lock applies</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64161166"/>
                  </a:ext>
                </a:extLst>
              </a:tr>
              <a:tr h="177970">
                <a:tc>
                  <a:txBody>
                    <a:bodyPr/>
                    <a:lstStyle/>
                    <a:p>
                      <a:pPr marL="0" marR="0">
                        <a:spcBef>
                          <a:spcPts val="0"/>
                        </a:spcBef>
                        <a:spcAft>
                          <a:spcPts val="0"/>
                        </a:spcAft>
                      </a:pPr>
                      <a:r>
                        <a:rPr lang="en-US" sz="1000" b="1" dirty="0">
                          <a:solidFill>
                            <a:srgbClr val="000000"/>
                          </a:solidFill>
                          <a:effectLst/>
                          <a:latin typeface="Calibri"/>
                          <a:ea typeface="Times New Roman"/>
                          <a:cs typeface="Times New Roman"/>
                        </a:rPr>
                        <a:t>Describing an aggregating expression</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16378399"/>
                  </a:ext>
                </a:extLst>
              </a:tr>
              <a:tr h="177970">
                <a:tc>
                  <a:txBody>
                    <a:bodyPr/>
                    <a:lstStyle/>
                    <a:p>
                      <a:pPr marL="0" marR="0">
                        <a:spcBef>
                          <a:spcPts val="0"/>
                        </a:spcBef>
                        <a:spcAft>
                          <a:spcPts val="0"/>
                        </a:spcAft>
                      </a:pPr>
                      <a:r>
                        <a:rPr lang="en-US" sz="1000" dirty="0">
                          <a:solidFill>
                            <a:srgbClr val="000000"/>
                          </a:solidFill>
                          <a:effectLst/>
                          <a:latin typeface="Calibri"/>
                          <a:ea typeface="Times New Roman"/>
                          <a:cs typeface="Times New Roman"/>
                        </a:rPr>
                        <a:t>Record elements for the aggregating expression (characteristics of the expressions that are aggregated)</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087910292"/>
                  </a:ext>
                </a:extLst>
              </a:tr>
              <a:tr h="177970">
                <a:tc>
                  <a:txBody>
                    <a:bodyPr/>
                    <a:lstStyle/>
                    <a:p>
                      <a:pPr marL="0" marR="0">
                        <a:spcBef>
                          <a:spcPts val="0"/>
                        </a:spcBef>
                        <a:spcAft>
                          <a:spcPts val="0"/>
                        </a:spcAft>
                      </a:pPr>
                      <a:r>
                        <a:rPr lang="en-US" sz="1000" dirty="0">
                          <a:solidFill>
                            <a:srgbClr val="000000"/>
                          </a:solidFill>
                          <a:effectLst/>
                          <a:latin typeface="Calibri"/>
                          <a:ea typeface="Times New Roman"/>
                          <a:cs typeface="Times New Roman"/>
                        </a:rPr>
                        <a:t>Use note on expression for expressions that are aggregated</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55016511"/>
                  </a:ext>
                </a:extLst>
              </a:tr>
              <a:tr h="177970">
                <a:tc>
                  <a:txBody>
                    <a:bodyPr/>
                    <a:lstStyle/>
                    <a:p>
                      <a:pPr marL="0" marR="0">
                        <a:spcBef>
                          <a:spcPts val="0"/>
                        </a:spcBef>
                        <a:spcAft>
                          <a:spcPts val="0"/>
                        </a:spcAft>
                      </a:pPr>
                      <a:r>
                        <a:rPr lang="en-US" sz="1000" dirty="0">
                          <a:solidFill>
                            <a:srgbClr val="000000"/>
                          </a:solidFill>
                          <a:effectLst/>
                          <a:latin typeface="Calibri"/>
                          <a:ea typeface="Times New Roman"/>
                          <a:cs typeface="Times New Roman"/>
                        </a:rPr>
                        <a:t>Use </a:t>
                      </a:r>
                      <a:r>
                        <a:rPr lang="en-US" sz="1000" b="1" i="1" dirty="0">
                          <a:solidFill>
                            <a:srgbClr val="000000"/>
                          </a:solidFill>
                          <a:effectLst/>
                          <a:latin typeface="Calibri"/>
                          <a:ea typeface="Times New Roman"/>
                          <a:cs typeface="Times New Roman"/>
                        </a:rPr>
                        <a:t>aggregates</a:t>
                      </a:r>
                      <a:r>
                        <a:rPr lang="en-US" sz="1000" dirty="0">
                          <a:solidFill>
                            <a:srgbClr val="000000"/>
                          </a:solidFill>
                          <a:effectLst/>
                          <a:latin typeface="Calibri"/>
                          <a:ea typeface="Times New Roman"/>
                          <a:cs typeface="Times New Roman"/>
                        </a:rPr>
                        <a:t> for an expression that is aggregated</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15626020"/>
                  </a:ext>
                </a:extLst>
              </a:tr>
              <a:tr h="355940">
                <a:tc>
                  <a:txBody>
                    <a:bodyPr/>
                    <a:lstStyle/>
                    <a:p>
                      <a:pPr marL="0" marR="0">
                        <a:spcBef>
                          <a:spcPts val="0"/>
                        </a:spcBef>
                        <a:spcAft>
                          <a:spcPts val="0"/>
                        </a:spcAft>
                      </a:pPr>
                      <a:r>
                        <a:rPr lang="en-US" sz="1000" dirty="0">
                          <a:solidFill>
                            <a:srgbClr val="000000"/>
                          </a:solidFill>
                          <a:effectLst/>
                          <a:latin typeface="Calibri"/>
                          <a:ea typeface="Times New Roman"/>
                          <a:cs typeface="Times New Roman"/>
                        </a:rPr>
                        <a:t>Use related agent of expression (or a sub-property) for agents related to the aggregating expression</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27025774"/>
                  </a:ext>
                </a:extLst>
              </a:tr>
              <a:tr h="355940">
                <a:tc>
                  <a:txBody>
                    <a:bodyPr/>
                    <a:lstStyle/>
                    <a:p>
                      <a:pPr marL="0" marR="0">
                        <a:spcBef>
                          <a:spcPts val="0"/>
                        </a:spcBef>
                        <a:spcAft>
                          <a:spcPts val="0"/>
                        </a:spcAft>
                      </a:pPr>
                      <a:r>
                        <a:rPr lang="en-US" sz="1000" dirty="0">
                          <a:solidFill>
                            <a:srgbClr val="000000"/>
                          </a:solidFill>
                          <a:effectLst/>
                          <a:latin typeface="Calibri"/>
                          <a:ea typeface="Times New Roman"/>
                          <a:cs typeface="Times New Roman"/>
                        </a:rPr>
                        <a:t>No direct relationship to agents related to any expressions that are aggregated</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4496909"/>
                  </a:ext>
                </a:extLst>
              </a:tr>
              <a:tr h="177970">
                <a:tc>
                  <a:txBody>
                    <a:bodyPr/>
                    <a:lstStyle/>
                    <a:p>
                      <a:pPr marL="0" marR="0">
                        <a:spcBef>
                          <a:spcPts val="0"/>
                        </a:spcBef>
                        <a:spcAft>
                          <a:spcPts val="0"/>
                        </a:spcAft>
                      </a:pPr>
                      <a:r>
                        <a:rPr lang="en-US" sz="1000" b="1" dirty="0">
                          <a:solidFill>
                            <a:srgbClr val="000000"/>
                          </a:solidFill>
                          <a:effectLst/>
                          <a:latin typeface="Calibri"/>
                          <a:ea typeface="Times New Roman"/>
                          <a:cs typeface="Times New Roman"/>
                        </a:rPr>
                        <a:t>Describing an aggregate manifestation</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82481628"/>
                  </a:ext>
                </a:extLst>
              </a:tr>
              <a:tr h="177970">
                <a:tc>
                  <a:txBody>
                    <a:bodyPr/>
                    <a:lstStyle/>
                    <a:p>
                      <a:pPr marL="0" marR="0">
                        <a:spcBef>
                          <a:spcPts val="0"/>
                        </a:spcBef>
                        <a:spcAft>
                          <a:spcPts val="0"/>
                        </a:spcAft>
                      </a:pPr>
                      <a:r>
                        <a:rPr lang="en-US" sz="1000" dirty="0">
                          <a:solidFill>
                            <a:srgbClr val="000000"/>
                          </a:solidFill>
                          <a:effectLst/>
                          <a:latin typeface="Calibri"/>
                          <a:ea typeface="Times New Roman"/>
                          <a:cs typeface="Times New Roman"/>
                        </a:rPr>
                        <a:t>Record elements appropriate for the aggregate</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2703072790"/>
                  </a:ext>
                </a:extLst>
              </a:tr>
              <a:tr h="177970">
                <a:tc>
                  <a:txBody>
                    <a:bodyPr/>
                    <a:lstStyle/>
                    <a:p>
                      <a:pPr marL="0" marR="0">
                        <a:spcBef>
                          <a:spcPts val="0"/>
                        </a:spcBef>
                        <a:spcAft>
                          <a:spcPts val="0"/>
                        </a:spcAft>
                      </a:pPr>
                      <a:r>
                        <a:rPr lang="en-US" sz="1000" dirty="0">
                          <a:solidFill>
                            <a:srgbClr val="000000"/>
                          </a:solidFill>
                          <a:effectLst/>
                          <a:latin typeface="Calibri"/>
                          <a:ea typeface="Times New Roman"/>
                          <a:cs typeface="Times New Roman"/>
                        </a:rPr>
                        <a:t>Record a value for </a:t>
                      </a:r>
                      <a:r>
                        <a:rPr lang="en-US" sz="1000" b="1" dirty="0">
                          <a:solidFill>
                            <a:srgbClr val="000000"/>
                          </a:solidFill>
                          <a:effectLst/>
                          <a:latin typeface="Calibri"/>
                          <a:ea typeface="Times New Roman"/>
                          <a:cs typeface="Times New Roman"/>
                        </a:rPr>
                        <a:t>Mode of issuance</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43598822"/>
                  </a:ext>
                </a:extLst>
              </a:tr>
              <a:tr h="177970">
                <a:tc>
                  <a:txBody>
                    <a:bodyPr/>
                    <a:lstStyle/>
                    <a:p>
                      <a:pPr marL="0" marR="0">
                        <a:spcBef>
                          <a:spcPts val="0"/>
                        </a:spcBef>
                        <a:spcAft>
                          <a:spcPts val="0"/>
                        </a:spcAft>
                      </a:pPr>
                      <a:r>
                        <a:rPr lang="en-US" sz="1000" dirty="0">
                          <a:solidFill>
                            <a:srgbClr val="000000"/>
                          </a:solidFill>
                          <a:effectLst/>
                          <a:latin typeface="Calibri"/>
                          <a:ea typeface="Times New Roman"/>
                          <a:cs typeface="Times New Roman"/>
                        </a:rPr>
                        <a:t>Use</a:t>
                      </a:r>
                      <a:r>
                        <a:rPr lang="en-US" sz="1000" i="1" dirty="0">
                          <a:solidFill>
                            <a:srgbClr val="000000"/>
                          </a:solidFill>
                          <a:effectLst/>
                          <a:latin typeface="Calibri"/>
                          <a:ea typeface="Times New Roman"/>
                          <a:cs typeface="Times New Roman"/>
                        </a:rPr>
                        <a:t> </a:t>
                      </a:r>
                      <a:r>
                        <a:rPr lang="en-US" sz="1000" b="1" i="1" dirty="0">
                          <a:solidFill>
                            <a:srgbClr val="000000"/>
                          </a:solidFill>
                          <a:effectLst/>
                          <a:latin typeface="Calibri"/>
                          <a:ea typeface="Times New Roman"/>
                          <a:cs typeface="Times New Roman"/>
                        </a:rPr>
                        <a:t>note on manifestation</a:t>
                      </a:r>
                      <a:r>
                        <a:rPr lang="en-US" sz="1000" i="1" dirty="0">
                          <a:solidFill>
                            <a:srgbClr val="000000"/>
                          </a:solidFill>
                          <a:effectLst/>
                          <a:latin typeface="Calibri"/>
                          <a:ea typeface="Times New Roman"/>
                          <a:cs typeface="Times New Roman"/>
                        </a:rPr>
                        <a:t> </a:t>
                      </a:r>
                      <a:r>
                        <a:rPr lang="en-US" sz="1000" dirty="0">
                          <a:solidFill>
                            <a:srgbClr val="000000"/>
                          </a:solidFill>
                          <a:effectLst/>
                          <a:latin typeface="Calibri"/>
                          <a:ea typeface="Times New Roman"/>
                          <a:cs typeface="Times New Roman"/>
                        </a:rPr>
                        <a:t>for embodied expressions</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42027730"/>
                  </a:ext>
                </a:extLst>
              </a:tr>
              <a:tr h="355940">
                <a:tc>
                  <a:txBody>
                    <a:bodyPr/>
                    <a:lstStyle/>
                    <a:p>
                      <a:pPr marL="0" marR="0">
                        <a:spcBef>
                          <a:spcPts val="0"/>
                        </a:spcBef>
                        <a:spcAft>
                          <a:spcPts val="0"/>
                        </a:spcAft>
                      </a:pPr>
                      <a:r>
                        <a:rPr lang="en-US" sz="1000" dirty="0">
                          <a:solidFill>
                            <a:srgbClr val="000000"/>
                          </a:solidFill>
                          <a:effectLst/>
                          <a:latin typeface="Calibri"/>
                          <a:ea typeface="Times New Roman"/>
                          <a:cs typeface="Times New Roman"/>
                        </a:rPr>
                        <a:t>Use </a:t>
                      </a:r>
                      <a:r>
                        <a:rPr lang="en-US" sz="1000" b="1" i="1" dirty="0">
                          <a:solidFill>
                            <a:srgbClr val="000000"/>
                          </a:solidFill>
                          <a:effectLst/>
                          <a:latin typeface="Calibri"/>
                          <a:ea typeface="Times New Roman"/>
                          <a:cs typeface="Times New Roman"/>
                        </a:rPr>
                        <a:t>expression manifested</a:t>
                      </a:r>
                      <a:r>
                        <a:rPr lang="en-US" sz="1000" dirty="0">
                          <a:solidFill>
                            <a:srgbClr val="000000"/>
                          </a:solidFill>
                          <a:effectLst/>
                          <a:latin typeface="Calibri"/>
                          <a:ea typeface="Times New Roman"/>
                          <a:cs typeface="Times New Roman"/>
                        </a:rPr>
                        <a:t> for an aggregating expression</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4212228"/>
                  </a:ext>
                </a:extLst>
              </a:tr>
              <a:tr h="355940">
                <a:tc>
                  <a:txBody>
                    <a:bodyPr/>
                    <a:lstStyle/>
                    <a:p>
                      <a:pPr marL="0" marR="0">
                        <a:spcBef>
                          <a:spcPts val="0"/>
                        </a:spcBef>
                        <a:spcAft>
                          <a:spcPts val="0"/>
                        </a:spcAft>
                      </a:pPr>
                      <a:r>
                        <a:rPr lang="en-US" sz="1000" dirty="0">
                          <a:solidFill>
                            <a:srgbClr val="000000"/>
                          </a:solidFill>
                          <a:effectLst/>
                          <a:latin typeface="Calibri"/>
                          <a:ea typeface="Times New Roman"/>
                          <a:cs typeface="Times New Roman"/>
                        </a:rPr>
                        <a:t>Use </a:t>
                      </a:r>
                      <a:r>
                        <a:rPr lang="en-US" sz="1000" b="1" i="1" dirty="0">
                          <a:solidFill>
                            <a:srgbClr val="000000"/>
                          </a:solidFill>
                          <a:effectLst/>
                          <a:latin typeface="Calibri"/>
                          <a:ea typeface="Times New Roman"/>
                          <a:cs typeface="Times New Roman"/>
                        </a:rPr>
                        <a:t>expression manifested</a:t>
                      </a:r>
                      <a:r>
                        <a:rPr lang="en-US" sz="1000" dirty="0">
                          <a:solidFill>
                            <a:srgbClr val="000000"/>
                          </a:solidFill>
                          <a:effectLst/>
                          <a:latin typeface="Calibri"/>
                          <a:ea typeface="Times New Roman"/>
                          <a:cs typeface="Times New Roman"/>
                        </a:rPr>
                        <a:t> for an expression that is aggregated</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42244394"/>
                  </a:ext>
                </a:extLst>
              </a:tr>
              <a:tr h="355940">
                <a:tc>
                  <a:txBody>
                    <a:bodyPr/>
                    <a:lstStyle/>
                    <a:p>
                      <a:pPr marL="0" marR="0">
                        <a:spcBef>
                          <a:spcPts val="0"/>
                        </a:spcBef>
                        <a:spcAft>
                          <a:spcPts val="0"/>
                        </a:spcAft>
                      </a:pPr>
                      <a:r>
                        <a:rPr lang="en-US" sz="1000" dirty="0">
                          <a:solidFill>
                            <a:srgbClr val="000000"/>
                          </a:solidFill>
                          <a:effectLst/>
                          <a:latin typeface="Calibri"/>
                          <a:ea typeface="Times New Roman"/>
                          <a:cs typeface="Times New Roman"/>
                        </a:rPr>
                        <a:t>Use </a:t>
                      </a:r>
                      <a:r>
                        <a:rPr lang="en-US" sz="1000" b="1" i="1" dirty="0">
                          <a:solidFill>
                            <a:srgbClr val="000000"/>
                          </a:solidFill>
                          <a:effectLst/>
                          <a:latin typeface="Calibri"/>
                          <a:ea typeface="Times New Roman"/>
                          <a:cs typeface="Times New Roman"/>
                        </a:rPr>
                        <a:t>contributor to aggregate</a:t>
                      </a:r>
                      <a:r>
                        <a:rPr lang="en-US" sz="1000" dirty="0">
                          <a:solidFill>
                            <a:srgbClr val="000000"/>
                          </a:solidFill>
                          <a:effectLst/>
                          <a:latin typeface="Calibri"/>
                          <a:ea typeface="Times New Roman"/>
                          <a:cs typeface="Times New Roman"/>
                        </a:rPr>
                        <a:t> for a creator of a work that is aggregated</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80325927"/>
                  </a:ext>
                </a:extLst>
              </a:tr>
            </a:tbl>
          </a:graphicData>
        </a:graphic>
      </p:graphicFrame>
    </p:spTree>
    <p:extLst>
      <p:ext uri="{BB962C8B-B14F-4D97-AF65-F5344CB8AC3E}">
        <p14:creationId xmlns:p14="http://schemas.microsoft.com/office/powerpoint/2010/main" val="62414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Record diachronic work element </a:t>
            </a:r>
            <a:r>
              <a:rPr lang="en-US" b="1" i="1" dirty="0"/>
              <a:t>extension plan</a:t>
            </a:r>
            <a:br>
              <a:rPr lang="en-US" b="1" i="1" dirty="0"/>
            </a:b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4179913322"/>
              </p:ext>
            </p:extLst>
          </p:nvPr>
        </p:nvGraphicFramePr>
        <p:xfrm>
          <a:off x="3352800" y="762000"/>
          <a:ext cx="3124200" cy="3771900"/>
        </p:xfrm>
        <a:graphic>
          <a:graphicData uri="http://schemas.openxmlformats.org/drawingml/2006/table">
            <a:tbl>
              <a:tblPr/>
              <a:tblGrid>
                <a:gridCol w="3124200">
                  <a:extLst>
                    <a:ext uri="{9D8B030D-6E8A-4147-A177-3AD203B41FA5}">
                      <a16:colId xmlns:a16="http://schemas.microsoft.com/office/drawing/2014/main" val="20000"/>
                    </a:ext>
                  </a:extLst>
                </a:gridCol>
              </a:tblGrid>
              <a:tr h="190500">
                <a:tc>
                  <a:txBody>
                    <a:bodyPr/>
                    <a:lstStyle/>
                    <a:p>
                      <a:pPr algn="l" fontAlgn="t"/>
                      <a:r>
                        <a:rPr lang="en-US" sz="1000" b="1" i="0" u="none" strike="noStrike" dirty="0">
                          <a:solidFill>
                            <a:srgbClr val="000000"/>
                          </a:solidFill>
                          <a:effectLst/>
                          <a:latin typeface="Calibri"/>
                        </a:rPr>
                        <a:t>Describing a diachronic work</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323850">
                <a:tc>
                  <a:txBody>
                    <a:bodyPr/>
                    <a:lstStyle/>
                    <a:p>
                      <a:pPr algn="l" fontAlgn="t"/>
                      <a:r>
                        <a:rPr lang="en-US" sz="1000" b="0" i="0" u="none" strike="noStrike" dirty="0">
                          <a:solidFill>
                            <a:srgbClr val="000000"/>
                          </a:solidFill>
                          <a:effectLst/>
                          <a:latin typeface="Calibri"/>
                        </a:rPr>
                        <a:t>Record elements for the diachronic work (characteristics of the part, issue, or iteration works)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190500">
                <a:tc>
                  <a:txBody>
                    <a:bodyPr/>
                    <a:lstStyle/>
                    <a:p>
                      <a:pPr algn="l" fontAlgn="t"/>
                      <a:r>
                        <a:rPr lang="en-US" sz="1000" b="0" i="0" u="none" strike="noStrike" dirty="0">
                          <a:solidFill>
                            <a:srgbClr val="000000"/>
                          </a:solidFill>
                          <a:effectLst/>
                          <a:latin typeface="Calibri"/>
                        </a:rPr>
                        <a:t>Record a value for </a:t>
                      </a:r>
                      <a:r>
                        <a:rPr lang="en-US" sz="1000" b="1" i="1" u="none" strike="noStrike" dirty="0">
                          <a:solidFill>
                            <a:srgbClr val="000000"/>
                          </a:solidFill>
                          <a:effectLst/>
                          <a:latin typeface="Calibri"/>
                        </a:rPr>
                        <a:t>Extension plan</a:t>
                      </a:r>
                      <a:endParaRPr lang="en-US" sz="1000" b="0" i="0" u="none" strike="noStrike" dirty="0">
                        <a:solidFill>
                          <a:srgbClr val="000000"/>
                        </a:solidFill>
                        <a:effectLst/>
                        <a:latin typeface="Calibri"/>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190500">
                <a:tc>
                  <a:txBody>
                    <a:bodyPr/>
                    <a:lstStyle/>
                    <a:p>
                      <a:pPr algn="l" fontAlgn="t"/>
                      <a:r>
                        <a:rPr lang="en-US" sz="1000" b="0" i="0" u="none" strike="noStrike">
                          <a:solidFill>
                            <a:srgbClr val="000000"/>
                          </a:solidFill>
                          <a:effectLst/>
                          <a:latin typeface="Calibri"/>
                        </a:rPr>
                        <a:t>Record changes to element data over time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23850">
                <a:tc>
                  <a:txBody>
                    <a:bodyPr/>
                    <a:lstStyle/>
                    <a:p>
                      <a:pPr algn="l" fontAlgn="t"/>
                      <a:r>
                        <a:rPr lang="en-US" sz="1000" b="0" i="0" u="none" strike="noStrike">
                          <a:solidFill>
                            <a:srgbClr val="000000"/>
                          </a:solidFill>
                          <a:effectLst/>
                          <a:latin typeface="Calibri"/>
                        </a:rPr>
                        <a:t>Record provenance data to indicate timespan or scope of validity</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90500">
                <a:tc>
                  <a:txBody>
                    <a:bodyPr/>
                    <a:lstStyle/>
                    <a:p>
                      <a:pPr algn="l" fontAlgn="t"/>
                      <a:r>
                        <a:rPr lang="en-US" sz="1000" b="0" i="0" u="none" strike="noStrike" dirty="0">
                          <a:solidFill>
                            <a:srgbClr val="000000"/>
                          </a:solidFill>
                          <a:effectLst/>
                          <a:latin typeface="Calibri"/>
                        </a:rPr>
                        <a:t>WEM lock</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90500">
                <a:tc>
                  <a:txBody>
                    <a:bodyPr/>
                    <a:lstStyle/>
                    <a:p>
                      <a:pPr algn="l" fontAlgn="t"/>
                      <a:r>
                        <a:rPr lang="en-US" sz="1000" b="1" i="0" u="none" strike="noStrike" dirty="0">
                          <a:solidFill>
                            <a:srgbClr val="000000"/>
                          </a:solidFill>
                          <a:effectLst/>
                          <a:latin typeface="Calibri"/>
                        </a:rPr>
                        <a:t>Describing an expression of a diachronic work</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6"/>
                  </a:ext>
                </a:extLst>
              </a:tr>
              <a:tr h="323850">
                <a:tc>
                  <a:txBody>
                    <a:bodyPr/>
                    <a:lstStyle/>
                    <a:p>
                      <a:pPr algn="l" fontAlgn="t"/>
                      <a:r>
                        <a:rPr lang="en-US" sz="1000" b="0" i="0" u="none" strike="noStrike" dirty="0">
                          <a:solidFill>
                            <a:srgbClr val="000000"/>
                          </a:solidFill>
                          <a:effectLst/>
                          <a:latin typeface="Calibri"/>
                        </a:rPr>
                        <a:t>Record elements for the diachronic expression  (characteristics of the part, issue, or iteration expressions)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7"/>
                  </a:ext>
                </a:extLst>
              </a:tr>
              <a:tr h="209550">
                <a:tc>
                  <a:txBody>
                    <a:bodyPr/>
                    <a:lstStyle/>
                    <a:p>
                      <a:pPr algn="l" fontAlgn="t"/>
                      <a:r>
                        <a:rPr lang="en-US" sz="1000" b="0" i="0" u="none" strike="noStrike" dirty="0">
                          <a:solidFill>
                            <a:srgbClr val="000000"/>
                          </a:solidFill>
                          <a:effectLst/>
                          <a:latin typeface="+mn-lt"/>
                        </a:rPr>
                        <a:t>Record changes to element data over time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23850">
                <a:tc>
                  <a:txBody>
                    <a:bodyPr/>
                    <a:lstStyle/>
                    <a:p>
                      <a:pPr algn="l" fontAlgn="t"/>
                      <a:r>
                        <a:rPr lang="en-US" sz="1000" b="0" i="0" u="none" strike="noStrike" dirty="0">
                          <a:solidFill>
                            <a:srgbClr val="000000"/>
                          </a:solidFill>
                          <a:effectLst/>
                          <a:latin typeface="Calibri"/>
                        </a:rPr>
                        <a:t>Record provenance data to indicate timespan or scope of validity</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90500">
                <a:tc>
                  <a:txBody>
                    <a:bodyPr/>
                    <a:lstStyle/>
                    <a:p>
                      <a:pPr algn="l" fontAlgn="t"/>
                      <a:r>
                        <a:rPr lang="en-US" sz="1000" b="1" i="0" u="none" strike="noStrike" dirty="0">
                          <a:solidFill>
                            <a:srgbClr val="000000"/>
                          </a:solidFill>
                          <a:effectLst/>
                          <a:latin typeface="Calibri"/>
                        </a:rPr>
                        <a:t>Describing a manifestation that embodies a diachronic work</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10"/>
                  </a:ext>
                </a:extLst>
              </a:tr>
              <a:tr h="485775">
                <a:tc>
                  <a:txBody>
                    <a:bodyPr/>
                    <a:lstStyle/>
                    <a:p>
                      <a:pPr algn="l" fontAlgn="t"/>
                      <a:r>
                        <a:rPr lang="en-US" sz="1000" b="0" i="0" u="none" strike="noStrike" dirty="0">
                          <a:solidFill>
                            <a:srgbClr val="000000"/>
                          </a:solidFill>
                          <a:effectLst/>
                          <a:latin typeface="Calibri"/>
                        </a:rPr>
                        <a:t>Record elements for the diachronic manifestation  (characteristics of the part, issue, or iteration manifestations)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1"/>
                  </a:ext>
                </a:extLst>
              </a:tr>
              <a:tr h="190500">
                <a:tc>
                  <a:txBody>
                    <a:bodyPr/>
                    <a:lstStyle/>
                    <a:p>
                      <a:pPr algn="l" fontAlgn="t"/>
                      <a:r>
                        <a:rPr lang="en-US" sz="1000" b="0" i="0" u="none" strike="noStrike">
                          <a:solidFill>
                            <a:srgbClr val="000000"/>
                          </a:solidFill>
                          <a:effectLst/>
                          <a:latin typeface="Calibri"/>
                        </a:rPr>
                        <a:t>Record changes to element data over time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323850">
                <a:tc>
                  <a:txBody>
                    <a:bodyPr/>
                    <a:lstStyle/>
                    <a:p>
                      <a:pPr algn="l" fontAlgn="t"/>
                      <a:r>
                        <a:rPr lang="en-US" sz="1000" b="0" i="0" u="none" strike="noStrike" dirty="0">
                          <a:solidFill>
                            <a:srgbClr val="000000"/>
                          </a:solidFill>
                          <a:effectLst/>
                          <a:latin typeface="Calibri"/>
                        </a:rPr>
                        <a:t>Record provenance data to indicate timespan or scope of validity</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bl>
          </a:graphicData>
        </a:graphic>
      </p:graphicFrame>
      <p:pic>
        <p:nvPicPr>
          <p:cNvPr id="6" name="Picture 2" descr="f5be7aec-f363-460d-8971-615abdc7b133@namprd13">
            <a:extLst>
              <a:ext uri="{FF2B5EF4-FFF2-40B4-BE49-F238E27FC236}">
                <a16:creationId xmlns:a16="http://schemas.microsoft.com/office/drawing/2014/main" id="{E07666CC-7612-4B61-8CE6-8EE5AB97383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295" t="6287" r="10745" b="40570"/>
          <a:stretch/>
        </p:blipFill>
        <p:spPr bwMode="auto">
          <a:xfrm>
            <a:off x="5867400" y="5117590"/>
            <a:ext cx="3200400" cy="163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Table 6">
            <a:extLst>
              <a:ext uri="{FF2B5EF4-FFF2-40B4-BE49-F238E27FC236}">
                <a16:creationId xmlns:a16="http://schemas.microsoft.com/office/drawing/2014/main" id="{54391EC7-5442-44AF-B852-9136413EF56A}"/>
              </a:ext>
            </a:extLst>
          </p:cNvPr>
          <p:cNvGraphicFramePr>
            <a:graphicFrameLocks noGrp="1"/>
          </p:cNvGraphicFramePr>
          <p:nvPr>
            <p:extLst>
              <p:ext uri="{D42A27DB-BD31-4B8C-83A1-F6EECF244321}">
                <p14:modId xmlns:p14="http://schemas.microsoft.com/office/powerpoint/2010/main" val="4049159749"/>
              </p:ext>
            </p:extLst>
          </p:nvPr>
        </p:nvGraphicFramePr>
        <p:xfrm>
          <a:off x="228600" y="762000"/>
          <a:ext cx="3033232" cy="6048430"/>
        </p:xfrm>
        <a:graphic>
          <a:graphicData uri="http://schemas.openxmlformats.org/drawingml/2006/table">
            <a:tbl>
              <a:tblPr firstRow="1" firstCol="1" bandRow="1"/>
              <a:tblGrid>
                <a:gridCol w="3033232">
                  <a:extLst>
                    <a:ext uri="{9D8B030D-6E8A-4147-A177-3AD203B41FA5}">
                      <a16:colId xmlns:a16="http://schemas.microsoft.com/office/drawing/2014/main" val="1248558007"/>
                    </a:ext>
                  </a:extLst>
                </a:gridCol>
              </a:tblGrid>
              <a:tr h="177970">
                <a:tc>
                  <a:txBody>
                    <a:bodyPr/>
                    <a:lstStyle/>
                    <a:p>
                      <a:pPr marL="0" marR="0">
                        <a:spcBef>
                          <a:spcPts val="0"/>
                        </a:spcBef>
                        <a:spcAft>
                          <a:spcPts val="0"/>
                        </a:spcAft>
                      </a:pPr>
                      <a:r>
                        <a:rPr lang="en-US" sz="1000" b="1" dirty="0">
                          <a:solidFill>
                            <a:srgbClr val="000000"/>
                          </a:solidFill>
                          <a:effectLst/>
                          <a:latin typeface="Calibri"/>
                          <a:ea typeface="Times New Roman"/>
                          <a:cs typeface="Times New Roman"/>
                        </a:rPr>
                        <a:t>Describing an aggregating work</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48290431"/>
                  </a:ext>
                </a:extLst>
              </a:tr>
              <a:tr h="177970">
                <a:tc>
                  <a:txBody>
                    <a:bodyPr/>
                    <a:lstStyle/>
                    <a:p>
                      <a:pPr marL="0" marR="0">
                        <a:spcBef>
                          <a:spcPts val="0"/>
                        </a:spcBef>
                        <a:spcAft>
                          <a:spcPts val="0"/>
                        </a:spcAft>
                      </a:pPr>
                      <a:r>
                        <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Record elements for the aggregating work (characteristics of the works that are aggregated)</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34377836"/>
                  </a:ext>
                </a:extLst>
              </a:tr>
              <a:tr h="177970">
                <a:tc>
                  <a:txBody>
                    <a:bodyPr/>
                    <a:lstStyle/>
                    <a:p>
                      <a:pPr marL="0" marR="0">
                        <a:spcBef>
                          <a:spcPts val="0"/>
                        </a:spcBef>
                        <a:spcAft>
                          <a:spcPts val="0"/>
                        </a:spcAft>
                      </a:pPr>
                      <a:r>
                        <a:rPr lang="en-US" sz="1000" dirty="0">
                          <a:solidFill>
                            <a:srgbClr val="000000"/>
                          </a:solidFill>
                          <a:effectLst/>
                          <a:latin typeface="Calibri"/>
                          <a:ea typeface="Times New Roman"/>
                          <a:cs typeface="Times New Roman"/>
                        </a:rPr>
                        <a:t>Use</a:t>
                      </a:r>
                      <a:r>
                        <a:rPr lang="en-US" sz="1000" i="1" dirty="0">
                          <a:solidFill>
                            <a:srgbClr val="000000"/>
                          </a:solidFill>
                          <a:effectLst/>
                          <a:latin typeface="Calibri"/>
                          <a:ea typeface="Times New Roman"/>
                          <a:cs typeface="Times New Roman"/>
                        </a:rPr>
                        <a:t> </a:t>
                      </a:r>
                      <a:r>
                        <a:rPr lang="en-US" sz="1000" b="1" i="1" dirty="0">
                          <a:solidFill>
                            <a:srgbClr val="000000"/>
                          </a:solidFill>
                          <a:effectLst/>
                          <a:latin typeface="Calibri"/>
                          <a:ea typeface="Times New Roman"/>
                          <a:cs typeface="Times New Roman"/>
                        </a:rPr>
                        <a:t>note on work</a:t>
                      </a:r>
                      <a:r>
                        <a:rPr lang="en-US" sz="1000" dirty="0">
                          <a:solidFill>
                            <a:srgbClr val="000000"/>
                          </a:solidFill>
                          <a:effectLst/>
                          <a:latin typeface="Calibri"/>
                          <a:ea typeface="Times New Roman"/>
                          <a:cs typeface="Times New Roman"/>
                        </a:rPr>
                        <a:t> for works that are aggregated</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79613287"/>
                  </a:ext>
                </a:extLst>
              </a:tr>
              <a:tr h="355940">
                <a:tc>
                  <a:txBody>
                    <a:bodyPr/>
                    <a:lstStyle/>
                    <a:p>
                      <a:pPr marL="0" marR="0">
                        <a:spcBef>
                          <a:spcPts val="0"/>
                        </a:spcBef>
                        <a:spcAft>
                          <a:spcPts val="0"/>
                        </a:spcAft>
                      </a:pPr>
                      <a:r>
                        <a:rPr lang="en-US" sz="1000" dirty="0">
                          <a:solidFill>
                            <a:srgbClr val="000000"/>
                          </a:solidFill>
                          <a:effectLst/>
                          <a:latin typeface="Calibri"/>
                          <a:ea typeface="Times New Roman"/>
                          <a:cs typeface="Times New Roman"/>
                        </a:rPr>
                        <a:t>No direct relationship to works that are aggregated (except for aggregating works that are successive)</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7177149"/>
                  </a:ext>
                </a:extLst>
              </a:tr>
              <a:tr h="355940">
                <a:tc>
                  <a:txBody>
                    <a:bodyPr/>
                    <a:lstStyle/>
                    <a:p>
                      <a:pPr marL="0" marR="0">
                        <a:spcBef>
                          <a:spcPts val="0"/>
                        </a:spcBef>
                        <a:spcAft>
                          <a:spcPts val="0"/>
                        </a:spcAft>
                      </a:pPr>
                      <a:r>
                        <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if the aggregating work is successive, use </a:t>
                      </a:r>
                      <a:r>
                        <a:rPr lang="en-US" sz="1000" b="1"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issue</a:t>
                      </a:r>
                      <a:r>
                        <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for an aggregated work that is static</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29644135"/>
                  </a:ext>
                </a:extLst>
              </a:tr>
              <a:tr h="355940">
                <a:tc>
                  <a:txBody>
                    <a:bodyPr/>
                    <a:lstStyle/>
                    <a:p>
                      <a:pPr marL="0" marR="0">
                        <a:spcBef>
                          <a:spcPts val="0"/>
                        </a:spcBef>
                        <a:spcAft>
                          <a:spcPts val="0"/>
                        </a:spcAft>
                      </a:pPr>
                      <a:r>
                        <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if the aggregating work is successive, use </a:t>
                      </a:r>
                      <a:r>
                        <a:rPr lang="en-US" sz="1000" b="1"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subseries</a:t>
                      </a:r>
                      <a:r>
                        <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for a work that is aggregated when it is, also, a successive aggregating work </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16521977"/>
                  </a:ext>
                </a:extLst>
              </a:tr>
              <a:tr h="227580">
                <a:tc>
                  <a:txBody>
                    <a:bodyPr/>
                    <a:lstStyle/>
                    <a:p>
                      <a:pPr marL="0" marR="0">
                        <a:spcBef>
                          <a:spcPts val="0"/>
                        </a:spcBef>
                        <a:spcAft>
                          <a:spcPts val="0"/>
                        </a:spcAft>
                      </a:pPr>
                      <a:r>
                        <a:rPr lang="en-US" sz="1000" dirty="0">
                          <a:solidFill>
                            <a:srgbClr val="000000"/>
                          </a:solidFill>
                          <a:effectLst/>
                          <a:latin typeface="Calibri"/>
                          <a:ea typeface="Times New Roman"/>
                          <a:cs typeface="Times New Roman"/>
                        </a:rPr>
                        <a:t>Use </a:t>
                      </a:r>
                      <a:r>
                        <a:rPr lang="en-US" sz="1000" b="1" i="1" dirty="0">
                          <a:solidFill>
                            <a:srgbClr val="000000"/>
                          </a:solidFill>
                          <a:effectLst/>
                          <a:latin typeface="Calibri"/>
                          <a:ea typeface="Times New Roman"/>
                          <a:cs typeface="Times New Roman"/>
                        </a:rPr>
                        <a:t>aggregator</a:t>
                      </a:r>
                      <a:r>
                        <a:rPr lang="en-US" sz="1000" dirty="0">
                          <a:solidFill>
                            <a:srgbClr val="000000"/>
                          </a:solidFill>
                          <a:effectLst/>
                          <a:latin typeface="Calibri"/>
                          <a:ea typeface="Times New Roman"/>
                          <a:cs typeface="Times New Roman"/>
                        </a:rPr>
                        <a:t> for creators of aggregating works</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62768880"/>
                  </a:ext>
                </a:extLst>
              </a:tr>
              <a:tr h="355940">
                <a:tc>
                  <a:txBody>
                    <a:bodyPr/>
                    <a:lstStyle/>
                    <a:p>
                      <a:pPr marL="0" marR="0">
                        <a:spcBef>
                          <a:spcPts val="0"/>
                        </a:spcBef>
                        <a:spcAft>
                          <a:spcPts val="0"/>
                        </a:spcAft>
                      </a:pPr>
                      <a:r>
                        <a:rPr lang="en-US" sz="1000" dirty="0">
                          <a:solidFill>
                            <a:srgbClr val="000000"/>
                          </a:solidFill>
                          <a:effectLst/>
                          <a:latin typeface="Calibri"/>
                          <a:ea typeface="Times New Roman"/>
                          <a:cs typeface="Times New Roman"/>
                        </a:rPr>
                        <a:t>No direct relationship to agents related to works that are aggregated </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26755752"/>
                  </a:ext>
                </a:extLst>
              </a:tr>
              <a:tr h="177970">
                <a:tc>
                  <a:txBody>
                    <a:bodyPr/>
                    <a:lstStyle/>
                    <a:p>
                      <a:pPr marL="0" marR="0">
                        <a:spcBef>
                          <a:spcPts val="0"/>
                        </a:spcBef>
                        <a:spcAft>
                          <a:spcPts val="0"/>
                        </a:spcAft>
                      </a:pPr>
                      <a:r>
                        <a:rPr lang="en-US" sz="1000" dirty="0">
                          <a:solidFill>
                            <a:srgbClr val="000000"/>
                          </a:solidFill>
                          <a:effectLst/>
                          <a:latin typeface="Calibri"/>
                          <a:ea typeface="Times New Roman"/>
                          <a:cs typeface="Times New Roman"/>
                        </a:rPr>
                        <a:t>WE lock applies</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64161166"/>
                  </a:ext>
                </a:extLst>
              </a:tr>
              <a:tr h="177970">
                <a:tc>
                  <a:txBody>
                    <a:bodyPr/>
                    <a:lstStyle/>
                    <a:p>
                      <a:pPr marL="0" marR="0">
                        <a:spcBef>
                          <a:spcPts val="0"/>
                        </a:spcBef>
                        <a:spcAft>
                          <a:spcPts val="0"/>
                        </a:spcAft>
                      </a:pPr>
                      <a:r>
                        <a:rPr lang="en-US" sz="1000" b="1" dirty="0">
                          <a:solidFill>
                            <a:srgbClr val="000000"/>
                          </a:solidFill>
                          <a:effectLst/>
                          <a:latin typeface="Calibri"/>
                          <a:ea typeface="Times New Roman"/>
                          <a:cs typeface="Times New Roman"/>
                        </a:rPr>
                        <a:t>Describing an aggregating expression</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16378399"/>
                  </a:ext>
                </a:extLst>
              </a:tr>
              <a:tr h="177970">
                <a:tc>
                  <a:txBody>
                    <a:bodyPr/>
                    <a:lstStyle/>
                    <a:p>
                      <a:pPr marL="0" marR="0">
                        <a:spcBef>
                          <a:spcPts val="0"/>
                        </a:spcBef>
                        <a:spcAft>
                          <a:spcPts val="0"/>
                        </a:spcAft>
                      </a:pPr>
                      <a:r>
                        <a:rPr lang="en-US" sz="1000" dirty="0">
                          <a:solidFill>
                            <a:srgbClr val="000000"/>
                          </a:solidFill>
                          <a:effectLst/>
                          <a:latin typeface="Calibri"/>
                          <a:ea typeface="Times New Roman"/>
                          <a:cs typeface="Times New Roman"/>
                        </a:rPr>
                        <a:t>Record elements for the aggregating expression (characteristics of the expressions that are aggregated)</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87910292"/>
                  </a:ext>
                </a:extLst>
              </a:tr>
              <a:tr h="177970">
                <a:tc>
                  <a:txBody>
                    <a:bodyPr/>
                    <a:lstStyle/>
                    <a:p>
                      <a:pPr marL="0" marR="0">
                        <a:spcBef>
                          <a:spcPts val="0"/>
                        </a:spcBef>
                        <a:spcAft>
                          <a:spcPts val="0"/>
                        </a:spcAft>
                      </a:pPr>
                      <a:r>
                        <a:rPr lang="en-US" sz="1000" dirty="0">
                          <a:solidFill>
                            <a:srgbClr val="000000"/>
                          </a:solidFill>
                          <a:effectLst/>
                          <a:latin typeface="Calibri"/>
                          <a:ea typeface="Times New Roman"/>
                          <a:cs typeface="Times New Roman"/>
                        </a:rPr>
                        <a:t>Use note on expression for expressions that are aggregated</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55016511"/>
                  </a:ext>
                </a:extLst>
              </a:tr>
              <a:tr h="177970">
                <a:tc>
                  <a:txBody>
                    <a:bodyPr/>
                    <a:lstStyle/>
                    <a:p>
                      <a:pPr marL="0" marR="0">
                        <a:spcBef>
                          <a:spcPts val="0"/>
                        </a:spcBef>
                        <a:spcAft>
                          <a:spcPts val="0"/>
                        </a:spcAft>
                      </a:pPr>
                      <a:r>
                        <a:rPr lang="en-US" sz="1000" dirty="0">
                          <a:solidFill>
                            <a:srgbClr val="000000"/>
                          </a:solidFill>
                          <a:effectLst/>
                          <a:latin typeface="Calibri"/>
                          <a:ea typeface="Times New Roman"/>
                          <a:cs typeface="Times New Roman"/>
                        </a:rPr>
                        <a:t>Use </a:t>
                      </a:r>
                      <a:r>
                        <a:rPr lang="en-US" sz="1000" b="1" i="1" dirty="0">
                          <a:solidFill>
                            <a:srgbClr val="000000"/>
                          </a:solidFill>
                          <a:effectLst/>
                          <a:latin typeface="Calibri"/>
                          <a:ea typeface="Times New Roman"/>
                          <a:cs typeface="Times New Roman"/>
                        </a:rPr>
                        <a:t>aggregates</a:t>
                      </a:r>
                      <a:r>
                        <a:rPr lang="en-US" sz="1000" dirty="0">
                          <a:solidFill>
                            <a:srgbClr val="000000"/>
                          </a:solidFill>
                          <a:effectLst/>
                          <a:latin typeface="Calibri"/>
                          <a:ea typeface="Times New Roman"/>
                          <a:cs typeface="Times New Roman"/>
                        </a:rPr>
                        <a:t> for an expression that is aggregated</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15626020"/>
                  </a:ext>
                </a:extLst>
              </a:tr>
              <a:tr h="355940">
                <a:tc>
                  <a:txBody>
                    <a:bodyPr/>
                    <a:lstStyle/>
                    <a:p>
                      <a:pPr marL="0" marR="0">
                        <a:spcBef>
                          <a:spcPts val="0"/>
                        </a:spcBef>
                        <a:spcAft>
                          <a:spcPts val="0"/>
                        </a:spcAft>
                      </a:pPr>
                      <a:r>
                        <a:rPr lang="en-US" sz="1000" dirty="0">
                          <a:solidFill>
                            <a:srgbClr val="000000"/>
                          </a:solidFill>
                          <a:effectLst/>
                          <a:latin typeface="Calibri"/>
                          <a:ea typeface="Times New Roman"/>
                          <a:cs typeface="Times New Roman"/>
                        </a:rPr>
                        <a:t>Use related agent of expression (or a sub-property) for agents related to the aggregating expression</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27025774"/>
                  </a:ext>
                </a:extLst>
              </a:tr>
              <a:tr h="355940">
                <a:tc>
                  <a:txBody>
                    <a:bodyPr/>
                    <a:lstStyle/>
                    <a:p>
                      <a:pPr marL="0" marR="0">
                        <a:spcBef>
                          <a:spcPts val="0"/>
                        </a:spcBef>
                        <a:spcAft>
                          <a:spcPts val="0"/>
                        </a:spcAft>
                      </a:pPr>
                      <a:r>
                        <a:rPr lang="en-US" sz="1000" dirty="0">
                          <a:solidFill>
                            <a:srgbClr val="000000"/>
                          </a:solidFill>
                          <a:effectLst/>
                          <a:latin typeface="Calibri"/>
                          <a:ea typeface="Times New Roman"/>
                          <a:cs typeface="Times New Roman"/>
                        </a:rPr>
                        <a:t>No direct relationship to agents related to any expressions that are aggregated</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4496909"/>
                  </a:ext>
                </a:extLst>
              </a:tr>
              <a:tr h="177970">
                <a:tc>
                  <a:txBody>
                    <a:bodyPr/>
                    <a:lstStyle/>
                    <a:p>
                      <a:pPr marL="0" marR="0">
                        <a:spcBef>
                          <a:spcPts val="0"/>
                        </a:spcBef>
                        <a:spcAft>
                          <a:spcPts val="0"/>
                        </a:spcAft>
                      </a:pPr>
                      <a:r>
                        <a:rPr lang="en-US" sz="1000" b="1" dirty="0">
                          <a:solidFill>
                            <a:srgbClr val="000000"/>
                          </a:solidFill>
                          <a:effectLst/>
                          <a:latin typeface="Calibri"/>
                          <a:ea typeface="Times New Roman"/>
                          <a:cs typeface="Times New Roman"/>
                        </a:rPr>
                        <a:t>Describing an aggregate manifestation</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82481628"/>
                  </a:ext>
                </a:extLst>
              </a:tr>
              <a:tr h="177970">
                <a:tc>
                  <a:txBody>
                    <a:bodyPr/>
                    <a:lstStyle/>
                    <a:p>
                      <a:pPr marL="0" marR="0">
                        <a:spcBef>
                          <a:spcPts val="0"/>
                        </a:spcBef>
                        <a:spcAft>
                          <a:spcPts val="0"/>
                        </a:spcAft>
                      </a:pPr>
                      <a:r>
                        <a:rPr lang="en-US" sz="1000" dirty="0">
                          <a:solidFill>
                            <a:srgbClr val="000000"/>
                          </a:solidFill>
                          <a:effectLst/>
                          <a:latin typeface="Calibri"/>
                          <a:ea typeface="Times New Roman"/>
                          <a:cs typeface="Times New Roman"/>
                        </a:rPr>
                        <a:t>Record elements appropriate for the aggregate</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03072790"/>
                  </a:ext>
                </a:extLst>
              </a:tr>
              <a:tr h="177970">
                <a:tc>
                  <a:txBody>
                    <a:bodyPr/>
                    <a:lstStyle/>
                    <a:p>
                      <a:pPr marL="0" marR="0">
                        <a:spcBef>
                          <a:spcPts val="0"/>
                        </a:spcBef>
                        <a:spcAft>
                          <a:spcPts val="0"/>
                        </a:spcAft>
                      </a:pPr>
                      <a:r>
                        <a:rPr lang="en-US" sz="1000" dirty="0">
                          <a:solidFill>
                            <a:srgbClr val="000000"/>
                          </a:solidFill>
                          <a:effectLst/>
                          <a:latin typeface="Calibri"/>
                          <a:ea typeface="Times New Roman"/>
                          <a:cs typeface="Times New Roman"/>
                        </a:rPr>
                        <a:t>Record a value for </a:t>
                      </a:r>
                      <a:r>
                        <a:rPr lang="en-US" sz="1000" b="1" dirty="0">
                          <a:solidFill>
                            <a:srgbClr val="000000"/>
                          </a:solidFill>
                          <a:effectLst/>
                          <a:latin typeface="Calibri"/>
                          <a:ea typeface="Times New Roman"/>
                          <a:cs typeface="Times New Roman"/>
                        </a:rPr>
                        <a:t>Mode of issuance</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43598822"/>
                  </a:ext>
                </a:extLst>
              </a:tr>
              <a:tr h="177970">
                <a:tc>
                  <a:txBody>
                    <a:bodyPr/>
                    <a:lstStyle/>
                    <a:p>
                      <a:pPr marL="0" marR="0">
                        <a:spcBef>
                          <a:spcPts val="0"/>
                        </a:spcBef>
                        <a:spcAft>
                          <a:spcPts val="0"/>
                        </a:spcAft>
                      </a:pPr>
                      <a:r>
                        <a:rPr lang="en-US" sz="1000" dirty="0">
                          <a:solidFill>
                            <a:srgbClr val="000000"/>
                          </a:solidFill>
                          <a:effectLst/>
                          <a:latin typeface="Calibri"/>
                          <a:ea typeface="Times New Roman"/>
                          <a:cs typeface="Times New Roman"/>
                        </a:rPr>
                        <a:t>Use</a:t>
                      </a:r>
                      <a:r>
                        <a:rPr lang="en-US" sz="1000" i="1" dirty="0">
                          <a:solidFill>
                            <a:srgbClr val="000000"/>
                          </a:solidFill>
                          <a:effectLst/>
                          <a:latin typeface="Calibri"/>
                          <a:ea typeface="Times New Roman"/>
                          <a:cs typeface="Times New Roman"/>
                        </a:rPr>
                        <a:t> </a:t>
                      </a:r>
                      <a:r>
                        <a:rPr lang="en-US" sz="1000" b="1" i="1" dirty="0">
                          <a:solidFill>
                            <a:srgbClr val="000000"/>
                          </a:solidFill>
                          <a:effectLst/>
                          <a:latin typeface="Calibri"/>
                          <a:ea typeface="Times New Roman"/>
                          <a:cs typeface="Times New Roman"/>
                        </a:rPr>
                        <a:t>note on manifestation</a:t>
                      </a:r>
                      <a:r>
                        <a:rPr lang="en-US" sz="1000" i="1" dirty="0">
                          <a:solidFill>
                            <a:srgbClr val="000000"/>
                          </a:solidFill>
                          <a:effectLst/>
                          <a:latin typeface="Calibri"/>
                          <a:ea typeface="Times New Roman"/>
                          <a:cs typeface="Times New Roman"/>
                        </a:rPr>
                        <a:t> </a:t>
                      </a:r>
                      <a:r>
                        <a:rPr lang="en-US" sz="1000" dirty="0">
                          <a:solidFill>
                            <a:srgbClr val="000000"/>
                          </a:solidFill>
                          <a:effectLst/>
                          <a:latin typeface="Calibri"/>
                          <a:ea typeface="Times New Roman"/>
                          <a:cs typeface="Times New Roman"/>
                        </a:rPr>
                        <a:t>for embodied expressions</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42027730"/>
                  </a:ext>
                </a:extLst>
              </a:tr>
              <a:tr h="355940">
                <a:tc>
                  <a:txBody>
                    <a:bodyPr/>
                    <a:lstStyle/>
                    <a:p>
                      <a:pPr marL="0" marR="0">
                        <a:spcBef>
                          <a:spcPts val="0"/>
                        </a:spcBef>
                        <a:spcAft>
                          <a:spcPts val="0"/>
                        </a:spcAft>
                      </a:pPr>
                      <a:r>
                        <a:rPr lang="en-US" sz="1000" dirty="0">
                          <a:solidFill>
                            <a:srgbClr val="000000"/>
                          </a:solidFill>
                          <a:effectLst/>
                          <a:latin typeface="Calibri"/>
                          <a:ea typeface="Times New Roman"/>
                          <a:cs typeface="Times New Roman"/>
                        </a:rPr>
                        <a:t>Use </a:t>
                      </a:r>
                      <a:r>
                        <a:rPr lang="en-US" sz="1000" b="1" i="1" dirty="0">
                          <a:solidFill>
                            <a:srgbClr val="000000"/>
                          </a:solidFill>
                          <a:effectLst/>
                          <a:latin typeface="Calibri"/>
                          <a:ea typeface="Times New Roman"/>
                          <a:cs typeface="Times New Roman"/>
                        </a:rPr>
                        <a:t>expression manifested</a:t>
                      </a:r>
                      <a:r>
                        <a:rPr lang="en-US" sz="1000" dirty="0">
                          <a:solidFill>
                            <a:srgbClr val="000000"/>
                          </a:solidFill>
                          <a:effectLst/>
                          <a:latin typeface="Calibri"/>
                          <a:ea typeface="Times New Roman"/>
                          <a:cs typeface="Times New Roman"/>
                        </a:rPr>
                        <a:t> for an aggregating expression</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4212228"/>
                  </a:ext>
                </a:extLst>
              </a:tr>
              <a:tr h="355940">
                <a:tc>
                  <a:txBody>
                    <a:bodyPr/>
                    <a:lstStyle/>
                    <a:p>
                      <a:pPr marL="0" marR="0">
                        <a:spcBef>
                          <a:spcPts val="0"/>
                        </a:spcBef>
                        <a:spcAft>
                          <a:spcPts val="0"/>
                        </a:spcAft>
                      </a:pPr>
                      <a:r>
                        <a:rPr lang="en-US" sz="1000" dirty="0">
                          <a:solidFill>
                            <a:srgbClr val="000000"/>
                          </a:solidFill>
                          <a:effectLst/>
                          <a:latin typeface="Calibri"/>
                          <a:ea typeface="Times New Roman"/>
                          <a:cs typeface="Times New Roman"/>
                        </a:rPr>
                        <a:t>Use </a:t>
                      </a:r>
                      <a:r>
                        <a:rPr lang="en-US" sz="1000" b="1" i="1" dirty="0">
                          <a:solidFill>
                            <a:srgbClr val="000000"/>
                          </a:solidFill>
                          <a:effectLst/>
                          <a:latin typeface="Calibri"/>
                          <a:ea typeface="Times New Roman"/>
                          <a:cs typeface="Times New Roman"/>
                        </a:rPr>
                        <a:t>expression manifested</a:t>
                      </a:r>
                      <a:r>
                        <a:rPr lang="en-US" sz="1000" dirty="0">
                          <a:solidFill>
                            <a:srgbClr val="000000"/>
                          </a:solidFill>
                          <a:effectLst/>
                          <a:latin typeface="Calibri"/>
                          <a:ea typeface="Times New Roman"/>
                          <a:cs typeface="Times New Roman"/>
                        </a:rPr>
                        <a:t> for an expression that is aggregated</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42244394"/>
                  </a:ext>
                </a:extLst>
              </a:tr>
              <a:tr h="355940">
                <a:tc>
                  <a:txBody>
                    <a:bodyPr/>
                    <a:lstStyle/>
                    <a:p>
                      <a:pPr marL="0" marR="0">
                        <a:spcBef>
                          <a:spcPts val="0"/>
                        </a:spcBef>
                        <a:spcAft>
                          <a:spcPts val="0"/>
                        </a:spcAft>
                      </a:pPr>
                      <a:r>
                        <a:rPr lang="en-US" sz="1000" dirty="0">
                          <a:solidFill>
                            <a:srgbClr val="000000"/>
                          </a:solidFill>
                          <a:effectLst/>
                          <a:latin typeface="Calibri"/>
                          <a:ea typeface="Times New Roman"/>
                          <a:cs typeface="Times New Roman"/>
                        </a:rPr>
                        <a:t>Use </a:t>
                      </a:r>
                      <a:r>
                        <a:rPr lang="en-US" sz="1000" b="1" i="1" dirty="0">
                          <a:solidFill>
                            <a:srgbClr val="000000"/>
                          </a:solidFill>
                          <a:effectLst/>
                          <a:latin typeface="Calibri"/>
                          <a:ea typeface="Times New Roman"/>
                          <a:cs typeface="Times New Roman"/>
                        </a:rPr>
                        <a:t>contributor to aggregate</a:t>
                      </a:r>
                      <a:r>
                        <a:rPr lang="en-US" sz="1000" dirty="0">
                          <a:solidFill>
                            <a:srgbClr val="000000"/>
                          </a:solidFill>
                          <a:effectLst/>
                          <a:latin typeface="Calibri"/>
                          <a:ea typeface="Times New Roman"/>
                          <a:cs typeface="Times New Roman"/>
                        </a:rPr>
                        <a:t> for a creator of a work that is aggregated</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80325927"/>
                  </a:ext>
                </a:extLst>
              </a:tr>
            </a:tbl>
          </a:graphicData>
        </a:graphic>
      </p:graphicFrame>
    </p:spTree>
    <p:extLst>
      <p:ext uri="{BB962C8B-B14F-4D97-AF65-F5344CB8AC3E}">
        <p14:creationId xmlns:p14="http://schemas.microsoft.com/office/powerpoint/2010/main" val="302106162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Diachronic work element </a:t>
            </a:r>
            <a:r>
              <a:rPr lang="en-US" b="1" i="1" dirty="0"/>
              <a:t>extension plan</a:t>
            </a:r>
            <a:endParaRPr lang="en-US" dirty="0"/>
          </a:p>
        </p:txBody>
      </p:sp>
      <p:sp>
        <p:nvSpPr>
          <p:cNvPr id="3" name="Content Placeholder 2"/>
          <p:cNvSpPr>
            <a:spLocks noGrp="1"/>
          </p:cNvSpPr>
          <p:nvPr>
            <p:ph idx="1"/>
          </p:nvPr>
        </p:nvSpPr>
        <p:spPr/>
        <p:txBody>
          <a:bodyPr/>
          <a:lstStyle/>
          <a:p>
            <a:r>
              <a:rPr lang="en-US" dirty="0"/>
              <a:t>Entities: Work: Extension plan</a:t>
            </a:r>
          </a:p>
          <a:p>
            <a:r>
              <a:rPr lang="en-US" dirty="0"/>
              <a:t>Resources: Vocabulary Encoding Schemes: </a:t>
            </a:r>
            <a:r>
              <a:rPr lang="en-US" dirty="0">
                <a:hlinkClick r:id="rId3"/>
              </a:rPr>
              <a:t>RDA Extension plan</a:t>
            </a:r>
            <a:endParaRPr lang="en-US" dirty="0"/>
          </a:p>
          <a:p>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438859045"/>
              </p:ext>
            </p:extLst>
          </p:nvPr>
        </p:nvGraphicFramePr>
        <p:xfrm>
          <a:off x="990600" y="2438400"/>
          <a:ext cx="6578600" cy="3810001"/>
        </p:xfrm>
        <a:graphic>
          <a:graphicData uri="http://schemas.openxmlformats.org/drawingml/2006/table">
            <a:tbl>
              <a:tblPr/>
              <a:tblGrid>
                <a:gridCol w="1752600">
                  <a:extLst>
                    <a:ext uri="{9D8B030D-6E8A-4147-A177-3AD203B41FA5}">
                      <a16:colId xmlns:a16="http://schemas.microsoft.com/office/drawing/2014/main" val="20000"/>
                    </a:ext>
                  </a:extLst>
                </a:gridCol>
                <a:gridCol w="4826000">
                  <a:extLst>
                    <a:ext uri="{9D8B030D-6E8A-4147-A177-3AD203B41FA5}">
                      <a16:colId xmlns:a16="http://schemas.microsoft.com/office/drawing/2014/main" val="20001"/>
                    </a:ext>
                  </a:extLst>
                </a:gridCol>
              </a:tblGrid>
              <a:tr h="422395">
                <a:tc rowSpan="2">
                  <a:txBody>
                    <a:bodyPr/>
                    <a:lstStyle/>
                    <a:p>
                      <a:pPr algn="l" fontAlgn="t"/>
                      <a:r>
                        <a:rPr lang="en-US" sz="1200" b="1" i="0" u="none" strike="noStrike" dirty="0">
                          <a:solidFill>
                            <a:srgbClr val="000000"/>
                          </a:solidFill>
                          <a:effectLst/>
                          <a:latin typeface="Calibri"/>
                        </a:rPr>
                        <a:t>integrating</a:t>
                      </a:r>
                      <a:r>
                        <a:rPr lang="en-US" sz="1200" b="0" i="0" u="none" strike="noStrike" dirty="0">
                          <a:solidFill>
                            <a:srgbClr val="000000"/>
                          </a:solidFill>
                          <a:effectLst/>
                          <a:latin typeface="Calibri"/>
                        </a:rPr>
                        <a:t> determinate plan</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a:solidFill>
                            <a:srgbClr val="000000"/>
                          </a:solidFill>
                          <a:effectLst/>
                          <a:latin typeface="Calibri"/>
                        </a:rPr>
                        <a:t>An extension plan for a work that is intended to be realized in one distinct expression that is embodied during a closed timespan.</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13309">
                <a:tc vMerge="1">
                  <a:txBody>
                    <a:bodyPr/>
                    <a:lstStyle/>
                    <a:p>
                      <a:endParaRPr lang="en-US"/>
                    </a:p>
                  </a:txBody>
                  <a:tcPr/>
                </a:tc>
                <a:tc>
                  <a:txBody>
                    <a:bodyPr/>
                    <a:lstStyle/>
                    <a:p>
                      <a:pPr algn="l" fontAlgn="t"/>
                      <a:r>
                        <a:rPr lang="en-US" sz="1200" b="0" i="0" u="none" strike="noStrike">
                          <a:solidFill>
                            <a:srgbClr val="000000"/>
                          </a:solidFill>
                          <a:effectLst/>
                          <a:latin typeface="Calibri"/>
                        </a:rPr>
                        <a:t>Scope Note: Includes project wikis, and conference websites.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22395">
                <a:tc rowSpan="2">
                  <a:txBody>
                    <a:bodyPr/>
                    <a:lstStyle/>
                    <a:p>
                      <a:pPr algn="l" fontAlgn="t"/>
                      <a:r>
                        <a:rPr lang="en-US" sz="1200" b="1" i="0" u="none" strike="noStrike" dirty="0">
                          <a:solidFill>
                            <a:srgbClr val="000000"/>
                          </a:solidFill>
                          <a:effectLst/>
                          <a:latin typeface="Calibri"/>
                        </a:rPr>
                        <a:t>integrating</a:t>
                      </a:r>
                      <a:r>
                        <a:rPr lang="en-US" sz="1200" b="0" i="0" u="none" strike="noStrike" dirty="0">
                          <a:solidFill>
                            <a:srgbClr val="000000"/>
                          </a:solidFill>
                          <a:effectLst/>
                          <a:latin typeface="Calibri"/>
                        </a:rPr>
                        <a:t> indeterminate plan</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a:solidFill>
                            <a:srgbClr val="000000"/>
                          </a:solidFill>
                          <a:effectLst/>
                          <a:latin typeface="Calibri"/>
                        </a:rPr>
                        <a:t>An extension plan for a work that is intended to be realized in one distinct expression that is embodied during an open timespan.</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13309">
                <a:tc vMerge="1">
                  <a:txBody>
                    <a:bodyPr/>
                    <a:lstStyle/>
                    <a:p>
                      <a:endParaRPr lang="en-US"/>
                    </a:p>
                  </a:txBody>
                  <a:tcPr/>
                </a:tc>
                <a:tc>
                  <a:txBody>
                    <a:bodyPr/>
                    <a:lstStyle/>
                    <a:p>
                      <a:pPr algn="l" fontAlgn="t"/>
                      <a:r>
                        <a:rPr lang="en-US" sz="1200" b="0" i="0" u="none" strike="noStrike">
                          <a:solidFill>
                            <a:srgbClr val="000000"/>
                          </a:solidFill>
                          <a:effectLst/>
                          <a:latin typeface="Calibri"/>
                        </a:rPr>
                        <a:t>Scope Note: Includes updated standards, laws, and wikis.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22395">
                <a:tc rowSpan="2">
                  <a:txBody>
                    <a:bodyPr/>
                    <a:lstStyle/>
                    <a:p>
                      <a:pPr algn="l" fontAlgn="t"/>
                      <a:r>
                        <a:rPr lang="en-US" sz="1200" b="1" i="0" u="none" strike="noStrike" dirty="0">
                          <a:solidFill>
                            <a:srgbClr val="000000"/>
                          </a:solidFill>
                          <a:effectLst/>
                          <a:latin typeface="Calibri"/>
                        </a:rPr>
                        <a:t>static</a:t>
                      </a:r>
                      <a:r>
                        <a:rPr lang="en-US" sz="1200" b="0" i="0" u="none" strike="noStrike" dirty="0">
                          <a:solidFill>
                            <a:srgbClr val="000000"/>
                          </a:solidFill>
                          <a:effectLst/>
                          <a:latin typeface="Calibri"/>
                        </a:rPr>
                        <a:t> plan</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a:solidFill>
                            <a:srgbClr val="000000"/>
                          </a:solidFill>
                          <a:effectLst/>
                          <a:latin typeface="Calibri"/>
                        </a:rPr>
                        <a:t>An extension plan for a work intended to be realized in one or more distinct expressions that are all embodied simultaneously.</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13309">
                <a:tc vMerge="1">
                  <a:txBody>
                    <a:bodyPr/>
                    <a:lstStyle/>
                    <a:p>
                      <a:endParaRPr lang="en-US"/>
                    </a:p>
                  </a:txBody>
                  <a:tcPr/>
                </a:tc>
                <a:tc>
                  <a:txBody>
                    <a:bodyPr/>
                    <a:lstStyle/>
                    <a:p>
                      <a:pPr algn="l" fontAlgn="t"/>
                      <a:r>
                        <a:rPr lang="en-US" sz="1200" b="0" i="0" u="none" strike="noStrike">
                          <a:solidFill>
                            <a:srgbClr val="000000"/>
                          </a:solidFill>
                          <a:effectLst/>
                          <a:latin typeface="Calibri"/>
                        </a:rPr>
                        <a:t>Scope Note: Includes poems, photographs, and completed novels.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22395">
                <a:tc rowSpan="2">
                  <a:txBody>
                    <a:bodyPr/>
                    <a:lstStyle/>
                    <a:p>
                      <a:pPr algn="l" fontAlgn="t"/>
                      <a:r>
                        <a:rPr lang="en-US" sz="1200" b="1" i="0" u="none" strike="noStrike" dirty="0">
                          <a:solidFill>
                            <a:srgbClr val="000000"/>
                          </a:solidFill>
                          <a:effectLst/>
                          <a:latin typeface="Calibri"/>
                        </a:rPr>
                        <a:t>successive</a:t>
                      </a:r>
                      <a:r>
                        <a:rPr lang="en-US" sz="1200" b="0" i="0" u="none" strike="noStrike" dirty="0">
                          <a:solidFill>
                            <a:srgbClr val="000000"/>
                          </a:solidFill>
                          <a:effectLst/>
                          <a:latin typeface="Calibri"/>
                        </a:rPr>
                        <a:t> determinate plan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a:solidFill>
                            <a:srgbClr val="000000"/>
                          </a:solidFill>
                          <a:effectLst/>
                          <a:latin typeface="Calibri"/>
                        </a:rPr>
                        <a:t>An extension plan for a work that is intended to be realized in multiple distinct expressions that are embodied during a closed timespan.</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22395">
                <a:tc vMerge="1">
                  <a:txBody>
                    <a:bodyPr/>
                    <a:lstStyle/>
                    <a:p>
                      <a:endParaRPr lang="en-US"/>
                    </a:p>
                  </a:txBody>
                  <a:tcPr/>
                </a:tc>
                <a:tc>
                  <a:txBody>
                    <a:bodyPr/>
                    <a:lstStyle/>
                    <a:p>
                      <a:pPr algn="l" fontAlgn="t"/>
                      <a:r>
                        <a:rPr lang="en-US" sz="1200" b="0" i="0" u="none" strike="noStrike" dirty="0">
                          <a:solidFill>
                            <a:srgbClr val="000000"/>
                          </a:solidFill>
                          <a:effectLst/>
                          <a:latin typeface="Calibri"/>
                        </a:rPr>
                        <a:t>Scope Note: Includes serialized versions of novels, dictionaries, and reference works.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422395">
                <a:tc rowSpan="3">
                  <a:txBody>
                    <a:bodyPr/>
                    <a:lstStyle/>
                    <a:p>
                      <a:pPr algn="l" fontAlgn="t"/>
                      <a:r>
                        <a:rPr lang="en-US" sz="1200" b="1" i="0" u="none" strike="noStrike" dirty="0">
                          <a:solidFill>
                            <a:srgbClr val="000000"/>
                          </a:solidFill>
                          <a:effectLst/>
                          <a:latin typeface="Calibri"/>
                        </a:rPr>
                        <a:t>successive</a:t>
                      </a:r>
                      <a:r>
                        <a:rPr lang="en-US" sz="1200" b="0" i="0" u="none" strike="noStrike" dirty="0">
                          <a:solidFill>
                            <a:srgbClr val="000000"/>
                          </a:solidFill>
                          <a:effectLst/>
                          <a:latin typeface="Calibri"/>
                        </a:rPr>
                        <a:t> indeterminate plan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a:solidFill>
                            <a:srgbClr val="000000"/>
                          </a:solidFill>
                          <a:effectLst/>
                          <a:latin typeface="Calibri"/>
                        </a:rPr>
                        <a:t>An extension plan for a work that is intended to be realized in multiple distinct expressions that are embodied during an open timespan,</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422395">
                <a:tc vMerge="1">
                  <a:txBody>
                    <a:bodyPr/>
                    <a:lstStyle/>
                    <a:p>
                      <a:endParaRPr lang="en-US"/>
                    </a:p>
                  </a:txBody>
                  <a:tcPr/>
                </a:tc>
                <a:tc>
                  <a:txBody>
                    <a:bodyPr/>
                    <a:lstStyle/>
                    <a:p>
                      <a:pPr algn="l" fontAlgn="t"/>
                      <a:r>
                        <a:rPr lang="en-US" sz="1200" b="0" i="0" u="none" strike="noStrike">
                          <a:solidFill>
                            <a:srgbClr val="000000"/>
                          </a:solidFill>
                          <a:effectLst/>
                          <a:latin typeface="Calibri"/>
                        </a:rPr>
                        <a:t>Scope Note: Includes periodicals, newspapers, series, newsletters, conference proceedings, annual reports, and archived copies of webpages.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13309">
                <a:tc vMerge="1">
                  <a:txBody>
                    <a:bodyPr/>
                    <a:lstStyle/>
                    <a:p>
                      <a:endParaRPr lang="en-US"/>
                    </a:p>
                  </a:txBody>
                  <a:tcPr/>
                </a:tc>
                <a:tc>
                  <a:txBody>
                    <a:bodyPr/>
                    <a:lstStyle/>
                    <a:p>
                      <a:pPr algn="l" fontAlgn="t"/>
                      <a:r>
                        <a:rPr lang="en-US" sz="1200" b="0" i="0" u="none" strike="noStrike" dirty="0">
                          <a:solidFill>
                            <a:srgbClr val="000000"/>
                          </a:solidFill>
                          <a:effectLst/>
                          <a:latin typeface="Calibri"/>
                        </a:rPr>
                        <a:t>Synonyms: serial work plan</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85590515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Record changes to WEM element data over time</a:t>
            </a:r>
            <a:br>
              <a:rPr lang="en-US" dirty="0"/>
            </a:b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893067613"/>
              </p:ext>
            </p:extLst>
          </p:nvPr>
        </p:nvGraphicFramePr>
        <p:xfrm>
          <a:off x="3352800" y="762000"/>
          <a:ext cx="3124200" cy="3771900"/>
        </p:xfrm>
        <a:graphic>
          <a:graphicData uri="http://schemas.openxmlformats.org/drawingml/2006/table">
            <a:tbl>
              <a:tblPr/>
              <a:tblGrid>
                <a:gridCol w="3124200">
                  <a:extLst>
                    <a:ext uri="{9D8B030D-6E8A-4147-A177-3AD203B41FA5}">
                      <a16:colId xmlns:a16="http://schemas.microsoft.com/office/drawing/2014/main" val="20000"/>
                    </a:ext>
                  </a:extLst>
                </a:gridCol>
              </a:tblGrid>
              <a:tr h="190500">
                <a:tc>
                  <a:txBody>
                    <a:bodyPr/>
                    <a:lstStyle/>
                    <a:p>
                      <a:pPr algn="l" fontAlgn="t"/>
                      <a:r>
                        <a:rPr lang="en-US" sz="1000" b="1" i="0" u="none" strike="noStrike" dirty="0">
                          <a:solidFill>
                            <a:srgbClr val="000000"/>
                          </a:solidFill>
                          <a:effectLst/>
                          <a:latin typeface="Calibri"/>
                        </a:rPr>
                        <a:t>Describing a diachronic work</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0"/>
                  </a:ext>
                </a:extLst>
              </a:tr>
              <a:tr h="323850">
                <a:tc>
                  <a:txBody>
                    <a:bodyPr/>
                    <a:lstStyle/>
                    <a:p>
                      <a:pPr algn="l" fontAlgn="t"/>
                      <a:r>
                        <a:rPr lang="en-US" sz="1000" b="0" i="0" u="none" strike="noStrike" dirty="0">
                          <a:solidFill>
                            <a:srgbClr val="000000"/>
                          </a:solidFill>
                          <a:effectLst/>
                          <a:latin typeface="Calibri"/>
                        </a:rPr>
                        <a:t>Record elements for the diachronic work (characteristics of the part, issue, or iteration works)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1"/>
                  </a:ext>
                </a:extLst>
              </a:tr>
              <a:tr h="190500">
                <a:tc>
                  <a:txBody>
                    <a:bodyPr/>
                    <a:lstStyle/>
                    <a:p>
                      <a:pPr algn="l" fontAlgn="t"/>
                      <a:r>
                        <a:rPr lang="en-US" sz="1000" b="0" i="0" u="none" strike="noStrike">
                          <a:solidFill>
                            <a:srgbClr val="000000"/>
                          </a:solidFill>
                          <a:effectLst/>
                          <a:latin typeface="Calibri"/>
                        </a:rPr>
                        <a:t>Record a value for </a:t>
                      </a:r>
                      <a:r>
                        <a:rPr lang="en-US" sz="1000" b="1" i="1" u="none" strike="noStrike">
                          <a:solidFill>
                            <a:srgbClr val="000000"/>
                          </a:solidFill>
                          <a:effectLst/>
                          <a:latin typeface="Calibri"/>
                        </a:rPr>
                        <a:t>Extension plan</a:t>
                      </a:r>
                      <a:endParaRPr lang="en-US" sz="1000" b="0" i="0" u="none" strike="noStrike">
                        <a:solidFill>
                          <a:srgbClr val="000000"/>
                        </a:solidFill>
                        <a:effectLst/>
                        <a:latin typeface="Calibri"/>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90500">
                <a:tc>
                  <a:txBody>
                    <a:bodyPr/>
                    <a:lstStyle/>
                    <a:p>
                      <a:pPr algn="l" fontAlgn="t"/>
                      <a:r>
                        <a:rPr lang="en-US" sz="1000" b="0" i="0" u="none" strike="noStrike" dirty="0">
                          <a:solidFill>
                            <a:srgbClr val="000000"/>
                          </a:solidFill>
                          <a:effectLst/>
                          <a:latin typeface="Calibri"/>
                        </a:rPr>
                        <a:t>Record changes to element data over time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323850">
                <a:tc>
                  <a:txBody>
                    <a:bodyPr/>
                    <a:lstStyle/>
                    <a:p>
                      <a:pPr algn="l" fontAlgn="t"/>
                      <a:r>
                        <a:rPr lang="en-US" sz="1000" b="0" i="0" u="none" strike="noStrike">
                          <a:solidFill>
                            <a:srgbClr val="000000"/>
                          </a:solidFill>
                          <a:effectLst/>
                          <a:latin typeface="Calibri"/>
                        </a:rPr>
                        <a:t>Record provenance data to indicate timespan or scope of validity</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90500">
                <a:tc>
                  <a:txBody>
                    <a:bodyPr/>
                    <a:lstStyle/>
                    <a:p>
                      <a:pPr algn="l" fontAlgn="t"/>
                      <a:r>
                        <a:rPr lang="en-US" sz="1000" b="0" i="0" u="none" strike="noStrike" dirty="0">
                          <a:solidFill>
                            <a:srgbClr val="000000"/>
                          </a:solidFill>
                          <a:effectLst/>
                          <a:latin typeface="Calibri"/>
                        </a:rPr>
                        <a:t>WEM lock</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90500">
                <a:tc>
                  <a:txBody>
                    <a:bodyPr/>
                    <a:lstStyle/>
                    <a:p>
                      <a:pPr algn="l" fontAlgn="t"/>
                      <a:r>
                        <a:rPr lang="en-US" sz="1000" b="1" i="0" u="none" strike="noStrike">
                          <a:solidFill>
                            <a:srgbClr val="000000"/>
                          </a:solidFill>
                          <a:effectLst/>
                          <a:latin typeface="Calibri"/>
                        </a:rPr>
                        <a:t>Describing an expression of a diachronic work</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6"/>
                  </a:ext>
                </a:extLst>
              </a:tr>
              <a:tr h="323850">
                <a:tc>
                  <a:txBody>
                    <a:bodyPr/>
                    <a:lstStyle/>
                    <a:p>
                      <a:pPr algn="l" fontAlgn="t"/>
                      <a:r>
                        <a:rPr lang="en-US" sz="1000" b="0" i="0" u="none" strike="noStrike" dirty="0">
                          <a:solidFill>
                            <a:srgbClr val="000000"/>
                          </a:solidFill>
                          <a:effectLst/>
                          <a:latin typeface="Calibri"/>
                        </a:rPr>
                        <a:t>Record elements for the diachronic expression  (characteristics of the part, issue, or iteration expressions)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7"/>
                  </a:ext>
                </a:extLst>
              </a:tr>
              <a:tr h="209550">
                <a:tc>
                  <a:txBody>
                    <a:bodyPr/>
                    <a:lstStyle/>
                    <a:p>
                      <a:pPr algn="l" fontAlgn="t"/>
                      <a:r>
                        <a:rPr lang="en-US" sz="1000" b="0" i="0" u="none" strike="noStrike" dirty="0">
                          <a:solidFill>
                            <a:srgbClr val="000000"/>
                          </a:solidFill>
                          <a:effectLst/>
                          <a:latin typeface="+mn-lt"/>
                        </a:rPr>
                        <a:t>Record changes to element data over time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8"/>
                  </a:ext>
                </a:extLst>
              </a:tr>
              <a:tr h="323850">
                <a:tc>
                  <a:txBody>
                    <a:bodyPr/>
                    <a:lstStyle/>
                    <a:p>
                      <a:pPr algn="l" fontAlgn="t"/>
                      <a:r>
                        <a:rPr lang="en-US" sz="1000" b="0" i="0" u="none" strike="noStrike" dirty="0">
                          <a:solidFill>
                            <a:srgbClr val="000000"/>
                          </a:solidFill>
                          <a:effectLst/>
                          <a:latin typeface="Calibri"/>
                        </a:rPr>
                        <a:t>Record provenance data to indicate timespan or scope of validity</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90500">
                <a:tc>
                  <a:txBody>
                    <a:bodyPr/>
                    <a:lstStyle/>
                    <a:p>
                      <a:pPr algn="l" fontAlgn="t"/>
                      <a:r>
                        <a:rPr lang="en-US" sz="1000" b="1" i="0" u="none" strike="noStrike">
                          <a:solidFill>
                            <a:srgbClr val="000000"/>
                          </a:solidFill>
                          <a:effectLst/>
                          <a:latin typeface="Calibri"/>
                        </a:rPr>
                        <a:t>Describing a manifestation that embodies a diachronic work</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10"/>
                  </a:ext>
                </a:extLst>
              </a:tr>
              <a:tr h="485775">
                <a:tc>
                  <a:txBody>
                    <a:bodyPr/>
                    <a:lstStyle/>
                    <a:p>
                      <a:pPr algn="l" fontAlgn="t"/>
                      <a:r>
                        <a:rPr lang="en-US" sz="1000" b="0" i="0" u="none" strike="noStrike" dirty="0">
                          <a:solidFill>
                            <a:srgbClr val="000000"/>
                          </a:solidFill>
                          <a:effectLst/>
                          <a:latin typeface="Calibri"/>
                        </a:rPr>
                        <a:t>Record elements for the diachronic manifestation  (characteristics of the part, issue, or iteration manifestations)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1"/>
                  </a:ext>
                </a:extLst>
              </a:tr>
              <a:tr h="190500">
                <a:tc>
                  <a:txBody>
                    <a:bodyPr/>
                    <a:lstStyle/>
                    <a:p>
                      <a:pPr algn="l" fontAlgn="t"/>
                      <a:r>
                        <a:rPr lang="en-US" sz="1000" b="0" i="0" u="none" strike="noStrike" dirty="0">
                          <a:solidFill>
                            <a:srgbClr val="000000"/>
                          </a:solidFill>
                          <a:effectLst/>
                          <a:latin typeface="Calibri"/>
                        </a:rPr>
                        <a:t>Record changes to element data over time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2"/>
                  </a:ext>
                </a:extLst>
              </a:tr>
              <a:tr h="323850">
                <a:tc>
                  <a:txBody>
                    <a:bodyPr/>
                    <a:lstStyle/>
                    <a:p>
                      <a:pPr algn="l" fontAlgn="t"/>
                      <a:r>
                        <a:rPr lang="en-US" sz="1000" b="0" i="0" u="none" strike="noStrike" dirty="0">
                          <a:solidFill>
                            <a:srgbClr val="000000"/>
                          </a:solidFill>
                          <a:effectLst/>
                          <a:latin typeface="Calibri"/>
                        </a:rPr>
                        <a:t>Record provenance data to indicate timespan or scope of validity</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bl>
          </a:graphicData>
        </a:graphic>
      </p:graphicFrame>
      <p:pic>
        <p:nvPicPr>
          <p:cNvPr id="6" name="Picture 2" descr="f5be7aec-f363-460d-8971-615abdc7b133@namprd13">
            <a:extLst>
              <a:ext uri="{FF2B5EF4-FFF2-40B4-BE49-F238E27FC236}">
                <a16:creationId xmlns:a16="http://schemas.microsoft.com/office/drawing/2014/main" id="{64CAEFE5-CD4F-480B-8678-96F9EA36092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295" t="6287" r="10745" b="40570"/>
          <a:stretch/>
        </p:blipFill>
        <p:spPr bwMode="auto">
          <a:xfrm>
            <a:off x="5867400" y="5117590"/>
            <a:ext cx="3200400" cy="163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Table 6">
            <a:extLst>
              <a:ext uri="{FF2B5EF4-FFF2-40B4-BE49-F238E27FC236}">
                <a16:creationId xmlns:a16="http://schemas.microsoft.com/office/drawing/2014/main" id="{3643B603-ECEB-4E4A-8D8C-DD8906CA6F30}"/>
              </a:ext>
            </a:extLst>
          </p:cNvPr>
          <p:cNvGraphicFramePr>
            <a:graphicFrameLocks noGrp="1"/>
          </p:cNvGraphicFramePr>
          <p:nvPr>
            <p:extLst>
              <p:ext uri="{D42A27DB-BD31-4B8C-83A1-F6EECF244321}">
                <p14:modId xmlns:p14="http://schemas.microsoft.com/office/powerpoint/2010/main" val="4092657490"/>
              </p:ext>
            </p:extLst>
          </p:nvPr>
        </p:nvGraphicFramePr>
        <p:xfrm>
          <a:off x="228600" y="762000"/>
          <a:ext cx="3033232" cy="6048430"/>
        </p:xfrm>
        <a:graphic>
          <a:graphicData uri="http://schemas.openxmlformats.org/drawingml/2006/table">
            <a:tbl>
              <a:tblPr firstRow="1" firstCol="1" bandRow="1"/>
              <a:tblGrid>
                <a:gridCol w="3033232">
                  <a:extLst>
                    <a:ext uri="{9D8B030D-6E8A-4147-A177-3AD203B41FA5}">
                      <a16:colId xmlns:a16="http://schemas.microsoft.com/office/drawing/2014/main" val="1248558007"/>
                    </a:ext>
                  </a:extLst>
                </a:gridCol>
              </a:tblGrid>
              <a:tr h="177970">
                <a:tc>
                  <a:txBody>
                    <a:bodyPr/>
                    <a:lstStyle/>
                    <a:p>
                      <a:pPr marL="0" marR="0">
                        <a:spcBef>
                          <a:spcPts val="0"/>
                        </a:spcBef>
                        <a:spcAft>
                          <a:spcPts val="0"/>
                        </a:spcAft>
                      </a:pPr>
                      <a:r>
                        <a:rPr lang="en-US" sz="1000" b="1" dirty="0">
                          <a:solidFill>
                            <a:srgbClr val="000000"/>
                          </a:solidFill>
                          <a:effectLst/>
                          <a:latin typeface="Calibri"/>
                          <a:ea typeface="Times New Roman"/>
                          <a:cs typeface="Times New Roman"/>
                        </a:rPr>
                        <a:t>Describing an aggregating work</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48290431"/>
                  </a:ext>
                </a:extLst>
              </a:tr>
              <a:tr h="177970">
                <a:tc>
                  <a:txBody>
                    <a:bodyPr/>
                    <a:lstStyle/>
                    <a:p>
                      <a:pPr marL="0" marR="0">
                        <a:spcBef>
                          <a:spcPts val="0"/>
                        </a:spcBef>
                        <a:spcAft>
                          <a:spcPts val="0"/>
                        </a:spcAft>
                      </a:pPr>
                      <a:r>
                        <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Record elements for the aggregating work (characteristics of the works that are aggregated)</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2834377836"/>
                  </a:ext>
                </a:extLst>
              </a:tr>
              <a:tr h="177970">
                <a:tc>
                  <a:txBody>
                    <a:bodyPr/>
                    <a:lstStyle/>
                    <a:p>
                      <a:pPr marL="0" marR="0">
                        <a:spcBef>
                          <a:spcPts val="0"/>
                        </a:spcBef>
                        <a:spcAft>
                          <a:spcPts val="0"/>
                        </a:spcAft>
                      </a:pPr>
                      <a:r>
                        <a:rPr lang="en-US" sz="1000" dirty="0">
                          <a:solidFill>
                            <a:srgbClr val="000000"/>
                          </a:solidFill>
                          <a:effectLst/>
                          <a:latin typeface="Calibri"/>
                          <a:ea typeface="Times New Roman"/>
                          <a:cs typeface="Times New Roman"/>
                        </a:rPr>
                        <a:t>Use</a:t>
                      </a:r>
                      <a:r>
                        <a:rPr lang="en-US" sz="1000" i="1" dirty="0">
                          <a:solidFill>
                            <a:srgbClr val="000000"/>
                          </a:solidFill>
                          <a:effectLst/>
                          <a:latin typeface="Calibri"/>
                          <a:ea typeface="Times New Roman"/>
                          <a:cs typeface="Times New Roman"/>
                        </a:rPr>
                        <a:t> </a:t>
                      </a:r>
                      <a:r>
                        <a:rPr lang="en-US" sz="1000" b="1" i="1" dirty="0">
                          <a:solidFill>
                            <a:srgbClr val="000000"/>
                          </a:solidFill>
                          <a:effectLst/>
                          <a:latin typeface="Calibri"/>
                          <a:ea typeface="Times New Roman"/>
                          <a:cs typeface="Times New Roman"/>
                        </a:rPr>
                        <a:t>note on work</a:t>
                      </a:r>
                      <a:r>
                        <a:rPr lang="en-US" sz="1000" dirty="0">
                          <a:solidFill>
                            <a:srgbClr val="000000"/>
                          </a:solidFill>
                          <a:effectLst/>
                          <a:latin typeface="Calibri"/>
                          <a:ea typeface="Times New Roman"/>
                          <a:cs typeface="Times New Roman"/>
                        </a:rPr>
                        <a:t> for works that are aggregated</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79613287"/>
                  </a:ext>
                </a:extLst>
              </a:tr>
              <a:tr h="355940">
                <a:tc>
                  <a:txBody>
                    <a:bodyPr/>
                    <a:lstStyle/>
                    <a:p>
                      <a:pPr marL="0" marR="0">
                        <a:spcBef>
                          <a:spcPts val="0"/>
                        </a:spcBef>
                        <a:spcAft>
                          <a:spcPts val="0"/>
                        </a:spcAft>
                      </a:pPr>
                      <a:r>
                        <a:rPr lang="en-US" sz="1000" dirty="0">
                          <a:solidFill>
                            <a:srgbClr val="000000"/>
                          </a:solidFill>
                          <a:effectLst/>
                          <a:latin typeface="Calibri"/>
                          <a:ea typeface="Times New Roman"/>
                          <a:cs typeface="Times New Roman"/>
                        </a:rPr>
                        <a:t>No direct relationship to works that are aggregated (except for aggregating works that are successive)</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7177149"/>
                  </a:ext>
                </a:extLst>
              </a:tr>
              <a:tr h="355940">
                <a:tc>
                  <a:txBody>
                    <a:bodyPr/>
                    <a:lstStyle/>
                    <a:p>
                      <a:pPr marL="0" marR="0">
                        <a:spcBef>
                          <a:spcPts val="0"/>
                        </a:spcBef>
                        <a:spcAft>
                          <a:spcPts val="0"/>
                        </a:spcAft>
                      </a:pPr>
                      <a:r>
                        <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if the aggregating work is successive, use </a:t>
                      </a:r>
                      <a:r>
                        <a:rPr lang="en-US" sz="1000" b="1"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issue</a:t>
                      </a:r>
                      <a:r>
                        <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for an aggregated work that is static</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29644135"/>
                  </a:ext>
                </a:extLst>
              </a:tr>
              <a:tr h="355940">
                <a:tc>
                  <a:txBody>
                    <a:bodyPr/>
                    <a:lstStyle/>
                    <a:p>
                      <a:pPr marL="0" marR="0">
                        <a:spcBef>
                          <a:spcPts val="0"/>
                        </a:spcBef>
                        <a:spcAft>
                          <a:spcPts val="0"/>
                        </a:spcAft>
                      </a:pPr>
                      <a:r>
                        <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if the aggregating work is successive, use </a:t>
                      </a:r>
                      <a:r>
                        <a:rPr lang="en-US" sz="1000" b="1"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subseries</a:t>
                      </a:r>
                      <a:r>
                        <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for a work that is aggregated when it is, also, a successive aggregating work </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16521977"/>
                  </a:ext>
                </a:extLst>
              </a:tr>
              <a:tr h="227580">
                <a:tc>
                  <a:txBody>
                    <a:bodyPr/>
                    <a:lstStyle/>
                    <a:p>
                      <a:pPr marL="0" marR="0">
                        <a:spcBef>
                          <a:spcPts val="0"/>
                        </a:spcBef>
                        <a:spcAft>
                          <a:spcPts val="0"/>
                        </a:spcAft>
                      </a:pPr>
                      <a:r>
                        <a:rPr lang="en-US" sz="1000" dirty="0">
                          <a:solidFill>
                            <a:srgbClr val="000000"/>
                          </a:solidFill>
                          <a:effectLst/>
                          <a:latin typeface="Calibri"/>
                          <a:ea typeface="Times New Roman"/>
                          <a:cs typeface="Times New Roman"/>
                        </a:rPr>
                        <a:t>Use </a:t>
                      </a:r>
                      <a:r>
                        <a:rPr lang="en-US" sz="1000" b="1" i="1" dirty="0">
                          <a:solidFill>
                            <a:srgbClr val="000000"/>
                          </a:solidFill>
                          <a:effectLst/>
                          <a:latin typeface="Calibri"/>
                          <a:ea typeface="Times New Roman"/>
                          <a:cs typeface="Times New Roman"/>
                        </a:rPr>
                        <a:t>aggregator</a:t>
                      </a:r>
                      <a:r>
                        <a:rPr lang="en-US" sz="1000" dirty="0">
                          <a:solidFill>
                            <a:srgbClr val="000000"/>
                          </a:solidFill>
                          <a:effectLst/>
                          <a:latin typeface="Calibri"/>
                          <a:ea typeface="Times New Roman"/>
                          <a:cs typeface="Times New Roman"/>
                        </a:rPr>
                        <a:t> for creators of aggregating works</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62768880"/>
                  </a:ext>
                </a:extLst>
              </a:tr>
              <a:tr h="355940">
                <a:tc>
                  <a:txBody>
                    <a:bodyPr/>
                    <a:lstStyle/>
                    <a:p>
                      <a:pPr marL="0" marR="0">
                        <a:spcBef>
                          <a:spcPts val="0"/>
                        </a:spcBef>
                        <a:spcAft>
                          <a:spcPts val="0"/>
                        </a:spcAft>
                      </a:pPr>
                      <a:r>
                        <a:rPr lang="en-US" sz="1000" dirty="0">
                          <a:solidFill>
                            <a:srgbClr val="000000"/>
                          </a:solidFill>
                          <a:effectLst/>
                          <a:latin typeface="Calibri"/>
                          <a:ea typeface="Times New Roman"/>
                          <a:cs typeface="Times New Roman"/>
                        </a:rPr>
                        <a:t>No direct relationship to agents related to works that are aggregated </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26755752"/>
                  </a:ext>
                </a:extLst>
              </a:tr>
              <a:tr h="177970">
                <a:tc>
                  <a:txBody>
                    <a:bodyPr/>
                    <a:lstStyle/>
                    <a:p>
                      <a:pPr marL="0" marR="0">
                        <a:spcBef>
                          <a:spcPts val="0"/>
                        </a:spcBef>
                        <a:spcAft>
                          <a:spcPts val="0"/>
                        </a:spcAft>
                      </a:pPr>
                      <a:r>
                        <a:rPr lang="en-US" sz="1000" dirty="0">
                          <a:solidFill>
                            <a:srgbClr val="000000"/>
                          </a:solidFill>
                          <a:effectLst/>
                          <a:latin typeface="Calibri"/>
                          <a:ea typeface="Times New Roman"/>
                          <a:cs typeface="Times New Roman"/>
                        </a:rPr>
                        <a:t>WE lock applies</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64161166"/>
                  </a:ext>
                </a:extLst>
              </a:tr>
              <a:tr h="177970">
                <a:tc>
                  <a:txBody>
                    <a:bodyPr/>
                    <a:lstStyle/>
                    <a:p>
                      <a:pPr marL="0" marR="0">
                        <a:spcBef>
                          <a:spcPts val="0"/>
                        </a:spcBef>
                        <a:spcAft>
                          <a:spcPts val="0"/>
                        </a:spcAft>
                      </a:pPr>
                      <a:r>
                        <a:rPr lang="en-US" sz="1000" b="1" dirty="0">
                          <a:solidFill>
                            <a:srgbClr val="000000"/>
                          </a:solidFill>
                          <a:effectLst/>
                          <a:latin typeface="Calibri"/>
                          <a:ea typeface="Times New Roman"/>
                          <a:cs typeface="Times New Roman"/>
                        </a:rPr>
                        <a:t>Describing an aggregating expression</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16378399"/>
                  </a:ext>
                </a:extLst>
              </a:tr>
              <a:tr h="177970">
                <a:tc>
                  <a:txBody>
                    <a:bodyPr/>
                    <a:lstStyle/>
                    <a:p>
                      <a:pPr marL="0" marR="0">
                        <a:spcBef>
                          <a:spcPts val="0"/>
                        </a:spcBef>
                        <a:spcAft>
                          <a:spcPts val="0"/>
                        </a:spcAft>
                      </a:pPr>
                      <a:r>
                        <a:rPr lang="en-US" sz="1000" dirty="0">
                          <a:solidFill>
                            <a:srgbClr val="000000"/>
                          </a:solidFill>
                          <a:effectLst/>
                          <a:latin typeface="Calibri"/>
                          <a:ea typeface="Times New Roman"/>
                          <a:cs typeface="Times New Roman"/>
                        </a:rPr>
                        <a:t>Record elements for the aggregating expression (characteristics of the expressions that are aggregated)</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087910292"/>
                  </a:ext>
                </a:extLst>
              </a:tr>
              <a:tr h="177970">
                <a:tc>
                  <a:txBody>
                    <a:bodyPr/>
                    <a:lstStyle/>
                    <a:p>
                      <a:pPr marL="0" marR="0">
                        <a:spcBef>
                          <a:spcPts val="0"/>
                        </a:spcBef>
                        <a:spcAft>
                          <a:spcPts val="0"/>
                        </a:spcAft>
                      </a:pPr>
                      <a:r>
                        <a:rPr lang="en-US" sz="1000" dirty="0">
                          <a:solidFill>
                            <a:srgbClr val="000000"/>
                          </a:solidFill>
                          <a:effectLst/>
                          <a:latin typeface="Calibri"/>
                          <a:ea typeface="Times New Roman"/>
                          <a:cs typeface="Times New Roman"/>
                        </a:rPr>
                        <a:t>Use note on expression for expressions that are aggregated</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55016511"/>
                  </a:ext>
                </a:extLst>
              </a:tr>
              <a:tr h="177970">
                <a:tc>
                  <a:txBody>
                    <a:bodyPr/>
                    <a:lstStyle/>
                    <a:p>
                      <a:pPr marL="0" marR="0">
                        <a:spcBef>
                          <a:spcPts val="0"/>
                        </a:spcBef>
                        <a:spcAft>
                          <a:spcPts val="0"/>
                        </a:spcAft>
                      </a:pPr>
                      <a:r>
                        <a:rPr lang="en-US" sz="1000" dirty="0">
                          <a:solidFill>
                            <a:srgbClr val="000000"/>
                          </a:solidFill>
                          <a:effectLst/>
                          <a:latin typeface="Calibri"/>
                          <a:ea typeface="Times New Roman"/>
                          <a:cs typeface="Times New Roman"/>
                        </a:rPr>
                        <a:t>Use </a:t>
                      </a:r>
                      <a:r>
                        <a:rPr lang="en-US" sz="1000" b="1" i="1" dirty="0">
                          <a:solidFill>
                            <a:srgbClr val="000000"/>
                          </a:solidFill>
                          <a:effectLst/>
                          <a:latin typeface="Calibri"/>
                          <a:ea typeface="Times New Roman"/>
                          <a:cs typeface="Times New Roman"/>
                        </a:rPr>
                        <a:t>aggregates</a:t>
                      </a:r>
                      <a:r>
                        <a:rPr lang="en-US" sz="1000" dirty="0">
                          <a:solidFill>
                            <a:srgbClr val="000000"/>
                          </a:solidFill>
                          <a:effectLst/>
                          <a:latin typeface="Calibri"/>
                          <a:ea typeface="Times New Roman"/>
                          <a:cs typeface="Times New Roman"/>
                        </a:rPr>
                        <a:t> for an expression that is aggregated</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15626020"/>
                  </a:ext>
                </a:extLst>
              </a:tr>
              <a:tr h="355940">
                <a:tc>
                  <a:txBody>
                    <a:bodyPr/>
                    <a:lstStyle/>
                    <a:p>
                      <a:pPr marL="0" marR="0">
                        <a:spcBef>
                          <a:spcPts val="0"/>
                        </a:spcBef>
                        <a:spcAft>
                          <a:spcPts val="0"/>
                        </a:spcAft>
                      </a:pPr>
                      <a:r>
                        <a:rPr lang="en-US" sz="1000" dirty="0">
                          <a:solidFill>
                            <a:srgbClr val="000000"/>
                          </a:solidFill>
                          <a:effectLst/>
                          <a:latin typeface="Calibri"/>
                          <a:ea typeface="Times New Roman"/>
                          <a:cs typeface="Times New Roman"/>
                        </a:rPr>
                        <a:t>Use related agent of expression (or a sub-property) for agents related to the aggregating expression</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27025774"/>
                  </a:ext>
                </a:extLst>
              </a:tr>
              <a:tr h="355940">
                <a:tc>
                  <a:txBody>
                    <a:bodyPr/>
                    <a:lstStyle/>
                    <a:p>
                      <a:pPr marL="0" marR="0">
                        <a:spcBef>
                          <a:spcPts val="0"/>
                        </a:spcBef>
                        <a:spcAft>
                          <a:spcPts val="0"/>
                        </a:spcAft>
                      </a:pPr>
                      <a:r>
                        <a:rPr lang="en-US" sz="1000" dirty="0">
                          <a:solidFill>
                            <a:srgbClr val="000000"/>
                          </a:solidFill>
                          <a:effectLst/>
                          <a:latin typeface="Calibri"/>
                          <a:ea typeface="Times New Roman"/>
                          <a:cs typeface="Times New Roman"/>
                        </a:rPr>
                        <a:t>No direct relationship to agents related to any expressions that are aggregated</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4496909"/>
                  </a:ext>
                </a:extLst>
              </a:tr>
              <a:tr h="177970">
                <a:tc>
                  <a:txBody>
                    <a:bodyPr/>
                    <a:lstStyle/>
                    <a:p>
                      <a:pPr marL="0" marR="0">
                        <a:spcBef>
                          <a:spcPts val="0"/>
                        </a:spcBef>
                        <a:spcAft>
                          <a:spcPts val="0"/>
                        </a:spcAft>
                      </a:pPr>
                      <a:r>
                        <a:rPr lang="en-US" sz="1000" b="1" dirty="0">
                          <a:solidFill>
                            <a:srgbClr val="000000"/>
                          </a:solidFill>
                          <a:effectLst/>
                          <a:latin typeface="Calibri"/>
                          <a:ea typeface="Times New Roman"/>
                          <a:cs typeface="Times New Roman"/>
                        </a:rPr>
                        <a:t>Describing an aggregate manifestation</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82481628"/>
                  </a:ext>
                </a:extLst>
              </a:tr>
              <a:tr h="177970">
                <a:tc>
                  <a:txBody>
                    <a:bodyPr/>
                    <a:lstStyle/>
                    <a:p>
                      <a:pPr marL="0" marR="0">
                        <a:spcBef>
                          <a:spcPts val="0"/>
                        </a:spcBef>
                        <a:spcAft>
                          <a:spcPts val="0"/>
                        </a:spcAft>
                      </a:pPr>
                      <a:r>
                        <a:rPr lang="en-US" sz="1000" dirty="0">
                          <a:solidFill>
                            <a:srgbClr val="000000"/>
                          </a:solidFill>
                          <a:effectLst/>
                          <a:latin typeface="Calibri"/>
                          <a:ea typeface="Times New Roman"/>
                          <a:cs typeface="Times New Roman"/>
                        </a:rPr>
                        <a:t>Record elements appropriate for the aggregate</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2703072790"/>
                  </a:ext>
                </a:extLst>
              </a:tr>
              <a:tr h="177970">
                <a:tc>
                  <a:txBody>
                    <a:bodyPr/>
                    <a:lstStyle/>
                    <a:p>
                      <a:pPr marL="0" marR="0">
                        <a:spcBef>
                          <a:spcPts val="0"/>
                        </a:spcBef>
                        <a:spcAft>
                          <a:spcPts val="0"/>
                        </a:spcAft>
                      </a:pPr>
                      <a:r>
                        <a:rPr lang="en-US" sz="1000" dirty="0">
                          <a:solidFill>
                            <a:srgbClr val="000000"/>
                          </a:solidFill>
                          <a:effectLst/>
                          <a:latin typeface="Calibri"/>
                          <a:ea typeface="Times New Roman"/>
                          <a:cs typeface="Times New Roman"/>
                        </a:rPr>
                        <a:t>Record a value for </a:t>
                      </a:r>
                      <a:r>
                        <a:rPr lang="en-US" sz="1000" b="1" dirty="0">
                          <a:solidFill>
                            <a:srgbClr val="000000"/>
                          </a:solidFill>
                          <a:effectLst/>
                          <a:latin typeface="Calibri"/>
                          <a:ea typeface="Times New Roman"/>
                          <a:cs typeface="Times New Roman"/>
                        </a:rPr>
                        <a:t>Mode of issuance</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43598822"/>
                  </a:ext>
                </a:extLst>
              </a:tr>
              <a:tr h="177970">
                <a:tc>
                  <a:txBody>
                    <a:bodyPr/>
                    <a:lstStyle/>
                    <a:p>
                      <a:pPr marL="0" marR="0">
                        <a:spcBef>
                          <a:spcPts val="0"/>
                        </a:spcBef>
                        <a:spcAft>
                          <a:spcPts val="0"/>
                        </a:spcAft>
                      </a:pPr>
                      <a:r>
                        <a:rPr lang="en-US" sz="1000" dirty="0">
                          <a:solidFill>
                            <a:srgbClr val="000000"/>
                          </a:solidFill>
                          <a:effectLst/>
                          <a:latin typeface="Calibri"/>
                          <a:ea typeface="Times New Roman"/>
                          <a:cs typeface="Times New Roman"/>
                        </a:rPr>
                        <a:t>Use</a:t>
                      </a:r>
                      <a:r>
                        <a:rPr lang="en-US" sz="1000" i="1" dirty="0">
                          <a:solidFill>
                            <a:srgbClr val="000000"/>
                          </a:solidFill>
                          <a:effectLst/>
                          <a:latin typeface="Calibri"/>
                          <a:ea typeface="Times New Roman"/>
                          <a:cs typeface="Times New Roman"/>
                        </a:rPr>
                        <a:t> </a:t>
                      </a:r>
                      <a:r>
                        <a:rPr lang="en-US" sz="1000" b="1" i="1" dirty="0">
                          <a:solidFill>
                            <a:srgbClr val="000000"/>
                          </a:solidFill>
                          <a:effectLst/>
                          <a:latin typeface="Calibri"/>
                          <a:ea typeface="Times New Roman"/>
                          <a:cs typeface="Times New Roman"/>
                        </a:rPr>
                        <a:t>note on manifestation</a:t>
                      </a:r>
                      <a:r>
                        <a:rPr lang="en-US" sz="1000" i="1" dirty="0">
                          <a:solidFill>
                            <a:srgbClr val="000000"/>
                          </a:solidFill>
                          <a:effectLst/>
                          <a:latin typeface="Calibri"/>
                          <a:ea typeface="Times New Roman"/>
                          <a:cs typeface="Times New Roman"/>
                        </a:rPr>
                        <a:t> </a:t>
                      </a:r>
                      <a:r>
                        <a:rPr lang="en-US" sz="1000" dirty="0">
                          <a:solidFill>
                            <a:srgbClr val="000000"/>
                          </a:solidFill>
                          <a:effectLst/>
                          <a:latin typeface="Calibri"/>
                          <a:ea typeface="Times New Roman"/>
                          <a:cs typeface="Times New Roman"/>
                        </a:rPr>
                        <a:t>for embodied expressions</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42027730"/>
                  </a:ext>
                </a:extLst>
              </a:tr>
              <a:tr h="355940">
                <a:tc>
                  <a:txBody>
                    <a:bodyPr/>
                    <a:lstStyle/>
                    <a:p>
                      <a:pPr marL="0" marR="0">
                        <a:spcBef>
                          <a:spcPts val="0"/>
                        </a:spcBef>
                        <a:spcAft>
                          <a:spcPts val="0"/>
                        </a:spcAft>
                      </a:pPr>
                      <a:r>
                        <a:rPr lang="en-US" sz="1000" dirty="0">
                          <a:solidFill>
                            <a:srgbClr val="000000"/>
                          </a:solidFill>
                          <a:effectLst/>
                          <a:latin typeface="Calibri"/>
                          <a:ea typeface="Times New Roman"/>
                          <a:cs typeface="Times New Roman"/>
                        </a:rPr>
                        <a:t>Use </a:t>
                      </a:r>
                      <a:r>
                        <a:rPr lang="en-US" sz="1000" b="1" i="1" dirty="0">
                          <a:solidFill>
                            <a:srgbClr val="000000"/>
                          </a:solidFill>
                          <a:effectLst/>
                          <a:latin typeface="Calibri"/>
                          <a:ea typeface="Times New Roman"/>
                          <a:cs typeface="Times New Roman"/>
                        </a:rPr>
                        <a:t>expression manifested</a:t>
                      </a:r>
                      <a:r>
                        <a:rPr lang="en-US" sz="1000" dirty="0">
                          <a:solidFill>
                            <a:srgbClr val="000000"/>
                          </a:solidFill>
                          <a:effectLst/>
                          <a:latin typeface="Calibri"/>
                          <a:ea typeface="Times New Roman"/>
                          <a:cs typeface="Times New Roman"/>
                        </a:rPr>
                        <a:t> for an aggregating expression</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4212228"/>
                  </a:ext>
                </a:extLst>
              </a:tr>
              <a:tr h="355940">
                <a:tc>
                  <a:txBody>
                    <a:bodyPr/>
                    <a:lstStyle/>
                    <a:p>
                      <a:pPr marL="0" marR="0">
                        <a:spcBef>
                          <a:spcPts val="0"/>
                        </a:spcBef>
                        <a:spcAft>
                          <a:spcPts val="0"/>
                        </a:spcAft>
                      </a:pPr>
                      <a:r>
                        <a:rPr lang="en-US" sz="1000" dirty="0">
                          <a:solidFill>
                            <a:srgbClr val="000000"/>
                          </a:solidFill>
                          <a:effectLst/>
                          <a:latin typeface="Calibri"/>
                          <a:ea typeface="Times New Roman"/>
                          <a:cs typeface="Times New Roman"/>
                        </a:rPr>
                        <a:t>Use </a:t>
                      </a:r>
                      <a:r>
                        <a:rPr lang="en-US" sz="1000" b="1" i="1" dirty="0">
                          <a:solidFill>
                            <a:srgbClr val="000000"/>
                          </a:solidFill>
                          <a:effectLst/>
                          <a:latin typeface="Calibri"/>
                          <a:ea typeface="Times New Roman"/>
                          <a:cs typeface="Times New Roman"/>
                        </a:rPr>
                        <a:t>expression manifested</a:t>
                      </a:r>
                      <a:r>
                        <a:rPr lang="en-US" sz="1000" dirty="0">
                          <a:solidFill>
                            <a:srgbClr val="000000"/>
                          </a:solidFill>
                          <a:effectLst/>
                          <a:latin typeface="Calibri"/>
                          <a:ea typeface="Times New Roman"/>
                          <a:cs typeface="Times New Roman"/>
                        </a:rPr>
                        <a:t> for an expression that is aggregated</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42244394"/>
                  </a:ext>
                </a:extLst>
              </a:tr>
              <a:tr h="355940">
                <a:tc>
                  <a:txBody>
                    <a:bodyPr/>
                    <a:lstStyle/>
                    <a:p>
                      <a:pPr marL="0" marR="0">
                        <a:spcBef>
                          <a:spcPts val="0"/>
                        </a:spcBef>
                        <a:spcAft>
                          <a:spcPts val="0"/>
                        </a:spcAft>
                      </a:pPr>
                      <a:r>
                        <a:rPr lang="en-US" sz="1000" dirty="0">
                          <a:solidFill>
                            <a:srgbClr val="000000"/>
                          </a:solidFill>
                          <a:effectLst/>
                          <a:latin typeface="Calibri"/>
                          <a:ea typeface="Times New Roman"/>
                          <a:cs typeface="Times New Roman"/>
                        </a:rPr>
                        <a:t>Use </a:t>
                      </a:r>
                      <a:r>
                        <a:rPr lang="en-US" sz="1000" b="1" i="1" dirty="0">
                          <a:solidFill>
                            <a:srgbClr val="000000"/>
                          </a:solidFill>
                          <a:effectLst/>
                          <a:latin typeface="Calibri"/>
                          <a:ea typeface="Times New Roman"/>
                          <a:cs typeface="Times New Roman"/>
                        </a:rPr>
                        <a:t>contributor to aggregate</a:t>
                      </a:r>
                      <a:r>
                        <a:rPr lang="en-US" sz="1000" dirty="0">
                          <a:solidFill>
                            <a:srgbClr val="000000"/>
                          </a:solidFill>
                          <a:effectLst/>
                          <a:latin typeface="Calibri"/>
                          <a:ea typeface="Times New Roman"/>
                          <a:cs typeface="Times New Roman"/>
                        </a:rPr>
                        <a:t> for a creator of a work that is aggregated</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80325927"/>
                  </a:ext>
                </a:extLst>
              </a:tr>
            </a:tbl>
          </a:graphicData>
        </a:graphic>
      </p:graphicFrame>
    </p:spTree>
    <p:extLst>
      <p:ext uri="{BB962C8B-B14F-4D97-AF65-F5344CB8AC3E}">
        <p14:creationId xmlns:p14="http://schemas.microsoft.com/office/powerpoint/2010/main" val="422155464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Record timespan and/or scope provenance data</a:t>
            </a:r>
            <a:br>
              <a:rPr lang="en-US" dirty="0"/>
            </a:br>
            <a:endParaRPr lang="en-US" dirty="0"/>
          </a:p>
        </p:txBody>
      </p:sp>
      <p:pic>
        <p:nvPicPr>
          <p:cNvPr id="6" name="Picture 2" descr="f5be7aec-f363-460d-8971-615abdc7b133@namprd13">
            <a:extLst>
              <a:ext uri="{FF2B5EF4-FFF2-40B4-BE49-F238E27FC236}">
                <a16:creationId xmlns:a16="http://schemas.microsoft.com/office/drawing/2014/main" id="{10F4FD76-E343-40BD-9DF3-A06CA7A4DC1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295" t="6287" r="10745" b="40570"/>
          <a:stretch/>
        </p:blipFill>
        <p:spPr bwMode="auto">
          <a:xfrm>
            <a:off x="5867400" y="5117590"/>
            <a:ext cx="3200400" cy="163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Table 6">
            <a:extLst>
              <a:ext uri="{FF2B5EF4-FFF2-40B4-BE49-F238E27FC236}">
                <a16:creationId xmlns:a16="http://schemas.microsoft.com/office/drawing/2014/main" id="{7CB1EF15-CFAD-473B-9EBB-D3810743EE5C}"/>
              </a:ext>
            </a:extLst>
          </p:cNvPr>
          <p:cNvGraphicFramePr>
            <a:graphicFrameLocks noGrp="1"/>
          </p:cNvGraphicFramePr>
          <p:nvPr>
            <p:extLst>
              <p:ext uri="{D42A27DB-BD31-4B8C-83A1-F6EECF244321}">
                <p14:modId xmlns:p14="http://schemas.microsoft.com/office/powerpoint/2010/main" val="4092657490"/>
              </p:ext>
            </p:extLst>
          </p:nvPr>
        </p:nvGraphicFramePr>
        <p:xfrm>
          <a:off x="228600" y="762000"/>
          <a:ext cx="3033232" cy="6048430"/>
        </p:xfrm>
        <a:graphic>
          <a:graphicData uri="http://schemas.openxmlformats.org/drawingml/2006/table">
            <a:tbl>
              <a:tblPr firstRow="1" firstCol="1" bandRow="1"/>
              <a:tblGrid>
                <a:gridCol w="3033232">
                  <a:extLst>
                    <a:ext uri="{9D8B030D-6E8A-4147-A177-3AD203B41FA5}">
                      <a16:colId xmlns:a16="http://schemas.microsoft.com/office/drawing/2014/main" val="1248558007"/>
                    </a:ext>
                  </a:extLst>
                </a:gridCol>
              </a:tblGrid>
              <a:tr h="177970">
                <a:tc>
                  <a:txBody>
                    <a:bodyPr/>
                    <a:lstStyle/>
                    <a:p>
                      <a:pPr marL="0" marR="0">
                        <a:spcBef>
                          <a:spcPts val="0"/>
                        </a:spcBef>
                        <a:spcAft>
                          <a:spcPts val="0"/>
                        </a:spcAft>
                      </a:pPr>
                      <a:r>
                        <a:rPr lang="en-US" sz="1000" b="1" dirty="0">
                          <a:solidFill>
                            <a:srgbClr val="000000"/>
                          </a:solidFill>
                          <a:effectLst/>
                          <a:latin typeface="Calibri"/>
                          <a:ea typeface="Times New Roman"/>
                          <a:cs typeface="Times New Roman"/>
                        </a:rPr>
                        <a:t>Describing an aggregating work</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48290431"/>
                  </a:ext>
                </a:extLst>
              </a:tr>
              <a:tr h="177970">
                <a:tc>
                  <a:txBody>
                    <a:bodyPr/>
                    <a:lstStyle/>
                    <a:p>
                      <a:pPr marL="0" marR="0">
                        <a:spcBef>
                          <a:spcPts val="0"/>
                        </a:spcBef>
                        <a:spcAft>
                          <a:spcPts val="0"/>
                        </a:spcAft>
                      </a:pPr>
                      <a:r>
                        <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Record elements for the aggregating work (characteristics of the works that are aggregated)</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2834377836"/>
                  </a:ext>
                </a:extLst>
              </a:tr>
              <a:tr h="177970">
                <a:tc>
                  <a:txBody>
                    <a:bodyPr/>
                    <a:lstStyle/>
                    <a:p>
                      <a:pPr marL="0" marR="0">
                        <a:spcBef>
                          <a:spcPts val="0"/>
                        </a:spcBef>
                        <a:spcAft>
                          <a:spcPts val="0"/>
                        </a:spcAft>
                      </a:pPr>
                      <a:r>
                        <a:rPr lang="en-US" sz="1000" dirty="0">
                          <a:solidFill>
                            <a:srgbClr val="000000"/>
                          </a:solidFill>
                          <a:effectLst/>
                          <a:latin typeface="Calibri"/>
                          <a:ea typeface="Times New Roman"/>
                          <a:cs typeface="Times New Roman"/>
                        </a:rPr>
                        <a:t>Use</a:t>
                      </a:r>
                      <a:r>
                        <a:rPr lang="en-US" sz="1000" i="1" dirty="0">
                          <a:solidFill>
                            <a:srgbClr val="000000"/>
                          </a:solidFill>
                          <a:effectLst/>
                          <a:latin typeface="Calibri"/>
                          <a:ea typeface="Times New Roman"/>
                          <a:cs typeface="Times New Roman"/>
                        </a:rPr>
                        <a:t> </a:t>
                      </a:r>
                      <a:r>
                        <a:rPr lang="en-US" sz="1000" b="1" i="1" dirty="0">
                          <a:solidFill>
                            <a:srgbClr val="000000"/>
                          </a:solidFill>
                          <a:effectLst/>
                          <a:latin typeface="Calibri"/>
                          <a:ea typeface="Times New Roman"/>
                          <a:cs typeface="Times New Roman"/>
                        </a:rPr>
                        <a:t>note on work</a:t>
                      </a:r>
                      <a:r>
                        <a:rPr lang="en-US" sz="1000" dirty="0">
                          <a:solidFill>
                            <a:srgbClr val="000000"/>
                          </a:solidFill>
                          <a:effectLst/>
                          <a:latin typeface="Calibri"/>
                          <a:ea typeface="Times New Roman"/>
                          <a:cs typeface="Times New Roman"/>
                        </a:rPr>
                        <a:t> for works that are aggregated</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79613287"/>
                  </a:ext>
                </a:extLst>
              </a:tr>
              <a:tr h="355940">
                <a:tc>
                  <a:txBody>
                    <a:bodyPr/>
                    <a:lstStyle/>
                    <a:p>
                      <a:pPr marL="0" marR="0">
                        <a:spcBef>
                          <a:spcPts val="0"/>
                        </a:spcBef>
                        <a:spcAft>
                          <a:spcPts val="0"/>
                        </a:spcAft>
                      </a:pPr>
                      <a:r>
                        <a:rPr lang="en-US" sz="1000" dirty="0">
                          <a:solidFill>
                            <a:srgbClr val="000000"/>
                          </a:solidFill>
                          <a:effectLst/>
                          <a:latin typeface="Calibri"/>
                          <a:ea typeface="Times New Roman"/>
                          <a:cs typeface="Times New Roman"/>
                        </a:rPr>
                        <a:t>No direct relationship to works that are aggregated (except for aggregating works that are successive)</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7177149"/>
                  </a:ext>
                </a:extLst>
              </a:tr>
              <a:tr h="355940">
                <a:tc>
                  <a:txBody>
                    <a:bodyPr/>
                    <a:lstStyle/>
                    <a:p>
                      <a:pPr marL="0" marR="0">
                        <a:spcBef>
                          <a:spcPts val="0"/>
                        </a:spcBef>
                        <a:spcAft>
                          <a:spcPts val="0"/>
                        </a:spcAft>
                      </a:pPr>
                      <a:r>
                        <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if the aggregating work is successive, use </a:t>
                      </a:r>
                      <a:r>
                        <a:rPr lang="en-US" sz="1000" b="1"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issue</a:t>
                      </a:r>
                      <a:r>
                        <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for an aggregated work that is static</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29644135"/>
                  </a:ext>
                </a:extLst>
              </a:tr>
              <a:tr h="355940">
                <a:tc>
                  <a:txBody>
                    <a:bodyPr/>
                    <a:lstStyle/>
                    <a:p>
                      <a:pPr marL="0" marR="0">
                        <a:spcBef>
                          <a:spcPts val="0"/>
                        </a:spcBef>
                        <a:spcAft>
                          <a:spcPts val="0"/>
                        </a:spcAft>
                      </a:pPr>
                      <a:r>
                        <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if the aggregating work is successive, use </a:t>
                      </a:r>
                      <a:r>
                        <a:rPr lang="en-US" sz="1000" b="1"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subseries</a:t>
                      </a:r>
                      <a:r>
                        <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for a work that is aggregated when it is, also, a successive aggregating work </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16521977"/>
                  </a:ext>
                </a:extLst>
              </a:tr>
              <a:tr h="227580">
                <a:tc>
                  <a:txBody>
                    <a:bodyPr/>
                    <a:lstStyle/>
                    <a:p>
                      <a:pPr marL="0" marR="0">
                        <a:spcBef>
                          <a:spcPts val="0"/>
                        </a:spcBef>
                        <a:spcAft>
                          <a:spcPts val="0"/>
                        </a:spcAft>
                      </a:pPr>
                      <a:r>
                        <a:rPr lang="en-US" sz="1000" dirty="0">
                          <a:solidFill>
                            <a:srgbClr val="000000"/>
                          </a:solidFill>
                          <a:effectLst/>
                          <a:latin typeface="Calibri"/>
                          <a:ea typeface="Times New Roman"/>
                          <a:cs typeface="Times New Roman"/>
                        </a:rPr>
                        <a:t>Use </a:t>
                      </a:r>
                      <a:r>
                        <a:rPr lang="en-US" sz="1000" b="1" i="1" dirty="0">
                          <a:solidFill>
                            <a:srgbClr val="000000"/>
                          </a:solidFill>
                          <a:effectLst/>
                          <a:latin typeface="Calibri"/>
                          <a:ea typeface="Times New Roman"/>
                          <a:cs typeface="Times New Roman"/>
                        </a:rPr>
                        <a:t>aggregator</a:t>
                      </a:r>
                      <a:r>
                        <a:rPr lang="en-US" sz="1000" dirty="0">
                          <a:solidFill>
                            <a:srgbClr val="000000"/>
                          </a:solidFill>
                          <a:effectLst/>
                          <a:latin typeface="Calibri"/>
                          <a:ea typeface="Times New Roman"/>
                          <a:cs typeface="Times New Roman"/>
                        </a:rPr>
                        <a:t> for creators of aggregating works</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62768880"/>
                  </a:ext>
                </a:extLst>
              </a:tr>
              <a:tr h="355940">
                <a:tc>
                  <a:txBody>
                    <a:bodyPr/>
                    <a:lstStyle/>
                    <a:p>
                      <a:pPr marL="0" marR="0">
                        <a:spcBef>
                          <a:spcPts val="0"/>
                        </a:spcBef>
                        <a:spcAft>
                          <a:spcPts val="0"/>
                        </a:spcAft>
                      </a:pPr>
                      <a:r>
                        <a:rPr lang="en-US" sz="1000" dirty="0">
                          <a:solidFill>
                            <a:srgbClr val="000000"/>
                          </a:solidFill>
                          <a:effectLst/>
                          <a:latin typeface="Calibri"/>
                          <a:ea typeface="Times New Roman"/>
                          <a:cs typeface="Times New Roman"/>
                        </a:rPr>
                        <a:t>No direct relationship to agents related to works that are aggregated </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26755752"/>
                  </a:ext>
                </a:extLst>
              </a:tr>
              <a:tr h="177970">
                <a:tc>
                  <a:txBody>
                    <a:bodyPr/>
                    <a:lstStyle/>
                    <a:p>
                      <a:pPr marL="0" marR="0">
                        <a:spcBef>
                          <a:spcPts val="0"/>
                        </a:spcBef>
                        <a:spcAft>
                          <a:spcPts val="0"/>
                        </a:spcAft>
                      </a:pPr>
                      <a:r>
                        <a:rPr lang="en-US" sz="1000" dirty="0">
                          <a:solidFill>
                            <a:srgbClr val="000000"/>
                          </a:solidFill>
                          <a:effectLst/>
                          <a:latin typeface="Calibri"/>
                          <a:ea typeface="Times New Roman"/>
                          <a:cs typeface="Times New Roman"/>
                        </a:rPr>
                        <a:t>WE lock applies</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64161166"/>
                  </a:ext>
                </a:extLst>
              </a:tr>
              <a:tr h="177970">
                <a:tc>
                  <a:txBody>
                    <a:bodyPr/>
                    <a:lstStyle/>
                    <a:p>
                      <a:pPr marL="0" marR="0">
                        <a:spcBef>
                          <a:spcPts val="0"/>
                        </a:spcBef>
                        <a:spcAft>
                          <a:spcPts val="0"/>
                        </a:spcAft>
                      </a:pPr>
                      <a:r>
                        <a:rPr lang="en-US" sz="1000" b="1" dirty="0">
                          <a:solidFill>
                            <a:srgbClr val="000000"/>
                          </a:solidFill>
                          <a:effectLst/>
                          <a:latin typeface="Calibri"/>
                          <a:ea typeface="Times New Roman"/>
                          <a:cs typeface="Times New Roman"/>
                        </a:rPr>
                        <a:t>Describing an aggregating expression</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16378399"/>
                  </a:ext>
                </a:extLst>
              </a:tr>
              <a:tr h="177970">
                <a:tc>
                  <a:txBody>
                    <a:bodyPr/>
                    <a:lstStyle/>
                    <a:p>
                      <a:pPr marL="0" marR="0">
                        <a:spcBef>
                          <a:spcPts val="0"/>
                        </a:spcBef>
                        <a:spcAft>
                          <a:spcPts val="0"/>
                        </a:spcAft>
                      </a:pPr>
                      <a:r>
                        <a:rPr lang="en-US" sz="1000" dirty="0">
                          <a:solidFill>
                            <a:srgbClr val="000000"/>
                          </a:solidFill>
                          <a:effectLst/>
                          <a:latin typeface="Calibri"/>
                          <a:ea typeface="Times New Roman"/>
                          <a:cs typeface="Times New Roman"/>
                        </a:rPr>
                        <a:t>Record elements for the aggregating expression (characteristics of the expressions that are aggregated)</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087910292"/>
                  </a:ext>
                </a:extLst>
              </a:tr>
              <a:tr h="177970">
                <a:tc>
                  <a:txBody>
                    <a:bodyPr/>
                    <a:lstStyle/>
                    <a:p>
                      <a:pPr marL="0" marR="0">
                        <a:spcBef>
                          <a:spcPts val="0"/>
                        </a:spcBef>
                        <a:spcAft>
                          <a:spcPts val="0"/>
                        </a:spcAft>
                      </a:pPr>
                      <a:r>
                        <a:rPr lang="en-US" sz="1000" dirty="0">
                          <a:solidFill>
                            <a:srgbClr val="000000"/>
                          </a:solidFill>
                          <a:effectLst/>
                          <a:latin typeface="Calibri"/>
                          <a:ea typeface="Times New Roman"/>
                          <a:cs typeface="Times New Roman"/>
                        </a:rPr>
                        <a:t>Use note on expression for expressions that are aggregated</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55016511"/>
                  </a:ext>
                </a:extLst>
              </a:tr>
              <a:tr h="177970">
                <a:tc>
                  <a:txBody>
                    <a:bodyPr/>
                    <a:lstStyle/>
                    <a:p>
                      <a:pPr marL="0" marR="0">
                        <a:spcBef>
                          <a:spcPts val="0"/>
                        </a:spcBef>
                        <a:spcAft>
                          <a:spcPts val="0"/>
                        </a:spcAft>
                      </a:pPr>
                      <a:r>
                        <a:rPr lang="en-US" sz="1000" dirty="0">
                          <a:solidFill>
                            <a:srgbClr val="000000"/>
                          </a:solidFill>
                          <a:effectLst/>
                          <a:latin typeface="Calibri"/>
                          <a:ea typeface="Times New Roman"/>
                          <a:cs typeface="Times New Roman"/>
                        </a:rPr>
                        <a:t>Use </a:t>
                      </a:r>
                      <a:r>
                        <a:rPr lang="en-US" sz="1000" b="1" i="1" dirty="0">
                          <a:solidFill>
                            <a:srgbClr val="000000"/>
                          </a:solidFill>
                          <a:effectLst/>
                          <a:latin typeface="Calibri"/>
                          <a:ea typeface="Times New Roman"/>
                          <a:cs typeface="Times New Roman"/>
                        </a:rPr>
                        <a:t>aggregates</a:t>
                      </a:r>
                      <a:r>
                        <a:rPr lang="en-US" sz="1000" dirty="0">
                          <a:solidFill>
                            <a:srgbClr val="000000"/>
                          </a:solidFill>
                          <a:effectLst/>
                          <a:latin typeface="Calibri"/>
                          <a:ea typeface="Times New Roman"/>
                          <a:cs typeface="Times New Roman"/>
                        </a:rPr>
                        <a:t> for an expression that is aggregated</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15626020"/>
                  </a:ext>
                </a:extLst>
              </a:tr>
              <a:tr h="355940">
                <a:tc>
                  <a:txBody>
                    <a:bodyPr/>
                    <a:lstStyle/>
                    <a:p>
                      <a:pPr marL="0" marR="0">
                        <a:spcBef>
                          <a:spcPts val="0"/>
                        </a:spcBef>
                        <a:spcAft>
                          <a:spcPts val="0"/>
                        </a:spcAft>
                      </a:pPr>
                      <a:r>
                        <a:rPr lang="en-US" sz="1000" dirty="0">
                          <a:solidFill>
                            <a:srgbClr val="000000"/>
                          </a:solidFill>
                          <a:effectLst/>
                          <a:latin typeface="Calibri"/>
                          <a:ea typeface="Times New Roman"/>
                          <a:cs typeface="Times New Roman"/>
                        </a:rPr>
                        <a:t>Use related agent of expression (or a sub-property) for agents related to the aggregating expression</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27025774"/>
                  </a:ext>
                </a:extLst>
              </a:tr>
              <a:tr h="355940">
                <a:tc>
                  <a:txBody>
                    <a:bodyPr/>
                    <a:lstStyle/>
                    <a:p>
                      <a:pPr marL="0" marR="0">
                        <a:spcBef>
                          <a:spcPts val="0"/>
                        </a:spcBef>
                        <a:spcAft>
                          <a:spcPts val="0"/>
                        </a:spcAft>
                      </a:pPr>
                      <a:r>
                        <a:rPr lang="en-US" sz="1000" dirty="0">
                          <a:solidFill>
                            <a:srgbClr val="000000"/>
                          </a:solidFill>
                          <a:effectLst/>
                          <a:latin typeface="Calibri"/>
                          <a:ea typeface="Times New Roman"/>
                          <a:cs typeface="Times New Roman"/>
                        </a:rPr>
                        <a:t>No direct relationship to agents related to any expressions that are aggregated</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4496909"/>
                  </a:ext>
                </a:extLst>
              </a:tr>
              <a:tr h="177970">
                <a:tc>
                  <a:txBody>
                    <a:bodyPr/>
                    <a:lstStyle/>
                    <a:p>
                      <a:pPr marL="0" marR="0">
                        <a:spcBef>
                          <a:spcPts val="0"/>
                        </a:spcBef>
                        <a:spcAft>
                          <a:spcPts val="0"/>
                        </a:spcAft>
                      </a:pPr>
                      <a:r>
                        <a:rPr lang="en-US" sz="1000" b="1" dirty="0">
                          <a:solidFill>
                            <a:srgbClr val="000000"/>
                          </a:solidFill>
                          <a:effectLst/>
                          <a:latin typeface="Calibri"/>
                          <a:ea typeface="Times New Roman"/>
                          <a:cs typeface="Times New Roman"/>
                        </a:rPr>
                        <a:t>Describing an aggregate manifestation</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82481628"/>
                  </a:ext>
                </a:extLst>
              </a:tr>
              <a:tr h="177970">
                <a:tc>
                  <a:txBody>
                    <a:bodyPr/>
                    <a:lstStyle/>
                    <a:p>
                      <a:pPr marL="0" marR="0">
                        <a:spcBef>
                          <a:spcPts val="0"/>
                        </a:spcBef>
                        <a:spcAft>
                          <a:spcPts val="0"/>
                        </a:spcAft>
                      </a:pPr>
                      <a:r>
                        <a:rPr lang="en-US" sz="1000" dirty="0">
                          <a:solidFill>
                            <a:srgbClr val="000000"/>
                          </a:solidFill>
                          <a:effectLst/>
                          <a:latin typeface="Calibri"/>
                          <a:ea typeface="Times New Roman"/>
                          <a:cs typeface="Times New Roman"/>
                        </a:rPr>
                        <a:t>Record elements appropriate for the aggregate</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2703072790"/>
                  </a:ext>
                </a:extLst>
              </a:tr>
              <a:tr h="177970">
                <a:tc>
                  <a:txBody>
                    <a:bodyPr/>
                    <a:lstStyle/>
                    <a:p>
                      <a:pPr marL="0" marR="0">
                        <a:spcBef>
                          <a:spcPts val="0"/>
                        </a:spcBef>
                        <a:spcAft>
                          <a:spcPts val="0"/>
                        </a:spcAft>
                      </a:pPr>
                      <a:r>
                        <a:rPr lang="en-US" sz="1000" dirty="0">
                          <a:solidFill>
                            <a:srgbClr val="000000"/>
                          </a:solidFill>
                          <a:effectLst/>
                          <a:latin typeface="Calibri"/>
                          <a:ea typeface="Times New Roman"/>
                          <a:cs typeface="Times New Roman"/>
                        </a:rPr>
                        <a:t>Record a value for </a:t>
                      </a:r>
                      <a:r>
                        <a:rPr lang="en-US" sz="1000" b="1" dirty="0">
                          <a:solidFill>
                            <a:srgbClr val="000000"/>
                          </a:solidFill>
                          <a:effectLst/>
                          <a:latin typeface="Calibri"/>
                          <a:ea typeface="Times New Roman"/>
                          <a:cs typeface="Times New Roman"/>
                        </a:rPr>
                        <a:t>Mode of issuance</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43598822"/>
                  </a:ext>
                </a:extLst>
              </a:tr>
              <a:tr h="177970">
                <a:tc>
                  <a:txBody>
                    <a:bodyPr/>
                    <a:lstStyle/>
                    <a:p>
                      <a:pPr marL="0" marR="0">
                        <a:spcBef>
                          <a:spcPts val="0"/>
                        </a:spcBef>
                        <a:spcAft>
                          <a:spcPts val="0"/>
                        </a:spcAft>
                      </a:pPr>
                      <a:r>
                        <a:rPr lang="en-US" sz="1000" dirty="0">
                          <a:solidFill>
                            <a:srgbClr val="000000"/>
                          </a:solidFill>
                          <a:effectLst/>
                          <a:latin typeface="Calibri"/>
                          <a:ea typeface="Times New Roman"/>
                          <a:cs typeface="Times New Roman"/>
                        </a:rPr>
                        <a:t>Use</a:t>
                      </a:r>
                      <a:r>
                        <a:rPr lang="en-US" sz="1000" i="1" dirty="0">
                          <a:solidFill>
                            <a:srgbClr val="000000"/>
                          </a:solidFill>
                          <a:effectLst/>
                          <a:latin typeface="Calibri"/>
                          <a:ea typeface="Times New Roman"/>
                          <a:cs typeface="Times New Roman"/>
                        </a:rPr>
                        <a:t> </a:t>
                      </a:r>
                      <a:r>
                        <a:rPr lang="en-US" sz="1000" b="1" i="1" dirty="0">
                          <a:solidFill>
                            <a:srgbClr val="000000"/>
                          </a:solidFill>
                          <a:effectLst/>
                          <a:latin typeface="Calibri"/>
                          <a:ea typeface="Times New Roman"/>
                          <a:cs typeface="Times New Roman"/>
                        </a:rPr>
                        <a:t>note on manifestation</a:t>
                      </a:r>
                      <a:r>
                        <a:rPr lang="en-US" sz="1000" i="1" dirty="0">
                          <a:solidFill>
                            <a:srgbClr val="000000"/>
                          </a:solidFill>
                          <a:effectLst/>
                          <a:latin typeface="Calibri"/>
                          <a:ea typeface="Times New Roman"/>
                          <a:cs typeface="Times New Roman"/>
                        </a:rPr>
                        <a:t> </a:t>
                      </a:r>
                      <a:r>
                        <a:rPr lang="en-US" sz="1000" dirty="0">
                          <a:solidFill>
                            <a:srgbClr val="000000"/>
                          </a:solidFill>
                          <a:effectLst/>
                          <a:latin typeface="Calibri"/>
                          <a:ea typeface="Times New Roman"/>
                          <a:cs typeface="Times New Roman"/>
                        </a:rPr>
                        <a:t>for embodied expressions</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42027730"/>
                  </a:ext>
                </a:extLst>
              </a:tr>
              <a:tr h="355940">
                <a:tc>
                  <a:txBody>
                    <a:bodyPr/>
                    <a:lstStyle/>
                    <a:p>
                      <a:pPr marL="0" marR="0">
                        <a:spcBef>
                          <a:spcPts val="0"/>
                        </a:spcBef>
                        <a:spcAft>
                          <a:spcPts val="0"/>
                        </a:spcAft>
                      </a:pPr>
                      <a:r>
                        <a:rPr lang="en-US" sz="1000" dirty="0">
                          <a:solidFill>
                            <a:srgbClr val="000000"/>
                          </a:solidFill>
                          <a:effectLst/>
                          <a:latin typeface="Calibri"/>
                          <a:ea typeface="Times New Roman"/>
                          <a:cs typeface="Times New Roman"/>
                        </a:rPr>
                        <a:t>Use </a:t>
                      </a:r>
                      <a:r>
                        <a:rPr lang="en-US" sz="1000" b="1" i="1" dirty="0">
                          <a:solidFill>
                            <a:srgbClr val="000000"/>
                          </a:solidFill>
                          <a:effectLst/>
                          <a:latin typeface="Calibri"/>
                          <a:ea typeface="Times New Roman"/>
                          <a:cs typeface="Times New Roman"/>
                        </a:rPr>
                        <a:t>expression manifested</a:t>
                      </a:r>
                      <a:r>
                        <a:rPr lang="en-US" sz="1000" dirty="0">
                          <a:solidFill>
                            <a:srgbClr val="000000"/>
                          </a:solidFill>
                          <a:effectLst/>
                          <a:latin typeface="Calibri"/>
                          <a:ea typeface="Times New Roman"/>
                          <a:cs typeface="Times New Roman"/>
                        </a:rPr>
                        <a:t> for an aggregating expression</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4212228"/>
                  </a:ext>
                </a:extLst>
              </a:tr>
              <a:tr h="355940">
                <a:tc>
                  <a:txBody>
                    <a:bodyPr/>
                    <a:lstStyle/>
                    <a:p>
                      <a:pPr marL="0" marR="0">
                        <a:spcBef>
                          <a:spcPts val="0"/>
                        </a:spcBef>
                        <a:spcAft>
                          <a:spcPts val="0"/>
                        </a:spcAft>
                      </a:pPr>
                      <a:r>
                        <a:rPr lang="en-US" sz="1000" dirty="0">
                          <a:solidFill>
                            <a:srgbClr val="000000"/>
                          </a:solidFill>
                          <a:effectLst/>
                          <a:latin typeface="Calibri"/>
                          <a:ea typeface="Times New Roman"/>
                          <a:cs typeface="Times New Roman"/>
                        </a:rPr>
                        <a:t>Use </a:t>
                      </a:r>
                      <a:r>
                        <a:rPr lang="en-US" sz="1000" b="1" i="1" dirty="0">
                          <a:solidFill>
                            <a:srgbClr val="000000"/>
                          </a:solidFill>
                          <a:effectLst/>
                          <a:latin typeface="Calibri"/>
                          <a:ea typeface="Times New Roman"/>
                          <a:cs typeface="Times New Roman"/>
                        </a:rPr>
                        <a:t>expression manifested</a:t>
                      </a:r>
                      <a:r>
                        <a:rPr lang="en-US" sz="1000" dirty="0">
                          <a:solidFill>
                            <a:srgbClr val="000000"/>
                          </a:solidFill>
                          <a:effectLst/>
                          <a:latin typeface="Calibri"/>
                          <a:ea typeface="Times New Roman"/>
                          <a:cs typeface="Times New Roman"/>
                        </a:rPr>
                        <a:t> for an expression that is aggregated</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42244394"/>
                  </a:ext>
                </a:extLst>
              </a:tr>
              <a:tr h="355940">
                <a:tc>
                  <a:txBody>
                    <a:bodyPr/>
                    <a:lstStyle/>
                    <a:p>
                      <a:pPr marL="0" marR="0">
                        <a:spcBef>
                          <a:spcPts val="0"/>
                        </a:spcBef>
                        <a:spcAft>
                          <a:spcPts val="0"/>
                        </a:spcAft>
                      </a:pPr>
                      <a:r>
                        <a:rPr lang="en-US" sz="1000" dirty="0">
                          <a:solidFill>
                            <a:srgbClr val="000000"/>
                          </a:solidFill>
                          <a:effectLst/>
                          <a:latin typeface="Calibri"/>
                          <a:ea typeface="Times New Roman"/>
                          <a:cs typeface="Times New Roman"/>
                        </a:rPr>
                        <a:t>Use </a:t>
                      </a:r>
                      <a:r>
                        <a:rPr lang="en-US" sz="1000" b="1" i="1" dirty="0">
                          <a:solidFill>
                            <a:srgbClr val="000000"/>
                          </a:solidFill>
                          <a:effectLst/>
                          <a:latin typeface="Calibri"/>
                          <a:ea typeface="Times New Roman"/>
                          <a:cs typeface="Times New Roman"/>
                        </a:rPr>
                        <a:t>contributor to aggregate</a:t>
                      </a:r>
                      <a:r>
                        <a:rPr lang="en-US" sz="1000" dirty="0">
                          <a:solidFill>
                            <a:srgbClr val="000000"/>
                          </a:solidFill>
                          <a:effectLst/>
                          <a:latin typeface="Calibri"/>
                          <a:ea typeface="Times New Roman"/>
                          <a:cs typeface="Times New Roman"/>
                        </a:rPr>
                        <a:t> for a creator of a work that is aggregated</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80325927"/>
                  </a:ext>
                </a:extLst>
              </a:tr>
            </a:tbl>
          </a:graphicData>
        </a:graphic>
      </p:graphicFrame>
      <p:graphicFrame>
        <p:nvGraphicFramePr>
          <p:cNvPr id="8" name="Table 7">
            <a:extLst>
              <a:ext uri="{FF2B5EF4-FFF2-40B4-BE49-F238E27FC236}">
                <a16:creationId xmlns:a16="http://schemas.microsoft.com/office/drawing/2014/main" id="{C668DBCA-1E63-4355-BAB3-473A6752E162}"/>
              </a:ext>
            </a:extLst>
          </p:cNvPr>
          <p:cNvGraphicFramePr>
            <a:graphicFrameLocks noGrp="1"/>
          </p:cNvGraphicFramePr>
          <p:nvPr>
            <p:extLst>
              <p:ext uri="{D42A27DB-BD31-4B8C-83A1-F6EECF244321}">
                <p14:modId xmlns:p14="http://schemas.microsoft.com/office/powerpoint/2010/main" val="3522782928"/>
              </p:ext>
            </p:extLst>
          </p:nvPr>
        </p:nvGraphicFramePr>
        <p:xfrm>
          <a:off x="3352800" y="762000"/>
          <a:ext cx="3124200" cy="3771900"/>
        </p:xfrm>
        <a:graphic>
          <a:graphicData uri="http://schemas.openxmlformats.org/drawingml/2006/table">
            <a:tbl>
              <a:tblPr/>
              <a:tblGrid>
                <a:gridCol w="3124200">
                  <a:extLst>
                    <a:ext uri="{9D8B030D-6E8A-4147-A177-3AD203B41FA5}">
                      <a16:colId xmlns:a16="http://schemas.microsoft.com/office/drawing/2014/main" val="20000"/>
                    </a:ext>
                  </a:extLst>
                </a:gridCol>
              </a:tblGrid>
              <a:tr h="190500">
                <a:tc>
                  <a:txBody>
                    <a:bodyPr/>
                    <a:lstStyle/>
                    <a:p>
                      <a:pPr algn="l" fontAlgn="t"/>
                      <a:r>
                        <a:rPr lang="en-US" sz="1000" b="1" i="0" u="none" strike="noStrike" dirty="0">
                          <a:solidFill>
                            <a:srgbClr val="000000"/>
                          </a:solidFill>
                          <a:effectLst/>
                          <a:latin typeface="Calibri"/>
                        </a:rPr>
                        <a:t>Describing a diachronic work</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0"/>
                  </a:ext>
                </a:extLst>
              </a:tr>
              <a:tr h="323850">
                <a:tc>
                  <a:txBody>
                    <a:bodyPr/>
                    <a:lstStyle/>
                    <a:p>
                      <a:pPr algn="l" fontAlgn="t"/>
                      <a:r>
                        <a:rPr lang="en-US" sz="1000" b="0" i="0" u="none" strike="noStrike" dirty="0">
                          <a:solidFill>
                            <a:srgbClr val="000000"/>
                          </a:solidFill>
                          <a:effectLst/>
                          <a:latin typeface="Calibri"/>
                        </a:rPr>
                        <a:t>Record elements for the diachronic work (characteristics of the part, issue, or iteration works)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1"/>
                  </a:ext>
                </a:extLst>
              </a:tr>
              <a:tr h="190500">
                <a:tc>
                  <a:txBody>
                    <a:bodyPr/>
                    <a:lstStyle/>
                    <a:p>
                      <a:pPr algn="l" fontAlgn="t"/>
                      <a:r>
                        <a:rPr lang="en-US" sz="1000" b="0" i="0" u="none" strike="noStrike">
                          <a:solidFill>
                            <a:srgbClr val="000000"/>
                          </a:solidFill>
                          <a:effectLst/>
                          <a:latin typeface="Calibri"/>
                        </a:rPr>
                        <a:t>Record a value for </a:t>
                      </a:r>
                      <a:r>
                        <a:rPr lang="en-US" sz="1000" b="1" i="1" u="none" strike="noStrike">
                          <a:solidFill>
                            <a:srgbClr val="000000"/>
                          </a:solidFill>
                          <a:effectLst/>
                          <a:latin typeface="Calibri"/>
                        </a:rPr>
                        <a:t>Extension plan</a:t>
                      </a:r>
                      <a:endParaRPr lang="en-US" sz="1000" b="0" i="0" u="none" strike="noStrike">
                        <a:solidFill>
                          <a:srgbClr val="000000"/>
                        </a:solidFill>
                        <a:effectLst/>
                        <a:latin typeface="Calibri"/>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90500">
                <a:tc>
                  <a:txBody>
                    <a:bodyPr/>
                    <a:lstStyle/>
                    <a:p>
                      <a:pPr algn="l" fontAlgn="t"/>
                      <a:r>
                        <a:rPr lang="en-US" sz="1000" b="0" i="0" u="none" strike="noStrike" dirty="0">
                          <a:solidFill>
                            <a:srgbClr val="000000"/>
                          </a:solidFill>
                          <a:effectLst/>
                          <a:latin typeface="Calibri"/>
                        </a:rPr>
                        <a:t>Record changes to element data over time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323850">
                <a:tc>
                  <a:txBody>
                    <a:bodyPr/>
                    <a:lstStyle/>
                    <a:p>
                      <a:pPr algn="l" fontAlgn="t"/>
                      <a:r>
                        <a:rPr lang="en-US" sz="1000" b="0" i="0" u="none" strike="noStrike" dirty="0">
                          <a:solidFill>
                            <a:srgbClr val="000000"/>
                          </a:solidFill>
                          <a:effectLst/>
                          <a:latin typeface="Calibri"/>
                        </a:rPr>
                        <a:t>Record provenance data to indicate timespan or scope of validity</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190500">
                <a:tc>
                  <a:txBody>
                    <a:bodyPr/>
                    <a:lstStyle/>
                    <a:p>
                      <a:pPr algn="l" fontAlgn="t"/>
                      <a:r>
                        <a:rPr lang="en-US" sz="1000" b="0" i="0" u="none" strike="noStrike" dirty="0">
                          <a:solidFill>
                            <a:srgbClr val="000000"/>
                          </a:solidFill>
                          <a:effectLst/>
                          <a:latin typeface="Calibri"/>
                        </a:rPr>
                        <a:t>WEM lock</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90500">
                <a:tc>
                  <a:txBody>
                    <a:bodyPr/>
                    <a:lstStyle/>
                    <a:p>
                      <a:pPr algn="l" fontAlgn="t"/>
                      <a:r>
                        <a:rPr lang="en-US" sz="1000" b="1" i="0" u="none" strike="noStrike">
                          <a:solidFill>
                            <a:srgbClr val="000000"/>
                          </a:solidFill>
                          <a:effectLst/>
                          <a:latin typeface="Calibri"/>
                        </a:rPr>
                        <a:t>Describing an expression of a diachronic work</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6"/>
                  </a:ext>
                </a:extLst>
              </a:tr>
              <a:tr h="323850">
                <a:tc>
                  <a:txBody>
                    <a:bodyPr/>
                    <a:lstStyle/>
                    <a:p>
                      <a:pPr algn="l" fontAlgn="t"/>
                      <a:r>
                        <a:rPr lang="en-US" sz="1000" b="0" i="0" u="none" strike="noStrike" dirty="0">
                          <a:solidFill>
                            <a:srgbClr val="000000"/>
                          </a:solidFill>
                          <a:effectLst/>
                          <a:latin typeface="Calibri"/>
                        </a:rPr>
                        <a:t>Record elements for the diachronic expression  (characteristics of the part, issue, or iteration expressions)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7"/>
                  </a:ext>
                </a:extLst>
              </a:tr>
              <a:tr h="209550">
                <a:tc>
                  <a:txBody>
                    <a:bodyPr/>
                    <a:lstStyle/>
                    <a:p>
                      <a:pPr algn="l" fontAlgn="t"/>
                      <a:r>
                        <a:rPr lang="en-US" sz="1000" b="0" i="0" u="none" strike="noStrike" dirty="0">
                          <a:solidFill>
                            <a:srgbClr val="000000"/>
                          </a:solidFill>
                          <a:effectLst/>
                          <a:latin typeface="+mn-lt"/>
                        </a:rPr>
                        <a:t>Record changes to element data over time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8"/>
                  </a:ext>
                </a:extLst>
              </a:tr>
              <a:tr h="323850">
                <a:tc>
                  <a:txBody>
                    <a:bodyPr/>
                    <a:lstStyle/>
                    <a:p>
                      <a:pPr algn="l" fontAlgn="t"/>
                      <a:r>
                        <a:rPr lang="en-US" sz="1000" b="0" i="0" u="none" strike="noStrike" dirty="0">
                          <a:solidFill>
                            <a:srgbClr val="000000"/>
                          </a:solidFill>
                          <a:effectLst/>
                          <a:latin typeface="Calibri"/>
                        </a:rPr>
                        <a:t>Record provenance data to indicate timespan or scope of validity</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9"/>
                  </a:ext>
                </a:extLst>
              </a:tr>
              <a:tr h="190500">
                <a:tc>
                  <a:txBody>
                    <a:bodyPr/>
                    <a:lstStyle/>
                    <a:p>
                      <a:pPr algn="l" fontAlgn="t"/>
                      <a:r>
                        <a:rPr lang="en-US" sz="1000" b="1" i="0" u="none" strike="noStrike">
                          <a:solidFill>
                            <a:srgbClr val="000000"/>
                          </a:solidFill>
                          <a:effectLst/>
                          <a:latin typeface="Calibri"/>
                        </a:rPr>
                        <a:t>Describing a manifestation that embodies a diachronic work</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10"/>
                  </a:ext>
                </a:extLst>
              </a:tr>
              <a:tr h="485775">
                <a:tc>
                  <a:txBody>
                    <a:bodyPr/>
                    <a:lstStyle/>
                    <a:p>
                      <a:pPr algn="l" fontAlgn="t"/>
                      <a:r>
                        <a:rPr lang="en-US" sz="1000" b="0" i="0" u="none" strike="noStrike" dirty="0">
                          <a:solidFill>
                            <a:srgbClr val="000000"/>
                          </a:solidFill>
                          <a:effectLst/>
                          <a:latin typeface="Calibri"/>
                        </a:rPr>
                        <a:t>Record elements for the diachronic manifestation  (characteristics of the part, issue, or iteration manifestations)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1"/>
                  </a:ext>
                </a:extLst>
              </a:tr>
              <a:tr h="190500">
                <a:tc>
                  <a:txBody>
                    <a:bodyPr/>
                    <a:lstStyle/>
                    <a:p>
                      <a:pPr algn="l" fontAlgn="t"/>
                      <a:r>
                        <a:rPr lang="en-US" sz="1000" b="0" i="0" u="none" strike="noStrike" dirty="0">
                          <a:solidFill>
                            <a:srgbClr val="000000"/>
                          </a:solidFill>
                          <a:effectLst/>
                          <a:latin typeface="Calibri"/>
                        </a:rPr>
                        <a:t>Record changes to element data over time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2"/>
                  </a:ext>
                </a:extLst>
              </a:tr>
              <a:tr h="323850">
                <a:tc>
                  <a:txBody>
                    <a:bodyPr/>
                    <a:lstStyle/>
                    <a:p>
                      <a:pPr algn="l" fontAlgn="t"/>
                      <a:r>
                        <a:rPr lang="en-US" sz="1000" b="0" i="0" u="none" strike="noStrike" dirty="0">
                          <a:solidFill>
                            <a:srgbClr val="000000"/>
                          </a:solidFill>
                          <a:effectLst/>
                          <a:latin typeface="Calibri"/>
                        </a:rPr>
                        <a:t>Record provenance data to indicate timespan or scope of validity</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233285114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Provenance data for diachronic WEM elements</a:t>
            </a:r>
          </a:p>
        </p:txBody>
      </p:sp>
      <p:sp>
        <p:nvSpPr>
          <p:cNvPr id="4" name="Rectangle 3">
            <a:extLst>
              <a:ext uri="{FF2B5EF4-FFF2-40B4-BE49-F238E27FC236}">
                <a16:creationId xmlns:a16="http://schemas.microsoft.com/office/drawing/2014/main" id="{D1C4AD0F-EB68-4558-B9B7-E2F51C4CD34C}"/>
              </a:ext>
            </a:extLst>
          </p:cNvPr>
          <p:cNvSpPr/>
          <p:nvPr/>
        </p:nvSpPr>
        <p:spPr>
          <a:xfrm>
            <a:off x="609600" y="1447800"/>
            <a:ext cx="7924800" cy="4154984"/>
          </a:xfrm>
          <a:prstGeom prst="rect">
            <a:avLst/>
          </a:prstGeom>
        </p:spPr>
        <p:txBody>
          <a:bodyPr wrap="square">
            <a:spAutoFit/>
          </a:bodyPr>
          <a:lstStyle/>
          <a:p>
            <a:pPr marL="342900" indent="-342900">
              <a:buFont typeface="Arial" panose="020B0604020202020204" pitchFamily="34" charset="0"/>
              <a:buChar char="•"/>
            </a:pPr>
            <a:r>
              <a:rPr lang="en-US" sz="2400" dirty="0"/>
              <a:t>Record changes to element data over time, using added instances of the elements; and:</a:t>
            </a:r>
          </a:p>
          <a:p>
            <a:pPr marL="342900" indent="-342900">
              <a:buFont typeface="Arial" panose="020B0604020202020204" pitchFamily="34" charset="0"/>
              <a:buChar char="•"/>
            </a:pPr>
            <a:r>
              <a:rPr lang="en-US" sz="2400" dirty="0"/>
              <a:t>Add provenance data to indicate the timeframe or parts, issues, or iterations for which the data is valid:</a:t>
            </a:r>
          </a:p>
          <a:p>
            <a:pPr marL="800100" lvl="1" indent="-342900">
              <a:buFont typeface="Arial" panose="020B0604020202020204" pitchFamily="34" charset="0"/>
              <a:buChar char="•"/>
            </a:pPr>
            <a:r>
              <a:rPr lang="en-US" sz="2400" u="sng" dirty="0">
                <a:hlinkClick r:id="rId3"/>
              </a:rPr>
              <a:t>Recording a scope for validity of metadata</a:t>
            </a:r>
            <a:endParaRPr lang="en-US" sz="2400" u="sng" dirty="0"/>
          </a:p>
          <a:p>
            <a:pPr lvl="2"/>
            <a:r>
              <a:rPr lang="en-US" sz="2400" dirty="0"/>
              <a:t>e.g.: </a:t>
            </a:r>
          </a:p>
          <a:p>
            <a:pPr marL="4060825" lvl="3" indent="-2689225"/>
            <a:r>
              <a:rPr lang="en-US" sz="2400" dirty="0"/>
              <a:t>Scope of validity: 	Volume 46. Number 2</a:t>
            </a:r>
          </a:p>
          <a:p>
            <a:pPr marL="800100" lvl="1" indent="-342900">
              <a:buFont typeface="Arial" panose="020B0604020202020204" pitchFamily="34" charset="0"/>
              <a:buChar char="•"/>
            </a:pPr>
            <a:r>
              <a:rPr lang="en-US" sz="2400" u="sng" dirty="0">
                <a:hlinkClick r:id="rId3"/>
              </a:rPr>
              <a:t>Recording a timespan for validity of metadata</a:t>
            </a:r>
            <a:endParaRPr lang="en-US" sz="2400" dirty="0"/>
          </a:p>
          <a:p>
            <a:pPr marL="2573338" lvl="5" indent="-1658938"/>
            <a:r>
              <a:rPr lang="en-US" sz="2400" dirty="0"/>
              <a:t>e.g.: January 2010</a:t>
            </a:r>
          </a:p>
          <a:p>
            <a:pPr marL="4000500" lvl="6" indent="-2628900"/>
            <a:r>
              <a:rPr lang="en-US" sz="2400" dirty="0"/>
              <a:t>Timespan of validity: January 2010 – February/March 2010</a:t>
            </a:r>
          </a:p>
        </p:txBody>
      </p:sp>
    </p:spTree>
    <p:extLst>
      <p:ext uri="{BB962C8B-B14F-4D97-AF65-F5344CB8AC3E}">
        <p14:creationId xmlns:p14="http://schemas.microsoft.com/office/powerpoint/2010/main" val="19910452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LRM’s aggregation plan</a:t>
            </a:r>
            <a:br>
              <a:rPr lang="en-US" dirty="0"/>
            </a:br>
            <a:endParaRPr lang="en-US" dirty="0"/>
          </a:p>
        </p:txBody>
      </p:sp>
      <p:sp>
        <p:nvSpPr>
          <p:cNvPr id="3" name="Content Placeholder 2"/>
          <p:cNvSpPr>
            <a:spLocks noGrp="1"/>
          </p:cNvSpPr>
          <p:nvPr>
            <p:ph idx="4294967295"/>
          </p:nvPr>
        </p:nvSpPr>
        <p:spPr>
          <a:xfrm>
            <a:off x="457200" y="1219200"/>
            <a:ext cx="8229600" cy="5105400"/>
          </a:xfrm>
        </p:spPr>
        <p:txBody>
          <a:bodyPr>
            <a:normAutofit fontScale="92500" lnSpcReduction="20000"/>
          </a:bodyPr>
          <a:lstStyle/>
          <a:p>
            <a:r>
              <a:rPr lang="en-US" dirty="0"/>
              <a:t>LRM recognizes “the creative effort of the </a:t>
            </a:r>
            <a:r>
              <a:rPr lang="en-US" u="sng" dirty="0"/>
              <a:t>aggregator</a:t>
            </a:r>
            <a:r>
              <a:rPr lang="en-US" dirty="0"/>
              <a:t> or editor. The process of aggregating the </a:t>
            </a:r>
            <a:r>
              <a:rPr lang="en-US" i="1" dirty="0"/>
              <a:t>expressions </a:t>
            </a:r>
            <a:r>
              <a:rPr lang="en-US" dirty="0"/>
              <a:t>is itself an intellectual or artistic effort and therefore meets the criteria for a </a:t>
            </a:r>
            <a:r>
              <a:rPr lang="en-US" i="1" dirty="0"/>
              <a:t>work</a:t>
            </a:r>
            <a:r>
              <a:rPr lang="en-US" dirty="0"/>
              <a:t>.</a:t>
            </a:r>
          </a:p>
          <a:p>
            <a:r>
              <a:rPr lang="en-US" dirty="0"/>
              <a:t>In this sense the </a:t>
            </a:r>
            <a:r>
              <a:rPr lang="en-US" u="sng" dirty="0"/>
              <a:t>aggregation happens on the </a:t>
            </a:r>
            <a:r>
              <a:rPr lang="en-US" i="1" u="sng" dirty="0"/>
              <a:t>expression </a:t>
            </a:r>
            <a:r>
              <a:rPr lang="en-US" u="sng" dirty="0"/>
              <a:t>level</a:t>
            </a:r>
            <a:r>
              <a:rPr lang="en-US" dirty="0"/>
              <a:t>, because only </a:t>
            </a:r>
            <a:r>
              <a:rPr lang="en-US" i="1" dirty="0"/>
              <a:t>expressions </a:t>
            </a:r>
            <a:r>
              <a:rPr lang="en-US" dirty="0"/>
              <a:t>can be combined (or aggregated). </a:t>
            </a:r>
          </a:p>
          <a:p>
            <a:r>
              <a:rPr lang="en-US" dirty="0"/>
              <a:t>In the process of combining the </a:t>
            </a:r>
            <a:r>
              <a:rPr lang="en-US" i="1" dirty="0"/>
              <a:t>expressions </a:t>
            </a:r>
            <a:r>
              <a:rPr lang="en-US" dirty="0"/>
              <a:t>and thus, consequently, creating the </a:t>
            </a:r>
            <a:r>
              <a:rPr lang="en-US" i="1" dirty="0"/>
              <a:t>aggregate manifestation</a:t>
            </a:r>
            <a:r>
              <a:rPr lang="en-US" dirty="0"/>
              <a:t>, </a:t>
            </a:r>
            <a:r>
              <a:rPr lang="en-US" u="sng" dirty="0"/>
              <a:t>the aggregator creates an </a:t>
            </a:r>
            <a:r>
              <a:rPr lang="en-US" i="1" u="sng" dirty="0"/>
              <a:t>aggregating work</a:t>
            </a:r>
            <a:r>
              <a:rPr lang="en-US" i="1" dirty="0"/>
              <a:t>.”</a:t>
            </a:r>
          </a:p>
          <a:p>
            <a:r>
              <a:rPr lang="en-US" i="1" dirty="0"/>
              <a:t>“</a:t>
            </a:r>
            <a:r>
              <a:rPr lang="en-US" dirty="0"/>
              <a:t>The essence of the </a:t>
            </a:r>
            <a:r>
              <a:rPr lang="en-US" i="1" dirty="0"/>
              <a:t>aggregating work </a:t>
            </a:r>
            <a:r>
              <a:rPr lang="en-US" dirty="0"/>
              <a:t>is the </a:t>
            </a:r>
            <a:r>
              <a:rPr lang="en-US" u="sng" dirty="0"/>
              <a:t>selection and arrangement </a:t>
            </a:r>
            <a:r>
              <a:rPr lang="en-US" dirty="0"/>
              <a:t>criteria. </a:t>
            </a:r>
          </a:p>
          <a:p>
            <a:r>
              <a:rPr lang="en-US" dirty="0"/>
              <a:t>It </a:t>
            </a:r>
            <a:r>
              <a:rPr lang="en-US" b="1" dirty="0"/>
              <a:t>does not </a:t>
            </a:r>
            <a:r>
              <a:rPr lang="en-US" dirty="0"/>
              <a:t>contain the aggregated </a:t>
            </a:r>
            <a:r>
              <a:rPr lang="en-US" i="1" dirty="0"/>
              <a:t>works </a:t>
            </a:r>
            <a:r>
              <a:rPr lang="en-US" dirty="0"/>
              <a:t>themselves and the whole-part relationship is not applicable. An aggregate should not be confused with </a:t>
            </a:r>
            <a:r>
              <a:rPr lang="en-US" i="1" dirty="0"/>
              <a:t>works </a:t>
            </a:r>
            <a:r>
              <a:rPr lang="en-US" dirty="0"/>
              <a:t>which were created with parts, such as multipart novels. ”</a:t>
            </a:r>
          </a:p>
        </p:txBody>
      </p:sp>
    </p:spTree>
    <p:extLst>
      <p:ext uri="{BB962C8B-B14F-4D97-AF65-F5344CB8AC3E}">
        <p14:creationId xmlns:p14="http://schemas.microsoft.com/office/powerpoint/2010/main" val="367169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Relating a static aggregating work to a successive one</a:t>
            </a:r>
            <a:br>
              <a:rPr lang="en-US" dirty="0"/>
            </a:br>
            <a:endParaRPr lang="en-US" dirty="0"/>
          </a:p>
        </p:txBody>
      </p:sp>
      <p:sp>
        <p:nvSpPr>
          <p:cNvPr id="6" name="TextBox 5"/>
          <p:cNvSpPr txBox="1"/>
          <p:nvPr/>
        </p:nvSpPr>
        <p:spPr>
          <a:xfrm>
            <a:off x="3665089" y="3491423"/>
            <a:ext cx="1781990" cy="600065"/>
          </a:xfrm>
          <a:prstGeom prst="ellipse">
            <a:avLst/>
          </a:prstGeom>
          <a:solidFill>
            <a:schemeClr val="accent5">
              <a:lumMod val="20000"/>
              <a:lumOff val="80000"/>
            </a:schemeClr>
          </a:solidFill>
          <a:ln w="9525">
            <a:solidFill>
              <a:schemeClr val="tx1"/>
            </a:solidFill>
          </a:ln>
        </p:spPr>
        <p:txBody>
          <a:bodyPr wrap="square" rtlCol="0">
            <a:noAutofit/>
          </a:bodyPr>
          <a:lstStyle/>
          <a:p>
            <a:pPr algn="ctr"/>
            <a:r>
              <a:rPr lang="en-US" sz="1200" dirty="0"/>
              <a:t>static aggregate</a:t>
            </a:r>
          </a:p>
          <a:p>
            <a:pPr algn="ctr"/>
            <a:r>
              <a:rPr lang="en-US" sz="1200" dirty="0"/>
              <a:t>manifestation</a:t>
            </a:r>
          </a:p>
        </p:txBody>
      </p:sp>
      <p:sp>
        <p:nvSpPr>
          <p:cNvPr id="7" name="TextBox 6"/>
          <p:cNvSpPr txBox="1"/>
          <p:nvPr/>
        </p:nvSpPr>
        <p:spPr>
          <a:xfrm>
            <a:off x="4855195" y="1603412"/>
            <a:ext cx="1524174" cy="595492"/>
          </a:xfrm>
          <a:prstGeom prst="ellipse">
            <a:avLst/>
          </a:prstGeom>
          <a:solidFill>
            <a:schemeClr val="accent5">
              <a:lumMod val="20000"/>
              <a:lumOff val="80000"/>
            </a:schemeClr>
          </a:solidFill>
          <a:ln w="9525">
            <a:solidFill>
              <a:schemeClr val="tx1"/>
            </a:solidFill>
          </a:ln>
        </p:spPr>
        <p:txBody>
          <a:bodyPr wrap="square" rtlCol="0">
            <a:noAutofit/>
          </a:bodyPr>
          <a:lstStyle/>
          <a:p>
            <a:pPr algn="ctr"/>
            <a:r>
              <a:rPr lang="en-US" sz="1000" dirty="0"/>
              <a:t>static aggregating work</a:t>
            </a:r>
          </a:p>
        </p:txBody>
      </p:sp>
      <p:sp>
        <p:nvSpPr>
          <p:cNvPr id="8" name="TextBox 7"/>
          <p:cNvSpPr txBox="1"/>
          <p:nvPr/>
        </p:nvSpPr>
        <p:spPr>
          <a:xfrm>
            <a:off x="4855195" y="2546558"/>
            <a:ext cx="1524174" cy="595492"/>
          </a:xfrm>
          <a:prstGeom prst="ellipse">
            <a:avLst/>
          </a:prstGeom>
          <a:solidFill>
            <a:schemeClr val="accent5">
              <a:lumMod val="20000"/>
              <a:lumOff val="80000"/>
            </a:schemeClr>
          </a:solidFill>
          <a:ln w="9525">
            <a:solidFill>
              <a:schemeClr val="tx1"/>
            </a:solidFill>
          </a:ln>
        </p:spPr>
        <p:txBody>
          <a:bodyPr wrap="square" rtlCol="0">
            <a:noAutofit/>
          </a:bodyPr>
          <a:lstStyle/>
          <a:p>
            <a:pPr algn="ctr"/>
            <a:r>
              <a:rPr lang="en-US" sz="1000" dirty="0"/>
              <a:t>static aggregating  expression</a:t>
            </a:r>
          </a:p>
        </p:txBody>
      </p:sp>
      <p:cxnSp>
        <p:nvCxnSpPr>
          <p:cNvPr id="10" name="Straight Arrow Connector 9"/>
          <p:cNvCxnSpPr>
            <a:stCxn id="7" idx="4"/>
            <a:endCxn id="8" idx="0"/>
          </p:cNvCxnSpPr>
          <p:nvPr/>
        </p:nvCxnSpPr>
        <p:spPr>
          <a:xfrm>
            <a:off x="5617282" y="2198904"/>
            <a:ext cx="0" cy="34765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Elbow Connector 10"/>
          <p:cNvCxnSpPr>
            <a:stCxn id="8" idx="4"/>
            <a:endCxn id="6" idx="0"/>
          </p:cNvCxnSpPr>
          <p:nvPr/>
        </p:nvCxnSpPr>
        <p:spPr>
          <a:xfrm rot="5400000">
            <a:off x="4911997" y="2786137"/>
            <a:ext cx="349373" cy="1061198"/>
          </a:xfrm>
          <a:prstGeom prst="bentConnector3">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664243" y="2247734"/>
            <a:ext cx="894688" cy="276999"/>
          </a:xfrm>
          <a:prstGeom prst="rect">
            <a:avLst/>
          </a:prstGeom>
          <a:noFill/>
          <a:ln>
            <a:noFill/>
          </a:ln>
        </p:spPr>
        <p:txBody>
          <a:bodyPr wrap="square" rtlCol="0">
            <a:spAutoFit/>
          </a:bodyPr>
          <a:lstStyle/>
          <a:p>
            <a:pPr algn="r"/>
            <a:r>
              <a:rPr lang="en-US" sz="1200" i="1" dirty="0"/>
              <a:t>expression</a:t>
            </a:r>
          </a:p>
        </p:txBody>
      </p:sp>
      <p:sp>
        <p:nvSpPr>
          <p:cNvPr id="13" name="TextBox 12"/>
          <p:cNvSpPr txBox="1"/>
          <p:nvPr/>
        </p:nvSpPr>
        <p:spPr>
          <a:xfrm>
            <a:off x="4588912" y="3071975"/>
            <a:ext cx="1057584" cy="276999"/>
          </a:xfrm>
          <a:prstGeom prst="rect">
            <a:avLst/>
          </a:prstGeom>
          <a:noFill/>
          <a:ln>
            <a:noFill/>
          </a:ln>
        </p:spPr>
        <p:txBody>
          <a:bodyPr wrap="square" rtlCol="0">
            <a:spAutoFit/>
          </a:bodyPr>
          <a:lstStyle/>
          <a:p>
            <a:r>
              <a:rPr lang="en-US" sz="1200" i="1" dirty="0"/>
              <a:t>manifestation</a:t>
            </a:r>
          </a:p>
        </p:txBody>
      </p:sp>
      <p:sp>
        <p:nvSpPr>
          <p:cNvPr id="14" name="TextBox 13"/>
          <p:cNvSpPr txBox="1"/>
          <p:nvPr/>
        </p:nvSpPr>
        <p:spPr>
          <a:xfrm>
            <a:off x="7040421" y="3492769"/>
            <a:ext cx="1781990" cy="777643"/>
          </a:xfrm>
          <a:prstGeom prst="ellipse">
            <a:avLst/>
          </a:prstGeom>
          <a:solidFill>
            <a:schemeClr val="accent5">
              <a:lumMod val="20000"/>
              <a:lumOff val="80000"/>
            </a:schemeClr>
          </a:solidFill>
          <a:ln w="9525">
            <a:solidFill>
              <a:schemeClr val="tx1"/>
            </a:solidFill>
          </a:ln>
        </p:spPr>
        <p:txBody>
          <a:bodyPr wrap="square" rtlCol="0">
            <a:noAutofit/>
          </a:bodyPr>
          <a:lstStyle/>
          <a:p>
            <a:pPr algn="ctr"/>
            <a:r>
              <a:rPr lang="en-US" sz="1000" dirty="0"/>
              <a:t>successive aggregate</a:t>
            </a:r>
          </a:p>
          <a:p>
            <a:pPr algn="ctr"/>
            <a:r>
              <a:rPr lang="en-US" sz="1000" dirty="0"/>
              <a:t>manifestation multiunit</a:t>
            </a:r>
          </a:p>
        </p:txBody>
      </p:sp>
      <p:sp>
        <p:nvSpPr>
          <p:cNvPr id="15" name="TextBox 14"/>
          <p:cNvSpPr txBox="1"/>
          <p:nvPr/>
        </p:nvSpPr>
        <p:spPr>
          <a:xfrm>
            <a:off x="7157583" y="1540473"/>
            <a:ext cx="1524174" cy="707261"/>
          </a:xfrm>
          <a:prstGeom prst="ellipse">
            <a:avLst/>
          </a:prstGeom>
          <a:solidFill>
            <a:schemeClr val="accent5">
              <a:lumMod val="20000"/>
              <a:lumOff val="80000"/>
            </a:schemeClr>
          </a:solidFill>
          <a:ln w="9525">
            <a:solidFill>
              <a:schemeClr val="tx1"/>
            </a:solidFill>
          </a:ln>
        </p:spPr>
        <p:txBody>
          <a:bodyPr wrap="square" rtlCol="0">
            <a:normAutofit fontScale="77500" lnSpcReduction="20000"/>
          </a:bodyPr>
          <a:lstStyle/>
          <a:p>
            <a:pPr algn="ctr"/>
            <a:r>
              <a:rPr lang="en-US" sz="1400" dirty="0"/>
              <a:t>successive aggregating work</a:t>
            </a:r>
          </a:p>
        </p:txBody>
      </p:sp>
      <p:sp>
        <p:nvSpPr>
          <p:cNvPr id="16" name="TextBox 15"/>
          <p:cNvSpPr txBox="1"/>
          <p:nvPr/>
        </p:nvSpPr>
        <p:spPr>
          <a:xfrm>
            <a:off x="7157583" y="2545727"/>
            <a:ext cx="1524174" cy="595492"/>
          </a:xfrm>
          <a:prstGeom prst="ellipse">
            <a:avLst/>
          </a:prstGeom>
          <a:solidFill>
            <a:schemeClr val="accent5">
              <a:lumMod val="20000"/>
              <a:lumOff val="80000"/>
            </a:schemeClr>
          </a:solidFill>
          <a:ln w="9525">
            <a:solidFill>
              <a:schemeClr val="tx1"/>
            </a:solidFill>
          </a:ln>
        </p:spPr>
        <p:txBody>
          <a:bodyPr wrap="square" rtlCol="0">
            <a:noAutofit/>
          </a:bodyPr>
          <a:lstStyle/>
          <a:p>
            <a:pPr algn="ctr"/>
            <a:r>
              <a:rPr lang="en-US" sz="1000" dirty="0"/>
              <a:t>successive aggregating  expression</a:t>
            </a:r>
          </a:p>
        </p:txBody>
      </p:sp>
      <p:cxnSp>
        <p:nvCxnSpPr>
          <p:cNvPr id="17" name="Straight Arrow Connector 16"/>
          <p:cNvCxnSpPr>
            <a:stCxn id="15" idx="4"/>
            <a:endCxn id="16" idx="0"/>
          </p:cNvCxnSpPr>
          <p:nvPr/>
        </p:nvCxnSpPr>
        <p:spPr>
          <a:xfrm>
            <a:off x="7919670" y="2247734"/>
            <a:ext cx="0" cy="29799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966631" y="2246903"/>
            <a:ext cx="894688" cy="276999"/>
          </a:xfrm>
          <a:prstGeom prst="rect">
            <a:avLst/>
          </a:prstGeom>
          <a:noFill/>
          <a:ln>
            <a:noFill/>
          </a:ln>
        </p:spPr>
        <p:txBody>
          <a:bodyPr wrap="square" rtlCol="0">
            <a:spAutoFit/>
          </a:bodyPr>
          <a:lstStyle/>
          <a:p>
            <a:pPr algn="r"/>
            <a:r>
              <a:rPr lang="en-US" sz="1200" i="1" dirty="0"/>
              <a:t>expression</a:t>
            </a:r>
          </a:p>
        </p:txBody>
      </p:sp>
      <p:sp>
        <p:nvSpPr>
          <p:cNvPr id="19" name="TextBox 18"/>
          <p:cNvSpPr txBox="1"/>
          <p:nvPr/>
        </p:nvSpPr>
        <p:spPr>
          <a:xfrm>
            <a:off x="6891300" y="3071144"/>
            <a:ext cx="1057584" cy="276999"/>
          </a:xfrm>
          <a:prstGeom prst="rect">
            <a:avLst/>
          </a:prstGeom>
          <a:noFill/>
          <a:ln>
            <a:noFill/>
          </a:ln>
        </p:spPr>
        <p:txBody>
          <a:bodyPr wrap="square" rtlCol="0">
            <a:spAutoFit/>
          </a:bodyPr>
          <a:lstStyle/>
          <a:p>
            <a:r>
              <a:rPr lang="en-US" sz="1200" i="1" dirty="0"/>
              <a:t>manifestation</a:t>
            </a:r>
          </a:p>
        </p:txBody>
      </p:sp>
      <p:cxnSp>
        <p:nvCxnSpPr>
          <p:cNvPr id="20" name="Straight Arrow Connector 19"/>
          <p:cNvCxnSpPr>
            <a:stCxn id="16" idx="4"/>
            <a:endCxn id="14" idx="0"/>
          </p:cNvCxnSpPr>
          <p:nvPr/>
        </p:nvCxnSpPr>
        <p:spPr>
          <a:xfrm>
            <a:off x="7919670" y="3141219"/>
            <a:ext cx="11746" cy="3515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7" idx="6"/>
            <a:endCxn id="15" idx="2"/>
          </p:cNvCxnSpPr>
          <p:nvPr/>
        </p:nvCxnSpPr>
        <p:spPr>
          <a:xfrm flipV="1">
            <a:off x="6379369" y="1894104"/>
            <a:ext cx="778214" cy="705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8" idx="6"/>
            <a:endCxn id="16" idx="2"/>
          </p:cNvCxnSpPr>
          <p:nvPr/>
        </p:nvCxnSpPr>
        <p:spPr>
          <a:xfrm flipV="1">
            <a:off x="6379369" y="2843473"/>
            <a:ext cx="778214" cy="83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Curved Connector 22"/>
          <p:cNvCxnSpPr>
            <a:stCxn id="6" idx="5"/>
            <a:endCxn id="14" idx="3"/>
          </p:cNvCxnSpPr>
          <p:nvPr/>
        </p:nvCxnSpPr>
        <p:spPr>
          <a:xfrm rot="16200000" flipH="1">
            <a:off x="6167291" y="3022433"/>
            <a:ext cx="152918" cy="2115274"/>
          </a:xfrm>
          <a:prstGeom prst="curvedConnector3">
            <a:avLst>
              <a:gd name="adj1" fmla="val 323965"/>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377367" y="1669169"/>
            <a:ext cx="894688" cy="276999"/>
          </a:xfrm>
          <a:prstGeom prst="rect">
            <a:avLst/>
          </a:prstGeom>
          <a:noFill/>
          <a:ln>
            <a:noFill/>
          </a:ln>
        </p:spPr>
        <p:txBody>
          <a:bodyPr wrap="square" rtlCol="0">
            <a:spAutoFit/>
          </a:bodyPr>
          <a:lstStyle/>
          <a:p>
            <a:r>
              <a:rPr lang="en-US" sz="1200" i="1" dirty="0"/>
              <a:t>issue  of</a:t>
            </a:r>
          </a:p>
        </p:txBody>
      </p:sp>
      <p:sp>
        <p:nvSpPr>
          <p:cNvPr id="25" name="TextBox 24"/>
          <p:cNvSpPr txBox="1"/>
          <p:nvPr/>
        </p:nvSpPr>
        <p:spPr>
          <a:xfrm>
            <a:off x="6243749" y="2540976"/>
            <a:ext cx="1176343" cy="276999"/>
          </a:xfrm>
          <a:prstGeom prst="rect">
            <a:avLst/>
          </a:prstGeom>
          <a:noFill/>
          <a:ln>
            <a:noFill/>
          </a:ln>
        </p:spPr>
        <p:txBody>
          <a:bodyPr wrap="square" rtlCol="0">
            <a:spAutoFit/>
          </a:bodyPr>
          <a:lstStyle/>
          <a:p>
            <a:r>
              <a:rPr lang="en-US" sz="1200" i="1" dirty="0"/>
              <a:t>aggregated by</a:t>
            </a:r>
          </a:p>
        </p:txBody>
      </p:sp>
      <p:sp>
        <p:nvSpPr>
          <p:cNvPr id="26" name="TextBox 25"/>
          <p:cNvSpPr txBox="1"/>
          <p:nvPr/>
        </p:nvSpPr>
        <p:spPr>
          <a:xfrm>
            <a:off x="5428597" y="3917213"/>
            <a:ext cx="1641214" cy="276999"/>
          </a:xfrm>
          <a:prstGeom prst="rect">
            <a:avLst/>
          </a:prstGeom>
          <a:noFill/>
          <a:ln>
            <a:noFill/>
          </a:ln>
        </p:spPr>
        <p:txBody>
          <a:bodyPr wrap="square" rtlCol="0">
            <a:spAutoFit/>
          </a:bodyPr>
          <a:lstStyle/>
          <a:p>
            <a:r>
              <a:rPr lang="en-US" sz="1200" i="1" dirty="0"/>
              <a:t>part of manifestation</a:t>
            </a:r>
          </a:p>
        </p:txBody>
      </p:sp>
      <p:pic>
        <p:nvPicPr>
          <p:cNvPr id="27" name="Picture 2" descr="f5be7aec-f363-460d-8971-615abdc7b133@namprd13">
            <a:extLst>
              <a:ext uri="{FF2B5EF4-FFF2-40B4-BE49-F238E27FC236}">
                <a16:creationId xmlns:a16="http://schemas.microsoft.com/office/drawing/2014/main" id="{90F1EC7F-2ACE-432D-94A3-FA274FF1990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295" t="6287" r="10745" b="40570"/>
          <a:stretch/>
        </p:blipFill>
        <p:spPr bwMode="auto">
          <a:xfrm>
            <a:off x="5867400" y="5117590"/>
            <a:ext cx="3200400" cy="163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le 2">
            <a:extLst>
              <a:ext uri="{FF2B5EF4-FFF2-40B4-BE49-F238E27FC236}">
                <a16:creationId xmlns:a16="http://schemas.microsoft.com/office/drawing/2014/main" id="{238F2F83-EF4F-4BA4-8DFE-A2218B52ECFF}"/>
              </a:ext>
            </a:extLst>
          </p:cNvPr>
          <p:cNvGraphicFramePr>
            <a:graphicFrameLocks noGrp="1"/>
          </p:cNvGraphicFramePr>
          <p:nvPr>
            <p:extLst>
              <p:ext uri="{D42A27DB-BD31-4B8C-83A1-F6EECF244321}">
                <p14:modId xmlns:p14="http://schemas.microsoft.com/office/powerpoint/2010/main" val="2371933186"/>
              </p:ext>
            </p:extLst>
          </p:nvPr>
        </p:nvGraphicFramePr>
        <p:xfrm>
          <a:off x="228600" y="762000"/>
          <a:ext cx="3033232" cy="6048430"/>
        </p:xfrm>
        <a:graphic>
          <a:graphicData uri="http://schemas.openxmlformats.org/drawingml/2006/table">
            <a:tbl>
              <a:tblPr firstRow="1" firstCol="1" bandRow="1"/>
              <a:tblGrid>
                <a:gridCol w="3033232">
                  <a:extLst>
                    <a:ext uri="{9D8B030D-6E8A-4147-A177-3AD203B41FA5}">
                      <a16:colId xmlns:a16="http://schemas.microsoft.com/office/drawing/2014/main" val="2963055992"/>
                    </a:ext>
                  </a:extLst>
                </a:gridCol>
              </a:tblGrid>
              <a:tr h="177970">
                <a:tc>
                  <a:txBody>
                    <a:bodyPr/>
                    <a:lstStyle/>
                    <a:p>
                      <a:pPr marL="0" marR="0">
                        <a:spcBef>
                          <a:spcPts val="0"/>
                        </a:spcBef>
                        <a:spcAft>
                          <a:spcPts val="0"/>
                        </a:spcAft>
                      </a:pPr>
                      <a:r>
                        <a:rPr lang="en-US" sz="1000" b="1" dirty="0">
                          <a:solidFill>
                            <a:srgbClr val="000000"/>
                          </a:solidFill>
                          <a:effectLst/>
                          <a:latin typeface="Calibri"/>
                          <a:ea typeface="Times New Roman"/>
                          <a:cs typeface="Times New Roman"/>
                        </a:rPr>
                        <a:t>Describing an aggregating work</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143299534"/>
                  </a:ext>
                </a:extLst>
              </a:tr>
              <a:tr h="177970">
                <a:tc>
                  <a:txBody>
                    <a:bodyPr/>
                    <a:lstStyle/>
                    <a:p>
                      <a:pPr marL="0" marR="0">
                        <a:spcBef>
                          <a:spcPts val="0"/>
                        </a:spcBef>
                        <a:spcAft>
                          <a:spcPts val="0"/>
                        </a:spcAft>
                      </a:pPr>
                      <a:r>
                        <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Record elements for the aggregating work (characteristics of the works that are aggregated)</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5008478"/>
                  </a:ext>
                </a:extLst>
              </a:tr>
              <a:tr h="177970">
                <a:tc>
                  <a:txBody>
                    <a:bodyPr/>
                    <a:lstStyle/>
                    <a:p>
                      <a:pPr marL="0" marR="0">
                        <a:spcBef>
                          <a:spcPts val="0"/>
                        </a:spcBef>
                        <a:spcAft>
                          <a:spcPts val="0"/>
                        </a:spcAft>
                      </a:pPr>
                      <a:r>
                        <a:rPr lang="en-US" sz="1000" dirty="0">
                          <a:solidFill>
                            <a:srgbClr val="000000"/>
                          </a:solidFill>
                          <a:effectLst/>
                          <a:latin typeface="Calibri"/>
                          <a:ea typeface="Times New Roman"/>
                          <a:cs typeface="Times New Roman"/>
                        </a:rPr>
                        <a:t>Use</a:t>
                      </a:r>
                      <a:r>
                        <a:rPr lang="en-US" sz="1000" i="1" dirty="0">
                          <a:solidFill>
                            <a:srgbClr val="000000"/>
                          </a:solidFill>
                          <a:effectLst/>
                          <a:latin typeface="Calibri"/>
                          <a:ea typeface="Times New Roman"/>
                          <a:cs typeface="Times New Roman"/>
                        </a:rPr>
                        <a:t> </a:t>
                      </a:r>
                      <a:r>
                        <a:rPr lang="en-US" sz="1000" b="1" i="1" dirty="0">
                          <a:solidFill>
                            <a:srgbClr val="000000"/>
                          </a:solidFill>
                          <a:effectLst/>
                          <a:latin typeface="Calibri"/>
                          <a:ea typeface="Times New Roman"/>
                          <a:cs typeface="Times New Roman"/>
                        </a:rPr>
                        <a:t>note on work</a:t>
                      </a:r>
                      <a:r>
                        <a:rPr lang="en-US" sz="1000" dirty="0">
                          <a:solidFill>
                            <a:srgbClr val="000000"/>
                          </a:solidFill>
                          <a:effectLst/>
                          <a:latin typeface="Calibri"/>
                          <a:ea typeface="Times New Roman"/>
                          <a:cs typeface="Times New Roman"/>
                        </a:rPr>
                        <a:t> for works that are aggregated</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50975247"/>
                  </a:ext>
                </a:extLst>
              </a:tr>
              <a:tr h="355940">
                <a:tc>
                  <a:txBody>
                    <a:bodyPr/>
                    <a:lstStyle/>
                    <a:p>
                      <a:pPr marL="0" marR="0">
                        <a:spcBef>
                          <a:spcPts val="0"/>
                        </a:spcBef>
                        <a:spcAft>
                          <a:spcPts val="0"/>
                        </a:spcAft>
                      </a:pPr>
                      <a:r>
                        <a:rPr lang="en-US" sz="1000" dirty="0">
                          <a:solidFill>
                            <a:srgbClr val="000000"/>
                          </a:solidFill>
                          <a:effectLst/>
                          <a:latin typeface="Calibri"/>
                          <a:ea typeface="Times New Roman"/>
                          <a:cs typeface="Times New Roman"/>
                        </a:rPr>
                        <a:t>No direct relationship to works that are aggregated (except for aggregating works that are successive)</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21539283"/>
                  </a:ext>
                </a:extLst>
              </a:tr>
              <a:tr h="355940">
                <a:tc>
                  <a:txBody>
                    <a:bodyPr/>
                    <a:lstStyle/>
                    <a:p>
                      <a:pPr marL="0" marR="0">
                        <a:spcBef>
                          <a:spcPts val="0"/>
                        </a:spcBef>
                        <a:spcAft>
                          <a:spcPts val="0"/>
                        </a:spcAft>
                      </a:pPr>
                      <a:r>
                        <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if the aggregating work is successive, use </a:t>
                      </a:r>
                      <a:r>
                        <a:rPr lang="en-US" sz="1000" b="1"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issue</a:t>
                      </a:r>
                      <a:r>
                        <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for an aggregated work that is static</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4155932731"/>
                  </a:ext>
                </a:extLst>
              </a:tr>
              <a:tr h="355940">
                <a:tc>
                  <a:txBody>
                    <a:bodyPr/>
                    <a:lstStyle/>
                    <a:p>
                      <a:pPr marL="0" marR="0">
                        <a:spcBef>
                          <a:spcPts val="0"/>
                        </a:spcBef>
                        <a:spcAft>
                          <a:spcPts val="0"/>
                        </a:spcAft>
                      </a:pPr>
                      <a:r>
                        <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if the aggregating work is successive, use </a:t>
                      </a:r>
                      <a:r>
                        <a:rPr lang="en-US" sz="1000" b="1"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subseries</a:t>
                      </a:r>
                      <a:r>
                        <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for a work that is aggregated when it is, also, a successive aggregating work </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00553484"/>
                  </a:ext>
                </a:extLst>
              </a:tr>
              <a:tr h="227580">
                <a:tc>
                  <a:txBody>
                    <a:bodyPr/>
                    <a:lstStyle/>
                    <a:p>
                      <a:pPr marL="0" marR="0">
                        <a:spcBef>
                          <a:spcPts val="0"/>
                        </a:spcBef>
                        <a:spcAft>
                          <a:spcPts val="0"/>
                        </a:spcAft>
                      </a:pPr>
                      <a:r>
                        <a:rPr lang="en-US" sz="1000" dirty="0">
                          <a:solidFill>
                            <a:srgbClr val="000000"/>
                          </a:solidFill>
                          <a:effectLst/>
                          <a:latin typeface="Calibri"/>
                          <a:ea typeface="Times New Roman"/>
                          <a:cs typeface="Times New Roman"/>
                        </a:rPr>
                        <a:t>Use </a:t>
                      </a:r>
                      <a:r>
                        <a:rPr lang="en-US" sz="1000" b="1" i="1" dirty="0">
                          <a:solidFill>
                            <a:srgbClr val="000000"/>
                          </a:solidFill>
                          <a:effectLst/>
                          <a:latin typeface="Calibri"/>
                          <a:ea typeface="Times New Roman"/>
                          <a:cs typeface="Times New Roman"/>
                        </a:rPr>
                        <a:t>aggregator</a:t>
                      </a:r>
                      <a:r>
                        <a:rPr lang="en-US" sz="1000" dirty="0">
                          <a:solidFill>
                            <a:srgbClr val="000000"/>
                          </a:solidFill>
                          <a:effectLst/>
                          <a:latin typeface="Calibri"/>
                          <a:ea typeface="Times New Roman"/>
                          <a:cs typeface="Times New Roman"/>
                        </a:rPr>
                        <a:t> for creators of aggregating works</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93434455"/>
                  </a:ext>
                </a:extLst>
              </a:tr>
              <a:tr h="355940">
                <a:tc>
                  <a:txBody>
                    <a:bodyPr/>
                    <a:lstStyle/>
                    <a:p>
                      <a:pPr marL="0" marR="0">
                        <a:spcBef>
                          <a:spcPts val="0"/>
                        </a:spcBef>
                        <a:spcAft>
                          <a:spcPts val="0"/>
                        </a:spcAft>
                      </a:pPr>
                      <a:r>
                        <a:rPr lang="en-US" sz="1000" dirty="0">
                          <a:solidFill>
                            <a:srgbClr val="000000"/>
                          </a:solidFill>
                          <a:effectLst/>
                          <a:latin typeface="Calibri"/>
                          <a:ea typeface="Times New Roman"/>
                          <a:cs typeface="Times New Roman"/>
                        </a:rPr>
                        <a:t>No direct relationship to agents related to works that are aggregated </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61189260"/>
                  </a:ext>
                </a:extLst>
              </a:tr>
              <a:tr h="177970">
                <a:tc>
                  <a:txBody>
                    <a:bodyPr/>
                    <a:lstStyle/>
                    <a:p>
                      <a:pPr marL="0" marR="0">
                        <a:spcBef>
                          <a:spcPts val="0"/>
                        </a:spcBef>
                        <a:spcAft>
                          <a:spcPts val="0"/>
                        </a:spcAft>
                      </a:pPr>
                      <a:r>
                        <a:rPr lang="en-US" sz="1000" dirty="0">
                          <a:solidFill>
                            <a:srgbClr val="000000"/>
                          </a:solidFill>
                          <a:effectLst/>
                          <a:latin typeface="Calibri"/>
                          <a:ea typeface="Times New Roman"/>
                          <a:cs typeface="Times New Roman"/>
                        </a:rPr>
                        <a:t>WE lock applies</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8362585"/>
                  </a:ext>
                </a:extLst>
              </a:tr>
              <a:tr h="177970">
                <a:tc>
                  <a:txBody>
                    <a:bodyPr/>
                    <a:lstStyle/>
                    <a:p>
                      <a:pPr marL="0" marR="0">
                        <a:spcBef>
                          <a:spcPts val="0"/>
                        </a:spcBef>
                        <a:spcAft>
                          <a:spcPts val="0"/>
                        </a:spcAft>
                      </a:pPr>
                      <a:r>
                        <a:rPr lang="en-US" sz="1000" b="1" dirty="0">
                          <a:solidFill>
                            <a:srgbClr val="000000"/>
                          </a:solidFill>
                          <a:effectLst/>
                          <a:latin typeface="Calibri"/>
                          <a:ea typeface="Times New Roman"/>
                          <a:cs typeface="Times New Roman"/>
                        </a:rPr>
                        <a:t>Describing an aggregating expression</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712303724"/>
                  </a:ext>
                </a:extLst>
              </a:tr>
              <a:tr h="177970">
                <a:tc>
                  <a:txBody>
                    <a:bodyPr/>
                    <a:lstStyle/>
                    <a:p>
                      <a:pPr marL="0" marR="0">
                        <a:spcBef>
                          <a:spcPts val="0"/>
                        </a:spcBef>
                        <a:spcAft>
                          <a:spcPts val="0"/>
                        </a:spcAft>
                      </a:pPr>
                      <a:r>
                        <a:rPr lang="en-US" sz="1000" dirty="0">
                          <a:solidFill>
                            <a:srgbClr val="000000"/>
                          </a:solidFill>
                          <a:effectLst/>
                          <a:latin typeface="Calibri"/>
                          <a:ea typeface="Times New Roman"/>
                          <a:cs typeface="Times New Roman"/>
                        </a:rPr>
                        <a:t>Record elements for the aggregating expression (characteristics of the expressions that are aggregated)</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03130953"/>
                  </a:ext>
                </a:extLst>
              </a:tr>
              <a:tr h="177970">
                <a:tc>
                  <a:txBody>
                    <a:bodyPr/>
                    <a:lstStyle/>
                    <a:p>
                      <a:pPr marL="0" marR="0">
                        <a:spcBef>
                          <a:spcPts val="0"/>
                        </a:spcBef>
                        <a:spcAft>
                          <a:spcPts val="0"/>
                        </a:spcAft>
                      </a:pPr>
                      <a:r>
                        <a:rPr lang="en-US" sz="1000" dirty="0">
                          <a:solidFill>
                            <a:srgbClr val="000000"/>
                          </a:solidFill>
                          <a:effectLst/>
                          <a:latin typeface="Calibri"/>
                          <a:ea typeface="Times New Roman"/>
                          <a:cs typeface="Times New Roman"/>
                        </a:rPr>
                        <a:t>Use note on expression for expressions that are aggregated</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58385603"/>
                  </a:ext>
                </a:extLst>
              </a:tr>
              <a:tr h="177970">
                <a:tc>
                  <a:txBody>
                    <a:bodyPr/>
                    <a:lstStyle/>
                    <a:p>
                      <a:pPr marL="0" marR="0">
                        <a:spcBef>
                          <a:spcPts val="0"/>
                        </a:spcBef>
                        <a:spcAft>
                          <a:spcPts val="0"/>
                        </a:spcAft>
                      </a:pPr>
                      <a:r>
                        <a:rPr lang="en-US" sz="1000" dirty="0">
                          <a:solidFill>
                            <a:srgbClr val="000000"/>
                          </a:solidFill>
                          <a:effectLst/>
                          <a:latin typeface="Calibri"/>
                          <a:ea typeface="Times New Roman"/>
                          <a:cs typeface="Times New Roman"/>
                        </a:rPr>
                        <a:t>Use </a:t>
                      </a:r>
                      <a:r>
                        <a:rPr lang="en-US" sz="1000" b="1" i="1" dirty="0">
                          <a:solidFill>
                            <a:srgbClr val="000000"/>
                          </a:solidFill>
                          <a:effectLst/>
                          <a:latin typeface="Calibri"/>
                          <a:ea typeface="Times New Roman"/>
                          <a:cs typeface="Times New Roman"/>
                        </a:rPr>
                        <a:t>aggregates</a:t>
                      </a:r>
                      <a:r>
                        <a:rPr lang="en-US" sz="1000" dirty="0">
                          <a:solidFill>
                            <a:srgbClr val="000000"/>
                          </a:solidFill>
                          <a:effectLst/>
                          <a:latin typeface="Calibri"/>
                          <a:ea typeface="Times New Roman"/>
                          <a:cs typeface="Times New Roman"/>
                        </a:rPr>
                        <a:t> for an expression that is aggregated</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862818475"/>
                  </a:ext>
                </a:extLst>
              </a:tr>
              <a:tr h="355940">
                <a:tc>
                  <a:txBody>
                    <a:bodyPr/>
                    <a:lstStyle/>
                    <a:p>
                      <a:pPr marL="0" marR="0">
                        <a:spcBef>
                          <a:spcPts val="0"/>
                        </a:spcBef>
                        <a:spcAft>
                          <a:spcPts val="0"/>
                        </a:spcAft>
                      </a:pPr>
                      <a:r>
                        <a:rPr lang="en-US" sz="1000" dirty="0">
                          <a:solidFill>
                            <a:srgbClr val="000000"/>
                          </a:solidFill>
                          <a:effectLst/>
                          <a:latin typeface="Calibri"/>
                          <a:ea typeface="Times New Roman"/>
                          <a:cs typeface="Times New Roman"/>
                        </a:rPr>
                        <a:t>Use related agent of expression (or a sub-property) for agents related to the aggregating expression</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74379155"/>
                  </a:ext>
                </a:extLst>
              </a:tr>
              <a:tr h="355940">
                <a:tc>
                  <a:txBody>
                    <a:bodyPr/>
                    <a:lstStyle/>
                    <a:p>
                      <a:pPr marL="0" marR="0">
                        <a:spcBef>
                          <a:spcPts val="0"/>
                        </a:spcBef>
                        <a:spcAft>
                          <a:spcPts val="0"/>
                        </a:spcAft>
                      </a:pPr>
                      <a:r>
                        <a:rPr lang="en-US" sz="1000" dirty="0">
                          <a:solidFill>
                            <a:srgbClr val="000000"/>
                          </a:solidFill>
                          <a:effectLst/>
                          <a:latin typeface="Calibri"/>
                          <a:ea typeface="Times New Roman"/>
                          <a:cs typeface="Times New Roman"/>
                        </a:rPr>
                        <a:t>No direct relationship to agents related to any expressions that are aggregated</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38249780"/>
                  </a:ext>
                </a:extLst>
              </a:tr>
              <a:tr h="177970">
                <a:tc>
                  <a:txBody>
                    <a:bodyPr/>
                    <a:lstStyle/>
                    <a:p>
                      <a:pPr marL="0" marR="0">
                        <a:spcBef>
                          <a:spcPts val="0"/>
                        </a:spcBef>
                        <a:spcAft>
                          <a:spcPts val="0"/>
                        </a:spcAft>
                      </a:pPr>
                      <a:r>
                        <a:rPr lang="en-US" sz="1000" b="1" dirty="0">
                          <a:solidFill>
                            <a:srgbClr val="000000"/>
                          </a:solidFill>
                          <a:effectLst/>
                          <a:latin typeface="Calibri"/>
                          <a:ea typeface="Times New Roman"/>
                          <a:cs typeface="Times New Roman"/>
                        </a:rPr>
                        <a:t>Describing an aggregate manifestation</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888012433"/>
                  </a:ext>
                </a:extLst>
              </a:tr>
              <a:tr h="177970">
                <a:tc>
                  <a:txBody>
                    <a:bodyPr/>
                    <a:lstStyle/>
                    <a:p>
                      <a:pPr marL="0" marR="0">
                        <a:spcBef>
                          <a:spcPts val="0"/>
                        </a:spcBef>
                        <a:spcAft>
                          <a:spcPts val="0"/>
                        </a:spcAft>
                      </a:pPr>
                      <a:r>
                        <a:rPr lang="en-US" sz="1000" dirty="0">
                          <a:solidFill>
                            <a:srgbClr val="000000"/>
                          </a:solidFill>
                          <a:effectLst/>
                          <a:latin typeface="Calibri"/>
                          <a:ea typeface="Times New Roman"/>
                          <a:cs typeface="Times New Roman"/>
                        </a:rPr>
                        <a:t>Record elements appropriate for the aggregate</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78984551"/>
                  </a:ext>
                </a:extLst>
              </a:tr>
              <a:tr h="177970">
                <a:tc>
                  <a:txBody>
                    <a:bodyPr/>
                    <a:lstStyle/>
                    <a:p>
                      <a:pPr marL="0" marR="0">
                        <a:spcBef>
                          <a:spcPts val="0"/>
                        </a:spcBef>
                        <a:spcAft>
                          <a:spcPts val="0"/>
                        </a:spcAft>
                      </a:pPr>
                      <a:r>
                        <a:rPr lang="en-US" sz="1000" dirty="0">
                          <a:solidFill>
                            <a:srgbClr val="000000"/>
                          </a:solidFill>
                          <a:effectLst/>
                          <a:latin typeface="Calibri"/>
                          <a:ea typeface="Times New Roman"/>
                          <a:cs typeface="Times New Roman"/>
                        </a:rPr>
                        <a:t>Record a value for </a:t>
                      </a:r>
                      <a:r>
                        <a:rPr lang="en-US" sz="1000" b="1" dirty="0">
                          <a:solidFill>
                            <a:srgbClr val="000000"/>
                          </a:solidFill>
                          <a:effectLst/>
                          <a:latin typeface="Calibri"/>
                          <a:ea typeface="Times New Roman"/>
                          <a:cs typeface="Times New Roman"/>
                        </a:rPr>
                        <a:t>Mode of issuance</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73644699"/>
                  </a:ext>
                </a:extLst>
              </a:tr>
              <a:tr h="177970">
                <a:tc>
                  <a:txBody>
                    <a:bodyPr/>
                    <a:lstStyle/>
                    <a:p>
                      <a:pPr marL="0" marR="0">
                        <a:spcBef>
                          <a:spcPts val="0"/>
                        </a:spcBef>
                        <a:spcAft>
                          <a:spcPts val="0"/>
                        </a:spcAft>
                      </a:pPr>
                      <a:r>
                        <a:rPr lang="en-US" sz="1000" dirty="0">
                          <a:solidFill>
                            <a:srgbClr val="000000"/>
                          </a:solidFill>
                          <a:effectLst/>
                          <a:latin typeface="Calibri"/>
                          <a:ea typeface="Times New Roman"/>
                          <a:cs typeface="Times New Roman"/>
                        </a:rPr>
                        <a:t>Use</a:t>
                      </a:r>
                      <a:r>
                        <a:rPr lang="en-US" sz="1000" i="1" dirty="0">
                          <a:solidFill>
                            <a:srgbClr val="000000"/>
                          </a:solidFill>
                          <a:effectLst/>
                          <a:latin typeface="Calibri"/>
                          <a:ea typeface="Times New Roman"/>
                          <a:cs typeface="Times New Roman"/>
                        </a:rPr>
                        <a:t> </a:t>
                      </a:r>
                      <a:r>
                        <a:rPr lang="en-US" sz="1000" b="1" i="1" dirty="0">
                          <a:solidFill>
                            <a:srgbClr val="000000"/>
                          </a:solidFill>
                          <a:effectLst/>
                          <a:latin typeface="Calibri"/>
                          <a:ea typeface="Times New Roman"/>
                          <a:cs typeface="Times New Roman"/>
                        </a:rPr>
                        <a:t>note on manifestation</a:t>
                      </a:r>
                      <a:r>
                        <a:rPr lang="en-US" sz="1000" i="1" dirty="0">
                          <a:solidFill>
                            <a:srgbClr val="000000"/>
                          </a:solidFill>
                          <a:effectLst/>
                          <a:latin typeface="Calibri"/>
                          <a:ea typeface="Times New Roman"/>
                          <a:cs typeface="Times New Roman"/>
                        </a:rPr>
                        <a:t> </a:t>
                      </a:r>
                      <a:r>
                        <a:rPr lang="en-US" sz="1000" dirty="0">
                          <a:solidFill>
                            <a:srgbClr val="000000"/>
                          </a:solidFill>
                          <a:effectLst/>
                          <a:latin typeface="Calibri"/>
                          <a:ea typeface="Times New Roman"/>
                          <a:cs typeface="Times New Roman"/>
                        </a:rPr>
                        <a:t>for embodied expressions</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3089487"/>
                  </a:ext>
                </a:extLst>
              </a:tr>
              <a:tr h="355940">
                <a:tc>
                  <a:txBody>
                    <a:bodyPr/>
                    <a:lstStyle/>
                    <a:p>
                      <a:pPr marL="0" marR="0">
                        <a:spcBef>
                          <a:spcPts val="0"/>
                        </a:spcBef>
                        <a:spcAft>
                          <a:spcPts val="0"/>
                        </a:spcAft>
                      </a:pPr>
                      <a:r>
                        <a:rPr lang="en-US" sz="1000" dirty="0">
                          <a:solidFill>
                            <a:srgbClr val="000000"/>
                          </a:solidFill>
                          <a:effectLst/>
                          <a:latin typeface="Calibri"/>
                          <a:ea typeface="Times New Roman"/>
                          <a:cs typeface="Times New Roman"/>
                        </a:rPr>
                        <a:t>Use </a:t>
                      </a:r>
                      <a:r>
                        <a:rPr lang="en-US" sz="1000" b="1" i="1" dirty="0">
                          <a:solidFill>
                            <a:srgbClr val="000000"/>
                          </a:solidFill>
                          <a:effectLst/>
                          <a:latin typeface="Calibri"/>
                          <a:ea typeface="Times New Roman"/>
                          <a:cs typeface="Times New Roman"/>
                        </a:rPr>
                        <a:t>expression manifested</a:t>
                      </a:r>
                      <a:r>
                        <a:rPr lang="en-US" sz="1000" dirty="0">
                          <a:solidFill>
                            <a:srgbClr val="000000"/>
                          </a:solidFill>
                          <a:effectLst/>
                          <a:latin typeface="Calibri"/>
                          <a:ea typeface="Times New Roman"/>
                          <a:cs typeface="Times New Roman"/>
                        </a:rPr>
                        <a:t> for an aggregating expression</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30341680"/>
                  </a:ext>
                </a:extLst>
              </a:tr>
              <a:tr h="355940">
                <a:tc>
                  <a:txBody>
                    <a:bodyPr/>
                    <a:lstStyle/>
                    <a:p>
                      <a:pPr marL="0" marR="0">
                        <a:spcBef>
                          <a:spcPts val="0"/>
                        </a:spcBef>
                        <a:spcAft>
                          <a:spcPts val="0"/>
                        </a:spcAft>
                      </a:pPr>
                      <a:r>
                        <a:rPr lang="en-US" sz="1000" dirty="0">
                          <a:solidFill>
                            <a:srgbClr val="000000"/>
                          </a:solidFill>
                          <a:effectLst/>
                          <a:latin typeface="Calibri"/>
                          <a:ea typeface="Times New Roman"/>
                          <a:cs typeface="Times New Roman"/>
                        </a:rPr>
                        <a:t>Use </a:t>
                      </a:r>
                      <a:r>
                        <a:rPr lang="en-US" sz="1000" b="1" i="1" dirty="0">
                          <a:solidFill>
                            <a:srgbClr val="000000"/>
                          </a:solidFill>
                          <a:effectLst/>
                          <a:latin typeface="Calibri"/>
                          <a:ea typeface="Times New Roman"/>
                          <a:cs typeface="Times New Roman"/>
                        </a:rPr>
                        <a:t>expression manifested</a:t>
                      </a:r>
                      <a:r>
                        <a:rPr lang="en-US" sz="1000" dirty="0">
                          <a:solidFill>
                            <a:srgbClr val="000000"/>
                          </a:solidFill>
                          <a:effectLst/>
                          <a:latin typeface="Calibri"/>
                          <a:ea typeface="Times New Roman"/>
                          <a:cs typeface="Times New Roman"/>
                        </a:rPr>
                        <a:t> for an expression that is aggregated</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88218103"/>
                  </a:ext>
                </a:extLst>
              </a:tr>
              <a:tr h="355940">
                <a:tc>
                  <a:txBody>
                    <a:bodyPr/>
                    <a:lstStyle/>
                    <a:p>
                      <a:pPr marL="0" marR="0">
                        <a:spcBef>
                          <a:spcPts val="0"/>
                        </a:spcBef>
                        <a:spcAft>
                          <a:spcPts val="0"/>
                        </a:spcAft>
                      </a:pPr>
                      <a:r>
                        <a:rPr lang="en-US" sz="1000" dirty="0">
                          <a:solidFill>
                            <a:srgbClr val="000000"/>
                          </a:solidFill>
                          <a:effectLst/>
                          <a:latin typeface="Calibri"/>
                          <a:ea typeface="Times New Roman"/>
                          <a:cs typeface="Times New Roman"/>
                        </a:rPr>
                        <a:t>Use </a:t>
                      </a:r>
                      <a:r>
                        <a:rPr lang="en-US" sz="1000" b="1" i="1" dirty="0">
                          <a:solidFill>
                            <a:srgbClr val="000000"/>
                          </a:solidFill>
                          <a:effectLst/>
                          <a:latin typeface="Calibri"/>
                          <a:ea typeface="Times New Roman"/>
                          <a:cs typeface="Times New Roman"/>
                        </a:rPr>
                        <a:t>contributor to aggregate</a:t>
                      </a:r>
                      <a:r>
                        <a:rPr lang="en-US" sz="1000" dirty="0">
                          <a:solidFill>
                            <a:srgbClr val="000000"/>
                          </a:solidFill>
                          <a:effectLst/>
                          <a:latin typeface="Calibri"/>
                          <a:ea typeface="Times New Roman"/>
                          <a:cs typeface="Times New Roman"/>
                        </a:rPr>
                        <a:t> for a creator of a work that is aggregated</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86565557"/>
                  </a:ext>
                </a:extLst>
              </a:tr>
            </a:tbl>
          </a:graphicData>
        </a:graphic>
      </p:graphicFrame>
    </p:spTree>
    <p:extLst>
      <p:ext uri="{BB962C8B-B14F-4D97-AF65-F5344CB8AC3E}">
        <p14:creationId xmlns:p14="http://schemas.microsoft.com/office/powerpoint/2010/main" val="24548899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Describing a diachronic aggregating work</a:t>
            </a:r>
            <a:br>
              <a:rPr lang="en-US" dirty="0"/>
            </a:br>
            <a:r>
              <a:rPr lang="en-US" dirty="0"/>
              <a:t>Don’t relate an aggregated work directly to a successive aggregating work</a:t>
            </a:r>
          </a:p>
        </p:txBody>
      </p:sp>
      <p:sp>
        <p:nvSpPr>
          <p:cNvPr id="12" name="TextBox 11"/>
          <p:cNvSpPr txBox="1"/>
          <p:nvPr/>
        </p:nvSpPr>
        <p:spPr>
          <a:xfrm>
            <a:off x="2081678" y="3716811"/>
            <a:ext cx="1781990" cy="600065"/>
          </a:xfrm>
          <a:prstGeom prst="ellipse">
            <a:avLst/>
          </a:prstGeom>
          <a:solidFill>
            <a:schemeClr val="accent5">
              <a:lumMod val="20000"/>
              <a:lumOff val="80000"/>
            </a:schemeClr>
          </a:solidFill>
          <a:ln w="9525">
            <a:solidFill>
              <a:schemeClr val="tx1"/>
            </a:solidFill>
          </a:ln>
        </p:spPr>
        <p:txBody>
          <a:bodyPr wrap="square" rtlCol="0">
            <a:noAutofit/>
          </a:bodyPr>
          <a:lstStyle/>
          <a:p>
            <a:pPr algn="ctr"/>
            <a:r>
              <a:rPr lang="en-US" sz="1200" dirty="0"/>
              <a:t>static aggregate</a:t>
            </a:r>
          </a:p>
          <a:p>
            <a:pPr algn="ctr"/>
            <a:r>
              <a:rPr lang="en-US" sz="1200" dirty="0"/>
              <a:t>manifestation</a:t>
            </a:r>
          </a:p>
        </p:txBody>
      </p:sp>
      <p:sp>
        <p:nvSpPr>
          <p:cNvPr id="13" name="TextBox 12"/>
          <p:cNvSpPr txBox="1"/>
          <p:nvPr/>
        </p:nvSpPr>
        <p:spPr>
          <a:xfrm>
            <a:off x="1066800" y="1908510"/>
            <a:ext cx="1747017" cy="595492"/>
          </a:xfrm>
          <a:prstGeom prst="ellipse">
            <a:avLst/>
          </a:prstGeom>
          <a:solidFill>
            <a:schemeClr val="accent5">
              <a:lumMod val="20000"/>
              <a:lumOff val="80000"/>
            </a:schemeClr>
          </a:solidFill>
          <a:ln w="9525">
            <a:solidFill>
              <a:schemeClr val="tx1"/>
            </a:solidFill>
          </a:ln>
        </p:spPr>
        <p:txBody>
          <a:bodyPr wrap="square" rtlCol="0">
            <a:normAutofit fontScale="85000" lnSpcReduction="10000"/>
          </a:bodyPr>
          <a:lstStyle/>
          <a:p>
            <a:pPr algn="ctr"/>
            <a:r>
              <a:rPr lang="en-US" sz="1400" dirty="0"/>
              <a:t>static aggregated work</a:t>
            </a:r>
          </a:p>
        </p:txBody>
      </p:sp>
      <p:sp>
        <p:nvSpPr>
          <p:cNvPr id="14" name="TextBox 13"/>
          <p:cNvSpPr txBox="1"/>
          <p:nvPr/>
        </p:nvSpPr>
        <p:spPr>
          <a:xfrm>
            <a:off x="1178221" y="2771946"/>
            <a:ext cx="1524174" cy="595492"/>
          </a:xfrm>
          <a:prstGeom prst="ellipse">
            <a:avLst/>
          </a:prstGeom>
          <a:solidFill>
            <a:schemeClr val="accent5">
              <a:lumMod val="20000"/>
              <a:lumOff val="80000"/>
            </a:schemeClr>
          </a:solidFill>
          <a:ln w="9525">
            <a:solidFill>
              <a:schemeClr val="tx1"/>
            </a:solidFill>
          </a:ln>
        </p:spPr>
        <p:txBody>
          <a:bodyPr wrap="square" rtlCol="0">
            <a:normAutofit fontScale="70000" lnSpcReduction="20000"/>
          </a:bodyPr>
          <a:lstStyle/>
          <a:p>
            <a:pPr algn="ctr"/>
            <a:r>
              <a:rPr lang="en-US" sz="1400" dirty="0"/>
              <a:t>static aggregated expression</a:t>
            </a:r>
          </a:p>
        </p:txBody>
      </p:sp>
      <p:sp>
        <p:nvSpPr>
          <p:cNvPr id="15" name="TextBox 14"/>
          <p:cNvSpPr txBox="1"/>
          <p:nvPr/>
        </p:nvSpPr>
        <p:spPr>
          <a:xfrm>
            <a:off x="2003029" y="2445003"/>
            <a:ext cx="894688" cy="276999"/>
          </a:xfrm>
          <a:prstGeom prst="rect">
            <a:avLst/>
          </a:prstGeom>
          <a:noFill/>
          <a:ln>
            <a:noFill/>
          </a:ln>
        </p:spPr>
        <p:txBody>
          <a:bodyPr wrap="square" rtlCol="0">
            <a:spAutoFit/>
          </a:bodyPr>
          <a:lstStyle/>
          <a:p>
            <a:pPr algn="r"/>
            <a:r>
              <a:rPr lang="en-US" sz="1200" i="1" dirty="0"/>
              <a:t>expression</a:t>
            </a:r>
          </a:p>
        </p:txBody>
      </p:sp>
      <p:sp>
        <p:nvSpPr>
          <p:cNvPr id="16" name="TextBox 15"/>
          <p:cNvSpPr txBox="1"/>
          <p:nvPr/>
        </p:nvSpPr>
        <p:spPr>
          <a:xfrm>
            <a:off x="1927698" y="3269244"/>
            <a:ext cx="1057584" cy="276999"/>
          </a:xfrm>
          <a:prstGeom prst="rect">
            <a:avLst/>
          </a:prstGeom>
          <a:noFill/>
          <a:ln>
            <a:noFill/>
          </a:ln>
        </p:spPr>
        <p:txBody>
          <a:bodyPr wrap="square" rtlCol="0">
            <a:spAutoFit/>
          </a:bodyPr>
          <a:lstStyle/>
          <a:p>
            <a:r>
              <a:rPr lang="en-US" sz="1200" i="1" dirty="0"/>
              <a:t>manifestation</a:t>
            </a:r>
          </a:p>
        </p:txBody>
      </p:sp>
      <p:cxnSp>
        <p:nvCxnSpPr>
          <p:cNvPr id="17" name="Straight Arrow Connector 16"/>
          <p:cNvCxnSpPr>
            <a:stCxn id="13" idx="4"/>
            <a:endCxn id="14" idx="0"/>
          </p:cNvCxnSpPr>
          <p:nvPr/>
        </p:nvCxnSpPr>
        <p:spPr>
          <a:xfrm>
            <a:off x="1940309" y="2504002"/>
            <a:ext cx="0" cy="26794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371600" y="1143000"/>
            <a:ext cx="1137416" cy="350289"/>
          </a:xfrm>
          <a:prstGeom prst="ellipse">
            <a:avLst/>
          </a:prstGeom>
          <a:solidFill>
            <a:schemeClr val="accent5">
              <a:lumMod val="20000"/>
              <a:lumOff val="80000"/>
            </a:schemeClr>
          </a:solidFill>
          <a:ln w="9525">
            <a:solidFill>
              <a:schemeClr val="tx1"/>
            </a:solidFill>
          </a:ln>
        </p:spPr>
        <p:txBody>
          <a:bodyPr wrap="square" rtlCol="0">
            <a:normAutofit fontScale="85000" lnSpcReduction="20000"/>
          </a:bodyPr>
          <a:lstStyle/>
          <a:p>
            <a:pPr algn="ctr"/>
            <a:r>
              <a:rPr lang="en-US" sz="1400" dirty="0"/>
              <a:t>Author</a:t>
            </a:r>
          </a:p>
        </p:txBody>
      </p:sp>
      <p:sp>
        <p:nvSpPr>
          <p:cNvPr id="19" name="TextBox 18"/>
          <p:cNvSpPr txBox="1"/>
          <p:nvPr/>
        </p:nvSpPr>
        <p:spPr>
          <a:xfrm>
            <a:off x="1965330" y="1499774"/>
            <a:ext cx="960113" cy="276999"/>
          </a:xfrm>
          <a:prstGeom prst="rect">
            <a:avLst/>
          </a:prstGeom>
          <a:noFill/>
        </p:spPr>
        <p:txBody>
          <a:bodyPr wrap="square" rtlCol="0">
            <a:spAutoFit/>
          </a:bodyPr>
          <a:lstStyle/>
          <a:p>
            <a:r>
              <a:rPr lang="en-US" sz="1200" i="1" dirty="0"/>
              <a:t>author of</a:t>
            </a:r>
          </a:p>
        </p:txBody>
      </p:sp>
      <p:cxnSp>
        <p:nvCxnSpPr>
          <p:cNvPr id="20" name="Straight Arrow Connector 19"/>
          <p:cNvCxnSpPr>
            <a:stCxn id="18" idx="4"/>
            <a:endCxn id="13" idx="0"/>
          </p:cNvCxnSpPr>
          <p:nvPr/>
        </p:nvCxnSpPr>
        <p:spPr>
          <a:xfrm>
            <a:off x="1940308" y="1493289"/>
            <a:ext cx="1" cy="415221"/>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Elbow Connector 20"/>
          <p:cNvCxnSpPr>
            <a:stCxn id="14" idx="4"/>
            <a:endCxn id="12" idx="0"/>
          </p:cNvCxnSpPr>
          <p:nvPr/>
        </p:nvCxnSpPr>
        <p:spPr>
          <a:xfrm rot="16200000" flipH="1">
            <a:off x="2281804" y="3025941"/>
            <a:ext cx="349373" cy="1032365"/>
          </a:xfrm>
          <a:prstGeom prst="bentConnector3">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271784" y="1828800"/>
            <a:ext cx="1524174" cy="595492"/>
          </a:xfrm>
          <a:prstGeom prst="ellipse">
            <a:avLst/>
          </a:prstGeom>
          <a:solidFill>
            <a:schemeClr val="accent2">
              <a:lumMod val="20000"/>
              <a:lumOff val="80000"/>
            </a:schemeClr>
          </a:solidFill>
          <a:ln w="9525">
            <a:solidFill>
              <a:schemeClr val="tx1"/>
            </a:solidFill>
          </a:ln>
        </p:spPr>
        <p:txBody>
          <a:bodyPr wrap="square" rtlCol="0">
            <a:noAutofit/>
          </a:bodyPr>
          <a:lstStyle/>
          <a:p>
            <a:pPr algn="ctr"/>
            <a:r>
              <a:rPr lang="en-US" sz="1000" dirty="0"/>
              <a:t>static aggregating work</a:t>
            </a:r>
          </a:p>
        </p:txBody>
      </p:sp>
      <p:sp>
        <p:nvSpPr>
          <p:cNvPr id="23" name="TextBox 22"/>
          <p:cNvSpPr txBox="1"/>
          <p:nvPr/>
        </p:nvSpPr>
        <p:spPr>
          <a:xfrm>
            <a:off x="3271784" y="2771946"/>
            <a:ext cx="1524174" cy="595492"/>
          </a:xfrm>
          <a:prstGeom prst="ellipse">
            <a:avLst/>
          </a:prstGeom>
          <a:solidFill>
            <a:schemeClr val="accent2">
              <a:lumMod val="20000"/>
              <a:lumOff val="80000"/>
            </a:schemeClr>
          </a:solidFill>
          <a:ln w="9525">
            <a:solidFill>
              <a:schemeClr val="tx1"/>
            </a:solidFill>
          </a:ln>
        </p:spPr>
        <p:txBody>
          <a:bodyPr wrap="square" rtlCol="0">
            <a:noAutofit/>
          </a:bodyPr>
          <a:lstStyle/>
          <a:p>
            <a:pPr algn="ctr"/>
            <a:r>
              <a:rPr lang="en-US" sz="1000" dirty="0"/>
              <a:t>static aggregating  expression</a:t>
            </a:r>
          </a:p>
        </p:txBody>
      </p:sp>
      <p:cxnSp>
        <p:nvCxnSpPr>
          <p:cNvPr id="24" name="Straight Arrow Connector 23"/>
          <p:cNvCxnSpPr>
            <a:stCxn id="22" idx="4"/>
            <a:endCxn id="23" idx="0"/>
          </p:cNvCxnSpPr>
          <p:nvPr/>
        </p:nvCxnSpPr>
        <p:spPr>
          <a:xfrm>
            <a:off x="4033871" y="2424292"/>
            <a:ext cx="0" cy="34765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a:stCxn id="23" idx="4"/>
            <a:endCxn id="12" idx="0"/>
          </p:cNvCxnSpPr>
          <p:nvPr/>
        </p:nvCxnSpPr>
        <p:spPr>
          <a:xfrm rot="5400000">
            <a:off x="3328586" y="3011525"/>
            <a:ext cx="349373" cy="1061198"/>
          </a:xfrm>
          <a:prstGeom prst="bentConnector3">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080832" y="2473122"/>
            <a:ext cx="894688" cy="276999"/>
          </a:xfrm>
          <a:prstGeom prst="rect">
            <a:avLst/>
          </a:prstGeom>
          <a:noFill/>
          <a:ln>
            <a:noFill/>
          </a:ln>
        </p:spPr>
        <p:txBody>
          <a:bodyPr wrap="square" rtlCol="0">
            <a:spAutoFit/>
          </a:bodyPr>
          <a:lstStyle/>
          <a:p>
            <a:pPr algn="r"/>
            <a:r>
              <a:rPr lang="en-US" sz="1200" i="1" dirty="0"/>
              <a:t>expression</a:t>
            </a:r>
          </a:p>
        </p:txBody>
      </p:sp>
      <p:sp>
        <p:nvSpPr>
          <p:cNvPr id="27" name="TextBox 26"/>
          <p:cNvSpPr txBox="1"/>
          <p:nvPr/>
        </p:nvSpPr>
        <p:spPr>
          <a:xfrm>
            <a:off x="3005501" y="3297363"/>
            <a:ext cx="1057584" cy="276999"/>
          </a:xfrm>
          <a:prstGeom prst="rect">
            <a:avLst/>
          </a:prstGeom>
          <a:noFill/>
          <a:ln>
            <a:noFill/>
          </a:ln>
        </p:spPr>
        <p:txBody>
          <a:bodyPr wrap="square" rtlCol="0">
            <a:spAutoFit/>
          </a:bodyPr>
          <a:lstStyle/>
          <a:p>
            <a:r>
              <a:rPr lang="en-US" sz="1200" i="1" dirty="0"/>
              <a:t>manifestation</a:t>
            </a:r>
          </a:p>
        </p:txBody>
      </p:sp>
      <p:sp>
        <p:nvSpPr>
          <p:cNvPr id="29" name="TextBox 28"/>
          <p:cNvSpPr txBox="1"/>
          <p:nvPr/>
        </p:nvSpPr>
        <p:spPr>
          <a:xfrm>
            <a:off x="5457010" y="3718157"/>
            <a:ext cx="1781990" cy="777643"/>
          </a:xfrm>
          <a:prstGeom prst="ellipse">
            <a:avLst/>
          </a:prstGeom>
          <a:solidFill>
            <a:schemeClr val="accent5">
              <a:lumMod val="20000"/>
              <a:lumOff val="80000"/>
            </a:schemeClr>
          </a:solidFill>
          <a:ln w="9525">
            <a:solidFill>
              <a:schemeClr val="tx1"/>
            </a:solidFill>
          </a:ln>
        </p:spPr>
        <p:txBody>
          <a:bodyPr wrap="square" rtlCol="0">
            <a:noAutofit/>
          </a:bodyPr>
          <a:lstStyle/>
          <a:p>
            <a:pPr algn="ctr"/>
            <a:r>
              <a:rPr lang="en-US" sz="1000" dirty="0"/>
              <a:t>successive aggregate</a:t>
            </a:r>
          </a:p>
          <a:p>
            <a:pPr algn="ctr"/>
            <a:r>
              <a:rPr lang="en-US" sz="1000" dirty="0"/>
              <a:t>manifestation multiunit</a:t>
            </a:r>
          </a:p>
        </p:txBody>
      </p:sp>
      <p:sp>
        <p:nvSpPr>
          <p:cNvPr id="30" name="TextBox 29"/>
          <p:cNvSpPr txBox="1"/>
          <p:nvPr/>
        </p:nvSpPr>
        <p:spPr>
          <a:xfrm>
            <a:off x="5574172" y="1765861"/>
            <a:ext cx="1524174" cy="707261"/>
          </a:xfrm>
          <a:prstGeom prst="ellipse">
            <a:avLst/>
          </a:prstGeom>
          <a:solidFill>
            <a:schemeClr val="accent5">
              <a:lumMod val="20000"/>
              <a:lumOff val="80000"/>
            </a:schemeClr>
          </a:solidFill>
          <a:ln w="9525">
            <a:solidFill>
              <a:schemeClr val="tx1"/>
            </a:solidFill>
          </a:ln>
        </p:spPr>
        <p:txBody>
          <a:bodyPr wrap="square" rtlCol="0">
            <a:normAutofit fontScale="77500" lnSpcReduction="20000"/>
          </a:bodyPr>
          <a:lstStyle/>
          <a:p>
            <a:pPr algn="ctr"/>
            <a:r>
              <a:rPr lang="en-US" sz="1400" dirty="0"/>
              <a:t>successive aggregating work</a:t>
            </a:r>
          </a:p>
        </p:txBody>
      </p:sp>
      <p:sp>
        <p:nvSpPr>
          <p:cNvPr id="31" name="TextBox 30"/>
          <p:cNvSpPr txBox="1"/>
          <p:nvPr/>
        </p:nvSpPr>
        <p:spPr>
          <a:xfrm>
            <a:off x="5574172" y="2771115"/>
            <a:ext cx="1524174" cy="595492"/>
          </a:xfrm>
          <a:prstGeom prst="ellipse">
            <a:avLst/>
          </a:prstGeom>
          <a:solidFill>
            <a:schemeClr val="accent5">
              <a:lumMod val="20000"/>
              <a:lumOff val="80000"/>
            </a:schemeClr>
          </a:solidFill>
          <a:ln w="9525">
            <a:solidFill>
              <a:schemeClr val="tx1"/>
            </a:solidFill>
          </a:ln>
        </p:spPr>
        <p:txBody>
          <a:bodyPr wrap="square" rtlCol="0">
            <a:noAutofit/>
          </a:bodyPr>
          <a:lstStyle/>
          <a:p>
            <a:pPr algn="ctr"/>
            <a:r>
              <a:rPr lang="en-US" sz="1000" dirty="0"/>
              <a:t>successive aggregating  expression</a:t>
            </a:r>
          </a:p>
        </p:txBody>
      </p:sp>
      <p:cxnSp>
        <p:nvCxnSpPr>
          <p:cNvPr id="32" name="Straight Arrow Connector 31"/>
          <p:cNvCxnSpPr>
            <a:stCxn id="30" idx="4"/>
            <a:endCxn id="31" idx="0"/>
          </p:cNvCxnSpPr>
          <p:nvPr/>
        </p:nvCxnSpPr>
        <p:spPr>
          <a:xfrm>
            <a:off x="6336259" y="2473122"/>
            <a:ext cx="0" cy="29799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5383220" y="2472291"/>
            <a:ext cx="894688" cy="276999"/>
          </a:xfrm>
          <a:prstGeom prst="rect">
            <a:avLst/>
          </a:prstGeom>
          <a:noFill/>
          <a:ln>
            <a:noFill/>
          </a:ln>
        </p:spPr>
        <p:txBody>
          <a:bodyPr wrap="square" rtlCol="0">
            <a:spAutoFit/>
          </a:bodyPr>
          <a:lstStyle/>
          <a:p>
            <a:pPr algn="r"/>
            <a:r>
              <a:rPr lang="en-US" sz="1200" i="1" dirty="0"/>
              <a:t>expression</a:t>
            </a:r>
          </a:p>
        </p:txBody>
      </p:sp>
      <p:sp>
        <p:nvSpPr>
          <p:cNvPr id="35" name="TextBox 34"/>
          <p:cNvSpPr txBox="1"/>
          <p:nvPr/>
        </p:nvSpPr>
        <p:spPr>
          <a:xfrm>
            <a:off x="5307889" y="3296532"/>
            <a:ext cx="1057584" cy="276999"/>
          </a:xfrm>
          <a:prstGeom prst="rect">
            <a:avLst/>
          </a:prstGeom>
          <a:noFill/>
          <a:ln>
            <a:noFill/>
          </a:ln>
        </p:spPr>
        <p:txBody>
          <a:bodyPr wrap="square" rtlCol="0">
            <a:spAutoFit/>
          </a:bodyPr>
          <a:lstStyle/>
          <a:p>
            <a:r>
              <a:rPr lang="en-US" sz="1200" i="1" dirty="0"/>
              <a:t>manifestation</a:t>
            </a:r>
          </a:p>
        </p:txBody>
      </p:sp>
      <p:cxnSp>
        <p:nvCxnSpPr>
          <p:cNvPr id="4" name="Straight Arrow Connector 3"/>
          <p:cNvCxnSpPr>
            <a:stCxn id="31" idx="4"/>
            <a:endCxn id="29" idx="0"/>
          </p:cNvCxnSpPr>
          <p:nvPr/>
        </p:nvCxnSpPr>
        <p:spPr>
          <a:xfrm>
            <a:off x="6336259" y="3366607"/>
            <a:ext cx="11746" cy="3515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stCxn id="22" idx="6"/>
            <a:endCxn id="30" idx="2"/>
          </p:cNvCxnSpPr>
          <p:nvPr/>
        </p:nvCxnSpPr>
        <p:spPr>
          <a:xfrm flipV="1">
            <a:off x="4795958" y="2119492"/>
            <a:ext cx="778214" cy="705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23" idx="6"/>
            <a:endCxn id="31" idx="2"/>
          </p:cNvCxnSpPr>
          <p:nvPr/>
        </p:nvCxnSpPr>
        <p:spPr>
          <a:xfrm flipV="1">
            <a:off x="4795958" y="3068861"/>
            <a:ext cx="778214" cy="83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Curved Connector 41"/>
          <p:cNvCxnSpPr>
            <a:stCxn id="12" idx="5"/>
            <a:endCxn id="29" idx="3"/>
          </p:cNvCxnSpPr>
          <p:nvPr/>
        </p:nvCxnSpPr>
        <p:spPr>
          <a:xfrm rot="16200000" flipH="1">
            <a:off x="4583880" y="3247821"/>
            <a:ext cx="152918" cy="2115274"/>
          </a:xfrm>
          <a:prstGeom prst="curvedConnector3">
            <a:avLst>
              <a:gd name="adj1" fmla="val 323965"/>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4793956" y="1894557"/>
            <a:ext cx="894688" cy="276999"/>
          </a:xfrm>
          <a:prstGeom prst="rect">
            <a:avLst/>
          </a:prstGeom>
          <a:noFill/>
          <a:ln>
            <a:noFill/>
          </a:ln>
        </p:spPr>
        <p:txBody>
          <a:bodyPr wrap="square" rtlCol="0">
            <a:spAutoFit/>
          </a:bodyPr>
          <a:lstStyle/>
          <a:p>
            <a:r>
              <a:rPr lang="en-US" sz="1200" i="1" dirty="0"/>
              <a:t>issue  of</a:t>
            </a:r>
          </a:p>
        </p:txBody>
      </p:sp>
      <p:sp>
        <p:nvSpPr>
          <p:cNvPr id="50" name="TextBox 49"/>
          <p:cNvSpPr txBox="1"/>
          <p:nvPr/>
        </p:nvSpPr>
        <p:spPr>
          <a:xfrm>
            <a:off x="4660338" y="2766364"/>
            <a:ext cx="1176343" cy="276999"/>
          </a:xfrm>
          <a:prstGeom prst="rect">
            <a:avLst/>
          </a:prstGeom>
          <a:noFill/>
          <a:ln>
            <a:noFill/>
          </a:ln>
        </p:spPr>
        <p:txBody>
          <a:bodyPr wrap="square" rtlCol="0">
            <a:spAutoFit/>
          </a:bodyPr>
          <a:lstStyle/>
          <a:p>
            <a:r>
              <a:rPr lang="en-US" sz="1200" i="1" dirty="0"/>
              <a:t>aggregated by</a:t>
            </a:r>
          </a:p>
        </p:txBody>
      </p:sp>
      <p:sp>
        <p:nvSpPr>
          <p:cNvPr id="51" name="TextBox 50"/>
          <p:cNvSpPr txBox="1"/>
          <p:nvPr/>
        </p:nvSpPr>
        <p:spPr>
          <a:xfrm>
            <a:off x="3845186" y="4142601"/>
            <a:ext cx="1641214" cy="276999"/>
          </a:xfrm>
          <a:prstGeom prst="rect">
            <a:avLst/>
          </a:prstGeom>
          <a:noFill/>
          <a:ln>
            <a:noFill/>
          </a:ln>
        </p:spPr>
        <p:txBody>
          <a:bodyPr wrap="square" rtlCol="0">
            <a:spAutoFit/>
          </a:bodyPr>
          <a:lstStyle/>
          <a:p>
            <a:r>
              <a:rPr lang="en-US" sz="1200" i="1" dirty="0"/>
              <a:t>part of manifestation</a:t>
            </a:r>
          </a:p>
        </p:txBody>
      </p:sp>
      <p:sp>
        <p:nvSpPr>
          <p:cNvPr id="37" name="TextBox 36"/>
          <p:cNvSpPr txBox="1"/>
          <p:nvPr/>
        </p:nvSpPr>
        <p:spPr>
          <a:xfrm>
            <a:off x="228600" y="1143000"/>
            <a:ext cx="914226" cy="350289"/>
          </a:xfrm>
          <a:prstGeom prst="ellipse">
            <a:avLst/>
          </a:prstGeom>
          <a:solidFill>
            <a:schemeClr val="accent5">
              <a:lumMod val="20000"/>
              <a:lumOff val="80000"/>
            </a:schemeClr>
          </a:solidFill>
          <a:ln w="9525">
            <a:solidFill>
              <a:schemeClr val="tx1"/>
            </a:solidFill>
          </a:ln>
        </p:spPr>
        <p:txBody>
          <a:bodyPr wrap="square" rtlCol="0">
            <a:normAutofit fontScale="85000" lnSpcReduction="20000"/>
          </a:bodyPr>
          <a:lstStyle/>
          <a:p>
            <a:pPr algn="ctr"/>
            <a:r>
              <a:rPr lang="en-US" sz="1400" dirty="0"/>
              <a:t>Author</a:t>
            </a:r>
          </a:p>
        </p:txBody>
      </p:sp>
      <p:cxnSp>
        <p:nvCxnSpPr>
          <p:cNvPr id="6" name="Curved Connector 5"/>
          <p:cNvCxnSpPr>
            <a:stCxn id="37" idx="3"/>
            <a:endCxn id="12" idx="3"/>
          </p:cNvCxnSpPr>
          <p:nvPr/>
        </p:nvCxnSpPr>
        <p:spPr>
          <a:xfrm rot="16200000" flipH="1">
            <a:off x="-40940" y="1845414"/>
            <a:ext cx="2787009" cy="1980159"/>
          </a:xfrm>
          <a:prstGeom prst="curvedConnector3">
            <a:avLst>
              <a:gd name="adj1" fmla="val 111355"/>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491087" y="1562399"/>
            <a:ext cx="960113" cy="461665"/>
          </a:xfrm>
          <a:prstGeom prst="rect">
            <a:avLst/>
          </a:prstGeom>
          <a:noFill/>
        </p:spPr>
        <p:txBody>
          <a:bodyPr wrap="square" rtlCol="0">
            <a:spAutoFit/>
          </a:bodyPr>
          <a:lstStyle/>
          <a:p>
            <a:r>
              <a:rPr lang="en-US" sz="1200" i="1" dirty="0"/>
              <a:t>writer of aggregate</a:t>
            </a:r>
          </a:p>
        </p:txBody>
      </p:sp>
      <p:pic>
        <p:nvPicPr>
          <p:cNvPr id="43" name="Picture 2" descr="aaa836c3-7829-4307-8eb1-cf6567e90609@namprd13"/>
          <p:cNvPicPr>
            <a:picLocks noChangeAspect="1" noChangeArrowheads="1"/>
          </p:cNvPicPr>
          <p:nvPr/>
        </p:nvPicPr>
        <p:blipFill rotWithShape="1">
          <a:blip r:embed="rId3">
            <a:extLst>
              <a:ext uri="{28A0092B-C50C-407E-A947-70E740481C1C}">
                <a14:useLocalDpi xmlns:a14="http://schemas.microsoft.com/office/drawing/2010/main" val="0"/>
              </a:ext>
            </a:extLst>
          </a:blip>
          <a:srcRect b="64652"/>
          <a:stretch/>
        </p:blipFill>
        <p:spPr bwMode="auto">
          <a:xfrm>
            <a:off x="76200" y="4634585"/>
            <a:ext cx="2686050" cy="2147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2" descr="f5be7aec-f363-460d-8971-615abdc7b133@namprd13">
            <a:extLst>
              <a:ext uri="{FF2B5EF4-FFF2-40B4-BE49-F238E27FC236}">
                <a16:creationId xmlns:a16="http://schemas.microsoft.com/office/drawing/2014/main" id="{115D679A-D2D0-4B2D-A2A6-3D3741324A6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1295" t="6287" r="10745" b="40570"/>
          <a:stretch/>
        </p:blipFill>
        <p:spPr bwMode="auto">
          <a:xfrm>
            <a:off x="5867400" y="5117590"/>
            <a:ext cx="3200400" cy="163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805997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Describing a diachronic aggregating work</a:t>
            </a:r>
            <a:br>
              <a:rPr lang="en-US" dirty="0"/>
            </a:br>
            <a:r>
              <a:rPr lang="en-US" dirty="0"/>
              <a:t>But you can relate an expression of an aggregated work directly to an expression of a successive aggregating work</a:t>
            </a:r>
          </a:p>
        </p:txBody>
      </p:sp>
      <p:sp>
        <p:nvSpPr>
          <p:cNvPr id="12" name="TextBox 11"/>
          <p:cNvSpPr txBox="1"/>
          <p:nvPr/>
        </p:nvSpPr>
        <p:spPr>
          <a:xfrm>
            <a:off x="2081678" y="3716811"/>
            <a:ext cx="1781990" cy="600065"/>
          </a:xfrm>
          <a:prstGeom prst="ellipse">
            <a:avLst/>
          </a:prstGeom>
          <a:solidFill>
            <a:schemeClr val="accent5">
              <a:lumMod val="20000"/>
              <a:lumOff val="80000"/>
            </a:schemeClr>
          </a:solidFill>
          <a:ln w="9525">
            <a:solidFill>
              <a:schemeClr val="tx1"/>
            </a:solidFill>
          </a:ln>
        </p:spPr>
        <p:txBody>
          <a:bodyPr wrap="square" rtlCol="0">
            <a:noAutofit/>
          </a:bodyPr>
          <a:lstStyle/>
          <a:p>
            <a:pPr algn="ctr"/>
            <a:r>
              <a:rPr lang="en-US" sz="1200" dirty="0"/>
              <a:t>static aggregate</a:t>
            </a:r>
          </a:p>
          <a:p>
            <a:pPr algn="ctr"/>
            <a:r>
              <a:rPr lang="en-US" sz="1200" dirty="0"/>
              <a:t>manifestation</a:t>
            </a:r>
          </a:p>
        </p:txBody>
      </p:sp>
      <p:sp>
        <p:nvSpPr>
          <p:cNvPr id="13" name="TextBox 12"/>
          <p:cNvSpPr txBox="1"/>
          <p:nvPr/>
        </p:nvSpPr>
        <p:spPr>
          <a:xfrm>
            <a:off x="1066800" y="1908510"/>
            <a:ext cx="1747017" cy="595492"/>
          </a:xfrm>
          <a:prstGeom prst="ellipse">
            <a:avLst/>
          </a:prstGeom>
          <a:solidFill>
            <a:schemeClr val="accent5">
              <a:lumMod val="20000"/>
              <a:lumOff val="80000"/>
            </a:schemeClr>
          </a:solidFill>
          <a:ln w="9525">
            <a:solidFill>
              <a:schemeClr val="tx1"/>
            </a:solidFill>
          </a:ln>
        </p:spPr>
        <p:txBody>
          <a:bodyPr wrap="square" rtlCol="0">
            <a:normAutofit fontScale="85000" lnSpcReduction="10000"/>
          </a:bodyPr>
          <a:lstStyle/>
          <a:p>
            <a:pPr algn="ctr"/>
            <a:r>
              <a:rPr lang="en-US" sz="1400" dirty="0"/>
              <a:t>static aggregated work</a:t>
            </a:r>
          </a:p>
        </p:txBody>
      </p:sp>
      <p:sp>
        <p:nvSpPr>
          <p:cNvPr id="14" name="TextBox 13"/>
          <p:cNvSpPr txBox="1"/>
          <p:nvPr/>
        </p:nvSpPr>
        <p:spPr>
          <a:xfrm>
            <a:off x="1178221" y="2771946"/>
            <a:ext cx="1524174" cy="595492"/>
          </a:xfrm>
          <a:prstGeom prst="ellipse">
            <a:avLst/>
          </a:prstGeom>
          <a:solidFill>
            <a:schemeClr val="accent2">
              <a:lumMod val="20000"/>
              <a:lumOff val="80000"/>
            </a:schemeClr>
          </a:solidFill>
          <a:ln w="9525">
            <a:solidFill>
              <a:schemeClr val="tx1"/>
            </a:solidFill>
          </a:ln>
        </p:spPr>
        <p:txBody>
          <a:bodyPr wrap="square" rtlCol="0">
            <a:normAutofit fontScale="70000" lnSpcReduction="20000"/>
          </a:bodyPr>
          <a:lstStyle/>
          <a:p>
            <a:pPr algn="ctr"/>
            <a:r>
              <a:rPr lang="en-US" sz="1400" dirty="0"/>
              <a:t>static aggregated expression</a:t>
            </a:r>
          </a:p>
        </p:txBody>
      </p:sp>
      <p:sp>
        <p:nvSpPr>
          <p:cNvPr id="15" name="TextBox 14"/>
          <p:cNvSpPr txBox="1"/>
          <p:nvPr/>
        </p:nvSpPr>
        <p:spPr>
          <a:xfrm>
            <a:off x="2003029" y="2445003"/>
            <a:ext cx="894688" cy="276999"/>
          </a:xfrm>
          <a:prstGeom prst="rect">
            <a:avLst/>
          </a:prstGeom>
          <a:noFill/>
          <a:ln>
            <a:noFill/>
          </a:ln>
        </p:spPr>
        <p:txBody>
          <a:bodyPr wrap="square" rtlCol="0">
            <a:spAutoFit/>
          </a:bodyPr>
          <a:lstStyle/>
          <a:p>
            <a:pPr algn="r"/>
            <a:r>
              <a:rPr lang="en-US" sz="1200" i="1" dirty="0"/>
              <a:t>expression</a:t>
            </a:r>
          </a:p>
        </p:txBody>
      </p:sp>
      <p:sp>
        <p:nvSpPr>
          <p:cNvPr id="16" name="TextBox 15"/>
          <p:cNvSpPr txBox="1"/>
          <p:nvPr/>
        </p:nvSpPr>
        <p:spPr>
          <a:xfrm>
            <a:off x="1927698" y="3269244"/>
            <a:ext cx="1057584" cy="276999"/>
          </a:xfrm>
          <a:prstGeom prst="rect">
            <a:avLst/>
          </a:prstGeom>
          <a:noFill/>
          <a:ln>
            <a:noFill/>
          </a:ln>
        </p:spPr>
        <p:txBody>
          <a:bodyPr wrap="square" rtlCol="0">
            <a:spAutoFit/>
          </a:bodyPr>
          <a:lstStyle/>
          <a:p>
            <a:r>
              <a:rPr lang="en-US" sz="1200" i="1" dirty="0"/>
              <a:t>manifestation</a:t>
            </a:r>
          </a:p>
        </p:txBody>
      </p:sp>
      <p:cxnSp>
        <p:nvCxnSpPr>
          <p:cNvPr id="17" name="Straight Arrow Connector 16"/>
          <p:cNvCxnSpPr>
            <a:stCxn id="13" idx="4"/>
            <a:endCxn id="14" idx="0"/>
          </p:cNvCxnSpPr>
          <p:nvPr/>
        </p:nvCxnSpPr>
        <p:spPr>
          <a:xfrm>
            <a:off x="1940309" y="2504002"/>
            <a:ext cx="0" cy="26794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371600" y="1143000"/>
            <a:ext cx="1137416" cy="350289"/>
          </a:xfrm>
          <a:prstGeom prst="ellipse">
            <a:avLst/>
          </a:prstGeom>
          <a:solidFill>
            <a:schemeClr val="accent5">
              <a:lumMod val="20000"/>
              <a:lumOff val="80000"/>
            </a:schemeClr>
          </a:solidFill>
          <a:ln w="9525">
            <a:solidFill>
              <a:schemeClr val="tx1"/>
            </a:solidFill>
          </a:ln>
        </p:spPr>
        <p:txBody>
          <a:bodyPr wrap="square" rtlCol="0">
            <a:normAutofit fontScale="85000" lnSpcReduction="20000"/>
          </a:bodyPr>
          <a:lstStyle/>
          <a:p>
            <a:pPr algn="ctr"/>
            <a:r>
              <a:rPr lang="en-US" sz="1400" dirty="0"/>
              <a:t>Author</a:t>
            </a:r>
          </a:p>
        </p:txBody>
      </p:sp>
      <p:sp>
        <p:nvSpPr>
          <p:cNvPr id="19" name="TextBox 18"/>
          <p:cNvSpPr txBox="1"/>
          <p:nvPr/>
        </p:nvSpPr>
        <p:spPr>
          <a:xfrm>
            <a:off x="1965330" y="1499774"/>
            <a:ext cx="960113" cy="276999"/>
          </a:xfrm>
          <a:prstGeom prst="rect">
            <a:avLst/>
          </a:prstGeom>
          <a:noFill/>
        </p:spPr>
        <p:txBody>
          <a:bodyPr wrap="square" rtlCol="0">
            <a:spAutoFit/>
          </a:bodyPr>
          <a:lstStyle/>
          <a:p>
            <a:r>
              <a:rPr lang="en-US" sz="1200" i="1" dirty="0"/>
              <a:t>author of</a:t>
            </a:r>
          </a:p>
        </p:txBody>
      </p:sp>
      <p:cxnSp>
        <p:nvCxnSpPr>
          <p:cNvPr id="20" name="Straight Arrow Connector 19"/>
          <p:cNvCxnSpPr>
            <a:stCxn id="18" idx="4"/>
            <a:endCxn id="13" idx="0"/>
          </p:cNvCxnSpPr>
          <p:nvPr/>
        </p:nvCxnSpPr>
        <p:spPr>
          <a:xfrm>
            <a:off x="1940308" y="1493289"/>
            <a:ext cx="1" cy="415221"/>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Elbow Connector 20"/>
          <p:cNvCxnSpPr>
            <a:stCxn id="14" idx="4"/>
            <a:endCxn id="12" idx="0"/>
          </p:cNvCxnSpPr>
          <p:nvPr/>
        </p:nvCxnSpPr>
        <p:spPr>
          <a:xfrm rot="16200000" flipH="1">
            <a:off x="2281804" y="3025941"/>
            <a:ext cx="349373" cy="1032365"/>
          </a:xfrm>
          <a:prstGeom prst="bentConnector3">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271784" y="1828800"/>
            <a:ext cx="1524174" cy="595492"/>
          </a:xfrm>
          <a:prstGeom prst="ellipse">
            <a:avLst/>
          </a:prstGeom>
          <a:noFill/>
          <a:ln w="9525">
            <a:solidFill>
              <a:schemeClr val="tx1"/>
            </a:solidFill>
          </a:ln>
        </p:spPr>
        <p:txBody>
          <a:bodyPr wrap="square" rtlCol="0">
            <a:noAutofit/>
          </a:bodyPr>
          <a:lstStyle/>
          <a:p>
            <a:pPr algn="ctr"/>
            <a:r>
              <a:rPr lang="en-US" sz="1000" dirty="0"/>
              <a:t>static aggregating work</a:t>
            </a:r>
          </a:p>
        </p:txBody>
      </p:sp>
      <p:sp>
        <p:nvSpPr>
          <p:cNvPr id="23" name="TextBox 22"/>
          <p:cNvSpPr txBox="1"/>
          <p:nvPr/>
        </p:nvSpPr>
        <p:spPr>
          <a:xfrm>
            <a:off x="3271784" y="2771946"/>
            <a:ext cx="1524174" cy="595492"/>
          </a:xfrm>
          <a:prstGeom prst="ellipse">
            <a:avLst/>
          </a:prstGeom>
          <a:noFill/>
          <a:ln w="9525">
            <a:solidFill>
              <a:schemeClr val="tx1"/>
            </a:solidFill>
          </a:ln>
        </p:spPr>
        <p:txBody>
          <a:bodyPr wrap="square" rtlCol="0">
            <a:noAutofit/>
          </a:bodyPr>
          <a:lstStyle/>
          <a:p>
            <a:pPr algn="ctr"/>
            <a:r>
              <a:rPr lang="en-US" sz="1000" dirty="0"/>
              <a:t>static aggregating  expression</a:t>
            </a:r>
          </a:p>
        </p:txBody>
      </p:sp>
      <p:cxnSp>
        <p:nvCxnSpPr>
          <p:cNvPr id="24" name="Straight Arrow Connector 23"/>
          <p:cNvCxnSpPr>
            <a:stCxn id="22" idx="4"/>
            <a:endCxn id="23" idx="0"/>
          </p:cNvCxnSpPr>
          <p:nvPr/>
        </p:nvCxnSpPr>
        <p:spPr>
          <a:xfrm>
            <a:off x="4033871" y="2424292"/>
            <a:ext cx="0" cy="34765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a:stCxn id="23" idx="4"/>
            <a:endCxn id="12" idx="0"/>
          </p:cNvCxnSpPr>
          <p:nvPr/>
        </p:nvCxnSpPr>
        <p:spPr>
          <a:xfrm rot="5400000">
            <a:off x="3328586" y="3011525"/>
            <a:ext cx="349373" cy="1061198"/>
          </a:xfrm>
          <a:prstGeom prst="bentConnector3">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080832" y="2473122"/>
            <a:ext cx="894688" cy="276999"/>
          </a:xfrm>
          <a:prstGeom prst="rect">
            <a:avLst/>
          </a:prstGeom>
          <a:noFill/>
          <a:ln>
            <a:noFill/>
          </a:ln>
        </p:spPr>
        <p:txBody>
          <a:bodyPr wrap="square" rtlCol="0">
            <a:spAutoFit/>
          </a:bodyPr>
          <a:lstStyle/>
          <a:p>
            <a:pPr algn="r"/>
            <a:r>
              <a:rPr lang="en-US" sz="1200" i="1" dirty="0"/>
              <a:t>expression</a:t>
            </a:r>
          </a:p>
        </p:txBody>
      </p:sp>
      <p:sp>
        <p:nvSpPr>
          <p:cNvPr id="27" name="TextBox 26"/>
          <p:cNvSpPr txBox="1"/>
          <p:nvPr/>
        </p:nvSpPr>
        <p:spPr>
          <a:xfrm>
            <a:off x="3005501" y="3297363"/>
            <a:ext cx="1057584" cy="276999"/>
          </a:xfrm>
          <a:prstGeom prst="rect">
            <a:avLst/>
          </a:prstGeom>
          <a:noFill/>
          <a:ln>
            <a:noFill/>
          </a:ln>
        </p:spPr>
        <p:txBody>
          <a:bodyPr wrap="square" rtlCol="0">
            <a:spAutoFit/>
          </a:bodyPr>
          <a:lstStyle/>
          <a:p>
            <a:r>
              <a:rPr lang="en-US" sz="1200" i="1" dirty="0"/>
              <a:t>manifestation</a:t>
            </a:r>
          </a:p>
        </p:txBody>
      </p:sp>
      <p:sp>
        <p:nvSpPr>
          <p:cNvPr id="29" name="TextBox 28"/>
          <p:cNvSpPr txBox="1"/>
          <p:nvPr/>
        </p:nvSpPr>
        <p:spPr>
          <a:xfrm>
            <a:off x="5457010" y="3718157"/>
            <a:ext cx="1781990" cy="777643"/>
          </a:xfrm>
          <a:prstGeom prst="ellipse">
            <a:avLst/>
          </a:prstGeom>
          <a:noFill/>
          <a:ln w="9525">
            <a:solidFill>
              <a:schemeClr val="tx1"/>
            </a:solidFill>
          </a:ln>
        </p:spPr>
        <p:txBody>
          <a:bodyPr wrap="square" rtlCol="0">
            <a:noAutofit/>
          </a:bodyPr>
          <a:lstStyle/>
          <a:p>
            <a:pPr algn="ctr"/>
            <a:r>
              <a:rPr lang="en-US" sz="1000" dirty="0"/>
              <a:t>successive aggregate</a:t>
            </a:r>
          </a:p>
          <a:p>
            <a:pPr algn="ctr"/>
            <a:r>
              <a:rPr lang="en-US" sz="1000" dirty="0"/>
              <a:t>manifestation multiunit</a:t>
            </a:r>
          </a:p>
        </p:txBody>
      </p:sp>
      <p:sp>
        <p:nvSpPr>
          <p:cNvPr id="30" name="TextBox 29"/>
          <p:cNvSpPr txBox="1"/>
          <p:nvPr/>
        </p:nvSpPr>
        <p:spPr>
          <a:xfrm>
            <a:off x="5574172" y="1765861"/>
            <a:ext cx="1524174" cy="707261"/>
          </a:xfrm>
          <a:prstGeom prst="ellipse">
            <a:avLst/>
          </a:prstGeom>
          <a:solidFill>
            <a:schemeClr val="accent5">
              <a:lumMod val="20000"/>
              <a:lumOff val="80000"/>
            </a:schemeClr>
          </a:solidFill>
          <a:ln w="9525">
            <a:solidFill>
              <a:schemeClr val="tx1"/>
            </a:solidFill>
          </a:ln>
        </p:spPr>
        <p:txBody>
          <a:bodyPr wrap="square" rtlCol="0">
            <a:normAutofit fontScale="77500" lnSpcReduction="20000"/>
          </a:bodyPr>
          <a:lstStyle/>
          <a:p>
            <a:pPr algn="ctr"/>
            <a:r>
              <a:rPr lang="en-US" sz="1400" dirty="0"/>
              <a:t>successive aggregating work</a:t>
            </a:r>
          </a:p>
        </p:txBody>
      </p:sp>
      <p:sp>
        <p:nvSpPr>
          <p:cNvPr id="31" name="TextBox 30"/>
          <p:cNvSpPr txBox="1"/>
          <p:nvPr/>
        </p:nvSpPr>
        <p:spPr>
          <a:xfrm>
            <a:off x="5574172" y="2771115"/>
            <a:ext cx="1524174" cy="595492"/>
          </a:xfrm>
          <a:prstGeom prst="ellipse">
            <a:avLst/>
          </a:prstGeom>
          <a:solidFill>
            <a:schemeClr val="accent2">
              <a:lumMod val="20000"/>
              <a:lumOff val="80000"/>
            </a:schemeClr>
          </a:solidFill>
          <a:ln w="9525">
            <a:solidFill>
              <a:schemeClr val="tx1"/>
            </a:solidFill>
          </a:ln>
        </p:spPr>
        <p:txBody>
          <a:bodyPr wrap="square" rtlCol="0">
            <a:noAutofit/>
          </a:bodyPr>
          <a:lstStyle/>
          <a:p>
            <a:pPr algn="ctr"/>
            <a:r>
              <a:rPr lang="en-US" sz="1000" dirty="0"/>
              <a:t>successive aggregating  expression</a:t>
            </a:r>
          </a:p>
        </p:txBody>
      </p:sp>
      <p:cxnSp>
        <p:nvCxnSpPr>
          <p:cNvPr id="32" name="Straight Arrow Connector 31"/>
          <p:cNvCxnSpPr>
            <a:stCxn id="30" idx="4"/>
            <a:endCxn id="31" idx="0"/>
          </p:cNvCxnSpPr>
          <p:nvPr/>
        </p:nvCxnSpPr>
        <p:spPr>
          <a:xfrm>
            <a:off x="6336259" y="2473122"/>
            <a:ext cx="0" cy="29799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5383220" y="2472291"/>
            <a:ext cx="894688" cy="276999"/>
          </a:xfrm>
          <a:prstGeom prst="rect">
            <a:avLst/>
          </a:prstGeom>
          <a:noFill/>
          <a:ln>
            <a:noFill/>
          </a:ln>
        </p:spPr>
        <p:txBody>
          <a:bodyPr wrap="square" rtlCol="0">
            <a:spAutoFit/>
          </a:bodyPr>
          <a:lstStyle/>
          <a:p>
            <a:pPr algn="r"/>
            <a:r>
              <a:rPr lang="en-US" sz="1200" i="1" dirty="0"/>
              <a:t>expression</a:t>
            </a:r>
          </a:p>
        </p:txBody>
      </p:sp>
      <p:sp>
        <p:nvSpPr>
          <p:cNvPr id="35" name="TextBox 34"/>
          <p:cNvSpPr txBox="1"/>
          <p:nvPr/>
        </p:nvSpPr>
        <p:spPr>
          <a:xfrm>
            <a:off x="5307889" y="3296532"/>
            <a:ext cx="1057584" cy="276999"/>
          </a:xfrm>
          <a:prstGeom prst="rect">
            <a:avLst/>
          </a:prstGeom>
          <a:noFill/>
          <a:ln>
            <a:noFill/>
          </a:ln>
        </p:spPr>
        <p:txBody>
          <a:bodyPr wrap="square" rtlCol="0">
            <a:spAutoFit/>
          </a:bodyPr>
          <a:lstStyle/>
          <a:p>
            <a:r>
              <a:rPr lang="en-US" sz="1200" i="1" dirty="0"/>
              <a:t>manifestation</a:t>
            </a:r>
          </a:p>
        </p:txBody>
      </p:sp>
      <p:cxnSp>
        <p:nvCxnSpPr>
          <p:cNvPr id="4" name="Straight Arrow Connector 3"/>
          <p:cNvCxnSpPr>
            <a:stCxn id="31" idx="4"/>
            <a:endCxn id="29" idx="0"/>
          </p:cNvCxnSpPr>
          <p:nvPr/>
        </p:nvCxnSpPr>
        <p:spPr>
          <a:xfrm>
            <a:off x="6336259" y="3366607"/>
            <a:ext cx="11746" cy="3515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stCxn id="22" idx="6"/>
            <a:endCxn id="30" idx="2"/>
          </p:cNvCxnSpPr>
          <p:nvPr/>
        </p:nvCxnSpPr>
        <p:spPr>
          <a:xfrm flipV="1">
            <a:off x="4795958" y="2119492"/>
            <a:ext cx="778214" cy="705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23" idx="6"/>
            <a:endCxn id="31" idx="2"/>
          </p:cNvCxnSpPr>
          <p:nvPr/>
        </p:nvCxnSpPr>
        <p:spPr>
          <a:xfrm flipV="1">
            <a:off x="4795958" y="3068861"/>
            <a:ext cx="778214" cy="83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Curved Connector 41"/>
          <p:cNvCxnSpPr>
            <a:stCxn id="12" idx="5"/>
            <a:endCxn id="29" idx="3"/>
          </p:cNvCxnSpPr>
          <p:nvPr/>
        </p:nvCxnSpPr>
        <p:spPr>
          <a:xfrm rot="16200000" flipH="1">
            <a:off x="4583880" y="3247821"/>
            <a:ext cx="152918" cy="2115274"/>
          </a:xfrm>
          <a:prstGeom prst="curvedConnector3">
            <a:avLst>
              <a:gd name="adj1" fmla="val 323965"/>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4793956" y="1894557"/>
            <a:ext cx="894688" cy="276999"/>
          </a:xfrm>
          <a:prstGeom prst="rect">
            <a:avLst/>
          </a:prstGeom>
          <a:noFill/>
          <a:ln>
            <a:noFill/>
          </a:ln>
        </p:spPr>
        <p:txBody>
          <a:bodyPr wrap="square" rtlCol="0">
            <a:spAutoFit/>
          </a:bodyPr>
          <a:lstStyle/>
          <a:p>
            <a:r>
              <a:rPr lang="en-US" sz="1200" i="1" dirty="0"/>
              <a:t>issue  of</a:t>
            </a:r>
          </a:p>
        </p:txBody>
      </p:sp>
      <p:sp>
        <p:nvSpPr>
          <p:cNvPr id="50" name="TextBox 49"/>
          <p:cNvSpPr txBox="1"/>
          <p:nvPr/>
        </p:nvSpPr>
        <p:spPr>
          <a:xfrm>
            <a:off x="4660338" y="2766364"/>
            <a:ext cx="1176343" cy="276999"/>
          </a:xfrm>
          <a:prstGeom prst="rect">
            <a:avLst/>
          </a:prstGeom>
          <a:noFill/>
          <a:ln>
            <a:noFill/>
          </a:ln>
        </p:spPr>
        <p:txBody>
          <a:bodyPr wrap="square" rtlCol="0">
            <a:spAutoFit/>
          </a:bodyPr>
          <a:lstStyle/>
          <a:p>
            <a:r>
              <a:rPr lang="en-US" sz="1200" i="1" dirty="0"/>
              <a:t>aggregated by</a:t>
            </a:r>
          </a:p>
        </p:txBody>
      </p:sp>
      <p:sp>
        <p:nvSpPr>
          <p:cNvPr id="51" name="TextBox 50"/>
          <p:cNvSpPr txBox="1"/>
          <p:nvPr/>
        </p:nvSpPr>
        <p:spPr>
          <a:xfrm>
            <a:off x="3845186" y="4142601"/>
            <a:ext cx="1641214" cy="276999"/>
          </a:xfrm>
          <a:prstGeom prst="rect">
            <a:avLst/>
          </a:prstGeom>
          <a:noFill/>
          <a:ln>
            <a:noFill/>
          </a:ln>
        </p:spPr>
        <p:txBody>
          <a:bodyPr wrap="square" rtlCol="0">
            <a:spAutoFit/>
          </a:bodyPr>
          <a:lstStyle/>
          <a:p>
            <a:r>
              <a:rPr lang="en-US" sz="1200" i="1" dirty="0"/>
              <a:t>part of manifestation</a:t>
            </a:r>
          </a:p>
        </p:txBody>
      </p:sp>
      <p:sp>
        <p:nvSpPr>
          <p:cNvPr id="37" name="TextBox 36"/>
          <p:cNvSpPr txBox="1"/>
          <p:nvPr/>
        </p:nvSpPr>
        <p:spPr>
          <a:xfrm>
            <a:off x="228600" y="1143000"/>
            <a:ext cx="914226" cy="350289"/>
          </a:xfrm>
          <a:prstGeom prst="ellipse">
            <a:avLst/>
          </a:prstGeom>
          <a:solidFill>
            <a:schemeClr val="accent5">
              <a:lumMod val="20000"/>
              <a:lumOff val="80000"/>
            </a:schemeClr>
          </a:solidFill>
          <a:ln w="9525">
            <a:solidFill>
              <a:schemeClr val="tx1"/>
            </a:solidFill>
          </a:ln>
        </p:spPr>
        <p:txBody>
          <a:bodyPr wrap="square" rtlCol="0">
            <a:normAutofit fontScale="85000" lnSpcReduction="20000"/>
          </a:bodyPr>
          <a:lstStyle/>
          <a:p>
            <a:pPr algn="ctr"/>
            <a:r>
              <a:rPr lang="en-US" sz="1400" dirty="0"/>
              <a:t>Author</a:t>
            </a:r>
          </a:p>
        </p:txBody>
      </p:sp>
      <p:cxnSp>
        <p:nvCxnSpPr>
          <p:cNvPr id="6" name="Curved Connector 5"/>
          <p:cNvCxnSpPr>
            <a:stCxn id="37" idx="3"/>
            <a:endCxn id="12" idx="3"/>
          </p:cNvCxnSpPr>
          <p:nvPr/>
        </p:nvCxnSpPr>
        <p:spPr>
          <a:xfrm rot="16200000" flipH="1">
            <a:off x="-40940" y="1845414"/>
            <a:ext cx="2787009" cy="1980159"/>
          </a:xfrm>
          <a:prstGeom prst="curvedConnector3">
            <a:avLst>
              <a:gd name="adj1" fmla="val 111355"/>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491087" y="1562399"/>
            <a:ext cx="960113" cy="461665"/>
          </a:xfrm>
          <a:prstGeom prst="rect">
            <a:avLst/>
          </a:prstGeom>
          <a:noFill/>
        </p:spPr>
        <p:txBody>
          <a:bodyPr wrap="square" rtlCol="0">
            <a:spAutoFit/>
          </a:bodyPr>
          <a:lstStyle/>
          <a:p>
            <a:r>
              <a:rPr lang="en-US" sz="1200" i="1" dirty="0"/>
              <a:t>writer of aggregate</a:t>
            </a:r>
          </a:p>
        </p:txBody>
      </p:sp>
      <p:pic>
        <p:nvPicPr>
          <p:cNvPr id="43" name="Picture 2" descr="aaa836c3-7829-4307-8eb1-cf6567e90609@namprd13"/>
          <p:cNvPicPr>
            <a:picLocks noChangeAspect="1" noChangeArrowheads="1"/>
          </p:cNvPicPr>
          <p:nvPr/>
        </p:nvPicPr>
        <p:blipFill rotWithShape="1">
          <a:blip r:embed="rId3">
            <a:extLst>
              <a:ext uri="{28A0092B-C50C-407E-A947-70E740481C1C}">
                <a14:useLocalDpi xmlns:a14="http://schemas.microsoft.com/office/drawing/2010/main" val="0"/>
              </a:ext>
            </a:extLst>
          </a:blip>
          <a:srcRect b="64652"/>
          <a:stretch/>
        </p:blipFill>
        <p:spPr bwMode="auto">
          <a:xfrm>
            <a:off x="76200" y="4634585"/>
            <a:ext cx="2686050" cy="2147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2" descr="f5be7aec-f363-460d-8971-615abdc7b133@namprd13">
            <a:extLst>
              <a:ext uri="{FF2B5EF4-FFF2-40B4-BE49-F238E27FC236}">
                <a16:creationId xmlns:a16="http://schemas.microsoft.com/office/drawing/2014/main" id="{115D679A-D2D0-4B2D-A2A6-3D3741324A6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1295" t="6287" r="10745" b="40570"/>
          <a:stretch/>
        </p:blipFill>
        <p:spPr bwMode="auto">
          <a:xfrm>
            <a:off x="5867400" y="5117590"/>
            <a:ext cx="3200400" cy="163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Connector: Curved 4">
            <a:extLst>
              <a:ext uri="{FF2B5EF4-FFF2-40B4-BE49-F238E27FC236}">
                <a16:creationId xmlns:a16="http://schemas.microsoft.com/office/drawing/2014/main" id="{D296592F-E0B4-4442-A8E2-2CF1A34FC428}"/>
              </a:ext>
            </a:extLst>
          </p:cNvPr>
          <p:cNvCxnSpPr>
            <a:cxnSpLocks/>
            <a:stCxn id="14" idx="3"/>
            <a:endCxn id="31" idx="3"/>
          </p:cNvCxnSpPr>
          <p:nvPr/>
        </p:nvCxnSpPr>
        <p:spPr>
          <a:xfrm rot="5400000" flipH="1" flipV="1">
            <a:off x="3598990" y="1081839"/>
            <a:ext cx="831" cy="4395951"/>
          </a:xfrm>
          <a:prstGeom prst="curvedConnector3">
            <a:avLst>
              <a:gd name="adj1" fmla="val -5175788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55E1C77B-33B3-4848-A1B4-91278229C1E1}"/>
              </a:ext>
            </a:extLst>
          </p:cNvPr>
          <p:cNvSpPr txBox="1"/>
          <p:nvPr/>
        </p:nvSpPr>
        <p:spPr>
          <a:xfrm>
            <a:off x="1190683" y="3599651"/>
            <a:ext cx="1176343" cy="276999"/>
          </a:xfrm>
          <a:prstGeom prst="rect">
            <a:avLst/>
          </a:prstGeom>
          <a:noFill/>
          <a:ln>
            <a:noFill/>
          </a:ln>
        </p:spPr>
        <p:txBody>
          <a:bodyPr wrap="square" rtlCol="0">
            <a:spAutoFit/>
          </a:bodyPr>
          <a:lstStyle/>
          <a:p>
            <a:r>
              <a:rPr lang="en-US" sz="1200" i="1" dirty="0"/>
              <a:t>aggregated by</a:t>
            </a:r>
          </a:p>
        </p:txBody>
      </p:sp>
      <p:cxnSp>
        <p:nvCxnSpPr>
          <p:cNvPr id="40" name="Straight Arrow Connector 39">
            <a:extLst>
              <a:ext uri="{FF2B5EF4-FFF2-40B4-BE49-F238E27FC236}">
                <a16:creationId xmlns:a16="http://schemas.microsoft.com/office/drawing/2014/main" id="{0A7A1930-767F-4941-AA89-F0C862C17A63}"/>
              </a:ext>
            </a:extLst>
          </p:cNvPr>
          <p:cNvCxnSpPr>
            <a:stCxn id="14" idx="6"/>
            <a:endCxn id="23" idx="2"/>
          </p:cNvCxnSpPr>
          <p:nvPr/>
        </p:nvCxnSpPr>
        <p:spPr>
          <a:xfrm>
            <a:off x="2702395" y="3069692"/>
            <a:ext cx="569389"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A159772-A4F8-4274-84B8-FDD31B2FCC8E}"/>
              </a:ext>
            </a:extLst>
          </p:cNvPr>
          <p:cNvSpPr txBox="1"/>
          <p:nvPr/>
        </p:nvSpPr>
        <p:spPr>
          <a:xfrm>
            <a:off x="2494656" y="2691379"/>
            <a:ext cx="1176343" cy="276999"/>
          </a:xfrm>
          <a:prstGeom prst="rect">
            <a:avLst/>
          </a:prstGeom>
          <a:noFill/>
          <a:ln>
            <a:noFill/>
          </a:ln>
        </p:spPr>
        <p:txBody>
          <a:bodyPr wrap="square" rtlCol="0">
            <a:spAutoFit/>
          </a:bodyPr>
          <a:lstStyle/>
          <a:p>
            <a:r>
              <a:rPr lang="en-US" sz="1200" i="1" dirty="0"/>
              <a:t>aggregated by</a:t>
            </a:r>
          </a:p>
        </p:txBody>
      </p:sp>
    </p:spTree>
    <p:extLst>
      <p:ext uri="{BB962C8B-B14F-4D97-AF65-F5344CB8AC3E}">
        <p14:creationId xmlns:p14="http://schemas.microsoft.com/office/powerpoint/2010/main" val="193465625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Diachronic WEM lock</a:t>
            </a:r>
            <a:br>
              <a:rPr lang="en-US" dirty="0"/>
            </a:b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956967345"/>
              </p:ext>
            </p:extLst>
          </p:nvPr>
        </p:nvGraphicFramePr>
        <p:xfrm>
          <a:off x="3352800" y="762000"/>
          <a:ext cx="3124200" cy="3771900"/>
        </p:xfrm>
        <a:graphic>
          <a:graphicData uri="http://schemas.openxmlformats.org/drawingml/2006/table">
            <a:tbl>
              <a:tblPr/>
              <a:tblGrid>
                <a:gridCol w="3124200">
                  <a:extLst>
                    <a:ext uri="{9D8B030D-6E8A-4147-A177-3AD203B41FA5}">
                      <a16:colId xmlns:a16="http://schemas.microsoft.com/office/drawing/2014/main" val="20000"/>
                    </a:ext>
                  </a:extLst>
                </a:gridCol>
              </a:tblGrid>
              <a:tr h="190500">
                <a:tc>
                  <a:txBody>
                    <a:bodyPr/>
                    <a:lstStyle/>
                    <a:p>
                      <a:pPr algn="l" fontAlgn="t"/>
                      <a:r>
                        <a:rPr lang="en-US" sz="1000" b="1" i="0" u="none" strike="noStrike" dirty="0">
                          <a:solidFill>
                            <a:srgbClr val="000000"/>
                          </a:solidFill>
                          <a:effectLst/>
                          <a:latin typeface="Calibri"/>
                        </a:rPr>
                        <a:t>Describing a diachronic work</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323850">
                <a:tc>
                  <a:txBody>
                    <a:bodyPr/>
                    <a:lstStyle/>
                    <a:p>
                      <a:pPr algn="l" fontAlgn="t"/>
                      <a:r>
                        <a:rPr lang="en-US" sz="1000" b="0" i="0" u="none" strike="noStrike" dirty="0">
                          <a:solidFill>
                            <a:srgbClr val="000000"/>
                          </a:solidFill>
                          <a:effectLst/>
                          <a:latin typeface="Calibri"/>
                        </a:rPr>
                        <a:t>Record elements for the diachronic work (characteristics of the part, issue, or iteration works)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190500">
                <a:tc>
                  <a:txBody>
                    <a:bodyPr/>
                    <a:lstStyle/>
                    <a:p>
                      <a:pPr algn="l" fontAlgn="t"/>
                      <a:r>
                        <a:rPr lang="en-US" sz="1000" b="0" i="0" u="none" strike="noStrike">
                          <a:solidFill>
                            <a:srgbClr val="000000"/>
                          </a:solidFill>
                          <a:effectLst/>
                          <a:latin typeface="Calibri"/>
                        </a:rPr>
                        <a:t>Record a value for </a:t>
                      </a:r>
                      <a:r>
                        <a:rPr lang="en-US" sz="1000" b="1" i="1" u="none" strike="noStrike">
                          <a:solidFill>
                            <a:srgbClr val="000000"/>
                          </a:solidFill>
                          <a:effectLst/>
                          <a:latin typeface="Calibri"/>
                        </a:rPr>
                        <a:t>Extension plan</a:t>
                      </a:r>
                      <a:endParaRPr lang="en-US" sz="1000" b="0" i="0" u="none" strike="noStrike">
                        <a:solidFill>
                          <a:srgbClr val="000000"/>
                        </a:solidFill>
                        <a:effectLst/>
                        <a:latin typeface="Calibri"/>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90500">
                <a:tc>
                  <a:txBody>
                    <a:bodyPr/>
                    <a:lstStyle/>
                    <a:p>
                      <a:pPr algn="l" fontAlgn="t"/>
                      <a:r>
                        <a:rPr lang="en-US" sz="1000" b="0" i="0" u="none" strike="noStrike" dirty="0">
                          <a:solidFill>
                            <a:srgbClr val="000000"/>
                          </a:solidFill>
                          <a:effectLst/>
                          <a:latin typeface="Calibri"/>
                        </a:rPr>
                        <a:t>Record changes to element data over time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r h="323850">
                <a:tc>
                  <a:txBody>
                    <a:bodyPr/>
                    <a:lstStyle/>
                    <a:p>
                      <a:pPr algn="l" fontAlgn="t"/>
                      <a:r>
                        <a:rPr lang="en-US" sz="1000" b="0" i="0" u="none" strike="noStrike" dirty="0">
                          <a:solidFill>
                            <a:srgbClr val="000000"/>
                          </a:solidFill>
                          <a:effectLst/>
                          <a:latin typeface="Calibri"/>
                        </a:rPr>
                        <a:t>Record provenance data to indicate timespan or scope of validity</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4"/>
                  </a:ext>
                </a:extLst>
              </a:tr>
              <a:tr h="190500">
                <a:tc>
                  <a:txBody>
                    <a:bodyPr/>
                    <a:lstStyle/>
                    <a:p>
                      <a:pPr algn="l" fontAlgn="t"/>
                      <a:r>
                        <a:rPr lang="en-US" sz="1000" b="0" i="0" u="none" strike="noStrike" dirty="0">
                          <a:solidFill>
                            <a:srgbClr val="000000"/>
                          </a:solidFill>
                          <a:effectLst/>
                          <a:latin typeface="Calibri"/>
                        </a:rPr>
                        <a:t>WEM lock applies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190500">
                <a:tc>
                  <a:txBody>
                    <a:bodyPr/>
                    <a:lstStyle/>
                    <a:p>
                      <a:pPr algn="l" fontAlgn="t"/>
                      <a:r>
                        <a:rPr lang="en-US" sz="1000" b="1" i="0" u="none" strike="noStrike" dirty="0">
                          <a:solidFill>
                            <a:srgbClr val="000000"/>
                          </a:solidFill>
                          <a:effectLst/>
                          <a:latin typeface="Calibri"/>
                        </a:rPr>
                        <a:t>Describing an expression of a diachronic work</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6"/>
                  </a:ext>
                </a:extLst>
              </a:tr>
              <a:tr h="323850">
                <a:tc>
                  <a:txBody>
                    <a:bodyPr/>
                    <a:lstStyle/>
                    <a:p>
                      <a:pPr algn="l" fontAlgn="t"/>
                      <a:r>
                        <a:rPr lang="en-US" sz="1000" b="0" i="0" u="none" strike="noStrike" dirty="0">
                          <a:solidFill>
                            <a:srgbClr val="000000"/>
                          </a:solidFill>
                          <a:effectLst/>
                          <a:latin typeface="Calibri"/>
                        </a:rPr>
                        <a:t>Record elements for the diachronic expression  (characteristics of the part, issue, or iteration expressions)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7"/>
                  </a:ext>
                </a:extLst>
              </a:tr>
              <a:tr h="209550">
                <a:tc>
                  <a:txBody>
                    <a:bodyPr/>
                    <a:lstStyle/>
                    <a:p>
                      <a:pPr algn="l" fontAlgn="t"/>
                      <a:r>
                        <a:rPr lang="en-US" sz="1000" b="0" i="0" u="none" strike="noStrike" dirty="0">
                          <a:solidFill>
                            <a:srgbClr val="000000"/>
                          </a:solidFill>
                          <a:effectLst/>
                          <a:latin typeface="+mn-lt"/>
                        </a:rPr>
                        <a:t>Record changes to element data over time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8"/>
                  </a:ext>
                </a:extLst>
              </a:tr>
              <a:tr h="323850">
                <a:tc>
                  <a:txBody>
                    <a:bodyPr/>
                    <a:lstStyle/>
                    <a:p>
                      <a:pPr algn="l" fontAlgn="t"/>
                      <a:r>
                        <a:rPr lang="en-US" sz="1000" b="0" i="0" u="none" strike="noStrike" dirty="0">
                          <a:solidFill>
                            <a:srgbClr val="000000"/>
                          </a:solidFill>
                          <a:effectLst/>
                          <a:latin typeface="Calibri"/>
                        </a:rPr>
                        <a:t>Record provenance data to indicate timespan or scope of validity</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9"/>
                  </a:ext>
                </a:extLst>
              </a:tr>
              <a:tr h="190500">
                <a:tc>
                  <a:txBody>
                    <a:bodyPr/>
                    <a:lstStyle/>
                    <a:p>
                      <a:pPr algn="l" fontAlgn="t"/>
                      <a:r>
                        <a:rPr lang="en-US" sz="1000" b="1" i="0" u="none" strike="noStrike" dirty="0">
                          <a:solidFill>
                            <a:srgbClr val="000000"/>
                          </a:solidFill>
                          <a:effectLst/>
                          <a:latin typeface="Calibri"/>
                        </a:rPr>
                        <a:t>Describing a manifestation that embodies a diachronic work</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10"/>
                  </a:ext>
                </a:extLst>
              </a:tr>
              <a:tr h="485775">
                <a:tc>
                  <a:txBody>
                    <a:bodyPr/>
                    <a:lstStyle/>
                    <a:p>
                      <a:pPr algn="l" fontAlgn="t"/>
                      <a:r>
                        <a:rPr lang="en-US" sz="1000" b="0" i="0" u="none" strike="noStrike" dirty="0">
                          <a:solidFill>
                            <a:srgbClr val="000000"/>
                          </a:solidFill>
                          <a:effectLst/>
                          <a:latin typeface="Calibri"/>
                        </a:rPr>
                        <a:t>Record elements for the diachronic manifestation  (characteristics of the part, issue, or iteration manifestations)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1"/>
                  </a:ext>
                </a:extLst>
              </a:tr>
              <a:tr h="190500">
                <a:tc>
                  <a:txBody>
                    <a:bodyPr/>
                    <a:lstStyle/>
                    <a:p>
                      <a:pPr algn="l" fontAlgn="t"/>
                      <a:r>
                        <a:rPr lang="en-US" sz="1000" b="0" i="0" u="none" strike="noStrike" dirty="0">
                          <a:solidFill>
                            <a:srgbClr val="000000"/>
                          </a:solidFill>
                          <a:effectLst/>
                          <a:latin typeface="Calibri"/>
                        </a:rPr>
                        <a:t>Record changes to element data over time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2"/>
                  </a:ext>
                </a:extLst>
              </a:tr>
              <a:tr h="323850">
                <a:tc>
                  <a:txBody>
                    <a:bodyPr/>
                    <a:lstStyle/>
                    <a:p>
                      <a:pPr algn="l" fontAlgn="t"/>
                      <a:r>
                        <a:rPr lang="en-US" sz="1000" b="0" i="0" u="none" strike="noStrike" dirty="0">
                          <a:solidFill>
                            <a:srgbClr val="000000"/>
                          </a:solidFill>
                          <a:effectLst/>
                          <a:latin typeface="Calibri"/>
                        </a:rPr>
                        <a:t>Record provenance data to indicate timespan or scope of validity</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3"/>
                  </a:ext>
                </a:extLst>
              </a:tr>
            </a:tbl>
          </a:graphicData>
        </a:graphic>
      </p:graphicFrame>
      <p:pic>
        <p:nvPicPr>
          <p:cNvPr id="6" name="Picture 2" descr="f5be7aec-f363-460d-8971-615abdc7b133@namprd13">
            <a:extLst>
              <a:ext uri="{FF2B5EF4-FFF2-40B4-BE49-F238E27FC236}">
                <a16:creationId xmlns:a16="http://schemas.microsoft.com/office/drawing/2014/main" id="{943E5AAC-B435-4C6A-9C38-212C9B03141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295" t="6287" r="10745" b="40570"/>
          <a:stretch/>
        </p:blipFill>
        <p:spPr bwMode="auto">
          <a:xfrm>
            <a:off x="5867400" y="5117590"/>
            <a:ext cx="3200400" cy="163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e 3">
            <a:extLst>
              <a:ext uri="{FF2B5EF4-FFF2-40B4-BE49-F238E27FC236}">
                <a16:creationId xmlns:a16="http://schemas.microsoft.com/office/drawing/2014/main" id="{E3A6ACE2-FF0C-4CBB-9393-82D94C645220}"/>
              </a:ext>
            </a:extLst>
          </p:cNvPr>
          <p:cNvGraphicFramePr>
            <a:graphicFrameLocks noGrp="1"/>
          </p:cNvGraphicFramePr>
          <p:nvPr>
            <p:extLst>
              <p:ext uri="{D42A27DB-BD31-4B8C-83A1-F6EECF244321}">
                <p14:modId xmlns:p14="http://schemas.microsoft.com/office/powerpoint/2010/main" val="1180535652"/>
              </p:ext>
            </p:extLst>
          </p:nvPr>
        </p:nvGraphicFramePr>
        <p:xfrm>
          <a:off x="228600" y="762000"/>
          <a:ext cx="3033232" cy="6048430"/>
        </p:xfrm>
        <a:graphic>
          <a:graphicData uri="http://schemas.openxmlformats.org/drawingml/2006/table">
            <a:tbl>
              <a:tblPr firstRow="1" firstCol="1" bandRow="1"/>
              <a:tblGrid>
                <a:gridCol w="3033232">
                  <a:extLst>
                    <a:ext uri="{9D8B030D-6E8A-4147-A177-3AD203B41FA5}">
                      <a16:colId xmlns:a16="http://schemas.microsoft.com/office/drawing/2014/main" val="2963055992"/>
                    </a:ext>
                  </a:extLst>
                </a:gridCol>
              </a:tblGrid>
              <a:tr h="177970">
                <a:tc>
                  <a:txBody>
                    <a:bodyPr/>
                    <a:lstStyle/>
                    <a:p>
                      <a:pPr marL="0" marR="0">
                        <a:spcBef>
                          <a:spcPts val="0"/>
                        </a:spcBef>
                        <a:spcAft>
                          <a:spcPts val="0"/>
                        </a:spcAft>
                      </a:pPr>
                      <a:r>
                        <a:rPr lang="en-US" sz="1000" b="1" dirty="0">
                          <a:solidFill>
                            <a:srgbClr val="000000"/>
                          </a:solidFill>
                          <a:effectLst/>
                          <a:latin typeface="Calibri"/>
                          <a:ea typeface="Times New Roman"/>
                          <a:cs typeface="Times New Roman"/>
                        </a:rPr>
                        <a:t>Describing an aggregating work</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143299534"/>
                  </a:ext>
                </a:extLst>
              </a:tr>
              <a:tr h="177970">
                <a:tc>
                  <a:txBody>
                    <a:bodyPr/>
                    <a:lstStyle/>
                    <a:p>
                      <a:pPr marL="0" marR="0">
                        <a:spcBef>
                          <a:spcPts val="0"/>
                        </a:spcBef>
                        <a:spcAft>
                          <a:spcPts val="0"/>
                        </a:spcAft>
                      </a:pPr>
                      <a:r>
                        <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Record elements for the aggregating work (characteristics of the works that are aggregated)</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5008478"/>
                  </a:ext>
                </a:extLst>
              </a:tr>
              <a:tr h="177970">
                <a:tc>
                  <a:txBody>
                    <a:bodyPr/>
                    <a:lstStyle/>
                    <a:p>
                      <a:pPr marL="0" marR="0">
                        <a:spcBef>
                          <a:spcPts val="0"/>
                        </a:spcBef>
                        <a:spcAft>
                          <a:spcPts val="0"/>
                        </a:spcAft>
                      </a:pPr>
                      <a:r>
                        <a:rPr lang="en-US" sz="1000" dirty="0">
                          <a:solidFill>
                            <a:srgbClr val="000000"/>
                          </a:solidFill>
                          <a:effectLst/>
                          <a:latin typeface="Calibri"/>
                          <a:ea typeface="Times New Roman"/>
                          <a:cs typeface="Times New Roman"/>
                        </a:rPr>
                        <a:t>Use</a:t>
                      </a:r>
                      <a:r>
                        <a:rPr lang="en-US" sz="1000" i="1" dirty="0">
                          <a:solidFill>
                            <a:srgbClr val="000000"/>
                          </a:solidFill>
                          <a:effectLst/>
                          <a:latin typeface="Calibri"/>
                          <a:ea typeface="Times New Roman"/>
                          <a:cs typeface="Times New Roman"/>
                        </a:rPr>
                        <a:t> </a:t>
                      </a:r>
                      <a:r>
                        <a:rPr lang="en-US" sz="1000" b="1" i="1" dirty="0">
                          <a:solidFill>
                            <a:srgbClr val="000000"/>
                          </a:solidFill>
                          <a:effectLst/>
                          <a:latin typeface="Calibri"/>
                          <a:ea typeface="Times New Roman"/>
                          <a:cs typeface="Times New Roman"/>
                        </a:rPr>
                        <a:t>note on work</a:t>
                      </a:r>
                      <a:r>
                        <a:rPr lang="en-US" sz="1000" dirty="0">
                          <a:solidFill>
                            <a:srgbClr val="000000"/>
                          </a:solidFill>
                          <a:effectLst/>
                          <a:latin typeface="Calibri"/>
                          <a:ea typeface="Times New Roman"/>
                          <a:cs typeface="Times New Roman"/>
                        </a:rPr>
                        <a:t> for works that are aggregated</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50975247"/>
                  </a:ext>
                </a:extLst>
              </a:tr>
              <a:tr h="355940">
                <a:tc>
                  <a:txBody>
                    <a:bodyPr/>
                    <a:lstStyle/>
                    <a:p>
                      <a:pPr marL="0" marR="0">
                        <a:spcBef>
                          <a:spcPts val="0"/>
                        </a:spcBef>
                        <a:spcAft>
                          <a:spcPts val="0"/>
                        </a:spcAft>
                      </a:pPr>
                      <a:r>
                        <a:rPr lang="en-US" sz="1000" dirty="0">
                          <a:solidFill>
                            <a:srgbClr val="000000"/>
                          </a:solidFill>
                          <a:effectLst/>
                          <a:latin typeface="Calibri"/>
                          <a:ea typeface="Times New Roman"/>
                          <a:cs typeface="Times New Roman"/>
                        </a:rPr>
                        <a:t>No direct relationship to works that are aggregated (except for aggregating works that are successive)</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21539283"/>
                  </a:ext>
                </a:extLst>
              </a:tr>
              <a:tr h="355940">
                <a:tc>
                  <a:txBody>
                    <a:bodyPr/>
                    <a:lstStyle/>
                    <a:p>
                      <a:pPr marL="0" marR="0">
                        <a:spcBef>
                          <a:spcPts val="0"/>
                        </a:spcBef>
                        <a:spcAft>
                          <a:spcPts val="0"/>
                        </a:spcAft>
                      </a:pPr>
                      <a:r>
                        <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if the aggregating work is successive, use </a:t>
                      </a:r>
                      <a:r>
                        <a:rPr lang="en-US" sz="1000" b="1"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issue</a:t>
                      </a:r>
                      <a:r>
                        <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for an aggregated work that is static</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55932731"/>
                  </a:ext>
                </a:extLst>
              </a:tr>
              <a:tr h="355940">
                <a:tc>
                  <a:txBody>
                    <a:bodyPr/>
                    <a:lstStyle/>
                    <a:p>
                      <a:pPr marL="0" marR="0">
                        <a:spcBef>
                          <a:spcPts val="0"/>
                        </a:spcBef>
                        <a:spcAft>
                          <a:spcPts val="0"/>
                        </a:spcAft>
                      </a:pPr>
                      <a:r>
                        <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if the aggregating work is successive, use </a:t>
                      </a:r>
                      <a:r>
                        <a:rPr lang="en-US" sz="1000" b="1"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subseries</a:t>
                      </a:r>
                      <a:r>
                        <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for a work that is aggregated when it is, also, a successive aggregating work </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00553484"/>
                  </a:ext>
                </a:extLst>
              </a:tr>
              <a:tr h="227580">
                <a:tc>
                  <a:txBody>
                    <a:bodyPr/>
                    <a:lstStyle/>
                    <a:p>
                      <a:pPr marL="0" marR="0">
                        <a:spcBef>
                          <a:spcPts val="0"/>
                        </a:spcBef>
                        <a:spcAft>
                          <a:spcPts val="0"/>
                        </a:spcAft>
                      </a:pPr>
                      <a:r>
                        <a:rPr lang="en-US" sz="1000" dirty="0">
                          <a:solidFill>
                            <a:srgbClr val="000000"/>
                          </a:solidFill>
                          <a:effectLst/>
                          <a:latin typeface="Calibri"/>
                          <a:ea typeface="Times New Roman"/>
                          <a:cs typeface="Times New Roman"/>
                        </a:rPr>
                        <a:t>Use </a:t>
                      </a:r>
                      <a:r>
                        <a:rPr lang="en-US" sz="1000" b="1" i="1" dirty="0">
                          <a:solidFill>
                            <a:srgbClr val="000000"/>
                          </a:solidFill>
                          <a:effectLst/>
                          <a:latin typeface="Calibri"/>
                          <a:ea typeface="Times New Roman"/>
                          <a:cs typeface="Times New Roman"/>
                        </a:rPr>
                        <a:t>aggregator</a:t>
                      </a:r>
                      <a:r>
                        <a:rPr lang="en-US" sz="1000" dirty="0">
                          <a:solidFill>
                            <a:srgbClr val="000000"/>
                          </a:solidFill>
                          <a:effectLst/>
                          <a:latin typeface="Calibri"/>
                          <a:ea typeface="Times New Roman"/>
                          <a:cs typeface="Times New Roman"/>
                        </a:rPr>
                        <a:t> for creators of aggregating works</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93434455"/>
                  </a:ext>
                </a:extLst>
              </a:tr>
              <a:tr h="355940">
                <a:tc>
                  <a:txBody>
                    <a:bodyPr/>
                    <a:lstStyle/>
                    <a:p>
                      <a:pPr marL="0" marR="0">
                        <a:spcBef>
                          <a:spcPts val="0"/>
                        </a:spcBef>
                        <a:spcAft>
                          <a:spcPts val="0"/>
                        </a:spcAft>
                      </a:pPr>
                      <a:r>
                        <a:rPr lang="en-US" sz="1000" dirty="0">
                          <a:solidFill>
                            <a:srgbClr val="000000"/>
                          </a:solidFill>
                          <a:effectLst/>
                          <a:latin typeface="Calibri"/>
                          <a:ea typeface="Times New Roman"/>
                          <a:cs typeface="Times New Roman"/>
                        </a:rPr>
                        <a:t>No direct relationship to agents related to works that are aggregated </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61189260"/>
                  </a:ext>
                </a:extLst>
              </a:tr>
              <a:tr h="177970">
                <a:tc>
                  <a:txBody>
                    <a:bodyPr/>
                    <a:lstStyle/>
                    <a:p>
                      <a:pPr marL="0" marR="0">
                        <a:spcBef>
                          <a:spcPts val="0"/>
                        </a:spcBef>
                        <a:spcAft>
                          <a:spcPts val="0"/>
                        </a:spcAft>
                      </a:pPr>
                      <a:r>
                        <a:rPr lang="en-US" sz="1000" dirty="0">
                          <a:solidFill>
                            <a:srgbClr val="000000"/>
                          </a:solidFill>
                          <a:effectLst/>
                          <a:latin typeface="Calibri"/>
                          <a:ea typeface="Times New Roman"/>
                          <a:cs typeface="Times New Roman"/>
                        </a:rPr>
                        <a:t>WE lock applies</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4138362585"/>
                  </a:ext>
                </a:extLst>
              </a:tr>
              <a:tr h="177970">
                <a:tc>
                  <a:txBody>
                    <a:bodyPr/>
                    <a:lstStyle/>
                    <a:p>
                      <a:pPr marL="0" marR="0">
                        <a:spcBef>
                          <a:spcPts val="0"/>
                        </a:spcBef>
                        <a:spcAft>
                          <a:spcPts val="0"/>
                        </a:spcAft>
                      </a:pPr>
                      <a:r>
                        <a:rPr lang="en-US" sz="1000" b="1" dirty="0">
                          <a:solidFill>
                            <a:srgbClr val="000000"/>
                          </a:solidFill>
                          <a:effectLst/>
                          <a:latin typeface="Calibri"/>
                          <a:ea typeface="Times New Roman"/>
                          <a:cs typeface="Times New Roman"/>
                        </a:rPr>
                        <a:t>Describing an aggregating expression</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712303724"/>
                  </a:ext>
                </a:extLst>
              </a:tr>
              <a:tr h="177970">
                <a:tc>
                  <a:txBody>
                    <a:bodyPr/>
                    <a:lstStyle/>
                    <a:p>
                      <a:pPr marL="0" marR="0">
                        <a:spcBef>
                          <a:spcPts val="0"/>
                        </a:spcBef>
                        <a:spcAft>
                          <a:spcPts val="0"/>
                        </a:spcAft>
                      </a:pPr>
                      <a:r>
                        <a:rPr lang="en-US" sz="1000" dirty="0">
                          <a:solidFill>
                            <a:srgbClr val="000000"/>
                          </a:solidFill>
                          <a:effectLst/>
                          <a:latin typeface="Calibri"/>
                          <a:ea typeface="Times New Roman"/>
                          <a:cs typeface="Times New Roman"/>
                        </a:rPr>
                        <a:t>Record elements for the aggregating expression (characteristics of the expressions that are aggregated)</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03130953"/>
                  </a:ext>
                </a:extLst>
              </a:tr>
              <a:tr h="177970">
                <a:tc>
                  <a:txBody>
                    <a:bodyPr/>
                    <a:lstStyle/>
                    <a:p>
                      <a:pPr marL="0" marR="0">
                        <a:spcBef>
                          <a:spcPts val="0"/>
                        </a:spcBef>
                        <a:spcAft>
                          <a:spcPts val="0"/>
                        </a:spcAft>
                      </a:pPr>
                      <a:r>
                        <a:rPr lang="en-US" sz="1000" dirty="0">
                          <a:solidFill>
                            <a:srgbClr val="000000"/>
                          </a:solidFill>
                          <a:effectLst/>
                          <a:latin typeface="Calibri"/>
                          <a:ea typeface="Times New Roman"/>
                          <a:cs typeface="Times New Roman"/>
                        </a:rPr>
                        <a:t>Use note on expression for expressions that are aggregated</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58385603"/>
                  </a:ext>
                </a:extLst>
              </a:tr>
              <a:tr h="177970">
                <a:tc>
                  <a:txBody>
                    <a:bodyPr/>
                    <a:lstStyle/>
                    <a:p>
                      <a:pPr marL="0" marR="0">
                        <a:spcBef>
                          <a:spcPts val="0"/>
                        </a:spcBef>
                        <a:spcAft>
                          <a:spcPts val="0"/>
                        </a:spcAft>
                      </a:pPr>
                      <a:r>
                        <a:rPr lang="en-US" sz="1000" dirty="0">
                          <a:solidFill>
                            <a:srgbClr val="000000"/>
                          </a:solidFill>
                          <a:effectLst/>
                          <a:latin typeface="Calibri"/>
                          <a:ea typeface="Times New Roman"/>
                          <a:cs typeface="Times New Roman"/>
                        </a:rPr>
                        <a:t>Use </a:t>
                      </a:r>
                      <a:r>
                        <a:rPr lang="en-US" sz="1000" b="1" i="1" dirty="0">
                          <a:solidFill>
                            <a:srgbClr val="000000"/>
                          </a:solidFill>
                          <a:effectLst/>
                          <a:latin typeface="Calibri"/>
                          <a:ea typeface="Times New Roman"/>
                          <a:cs typeface="Times New Roman"/>
                        </a:rPr>
                        <a:t>aggregates</a:t>
                      </a:r>
                      <a:r>
                        <a:rPr lang="en-US" sz="1000" dirty="0">
                          <a:solidFill>
                            <a:srgbClr val="000000"/>
                          </a:solidFill>
                          <a:effectLst/>
                          <a:latin typeface="Calibri"/>
                          <a:ea typeface="Times New Roman"/>
                          <a:cs typeface="Times New Roman"/>
                        </a:rPr>
                        <a:t> for an expression that is aggregated</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2818475"/>
                  </a:ext>
                </a:extLst>
              </a:tr>
              <a:tr h="355940">
                <a:tc>
                  <a:txBody>
                    <a:bodyPr/>
                    <a:lstStyle/>
                    <a:p>
                      <a:pPr marL="0" marR="0">
                        <a:spcBef>
                          <a:spcPts val="0"/>
                        </a:spcBef>
                        <a:spcAft>
                          <a:spcPts val="0"/>
                        </a:spcAft>
                      </a:pPr>
                      <a:r>
                        <a:rPr lang="en-US" sz="1000" dirty="0">
                          <a:solidFill>
                            <a:srgbClr val="000000"/>
                          </a:solidFill>
                          <a:effectLst/>
                          <a:latin typeface="Calibri"/>
                          <a:ea typeface="Times New Roman"/>
                          <a:cs typeface="Times New Roman"/>
                        </a:rPr>
                        <a:t>Use related agent of expression (or a sub-property) for agents related to the aggregating expression</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74379155"/>
                  </a:ext>
                </a:extLst>
              </a:tr>
              <a:tr h="355940">
                <a:tc>
                  <a:txBody>
                    <a:bodyPr/>
                    <a:lstStyle/>
                    <a:p>
                      <a:pPr marL="0" marR="0">
                        <a:spcBef>
                          <a:spcPts val="0"/>
                        </a:spcBef>
                        <a:spcAft>
                          <a:spcPts val="0"/>
                        </a:spcAft>
                      </a:pPr>
                      <a:r>
                        <a:rPr lang="en-US" sz="1000" dirty="0">
                          <a:solidFill>
                            <a:srgbClr val="000000"/>
                          </a:solidFill>
                          <a:effectLst/>
                          <a:latin typeface="Calibri"/>
                          <a:ea typeface="Times New Roman"/>
                          <a:cs typeface="Times New Roman"/>
                        </a:rPr>
                        <a:t>No direct relationship to agents related to any expressions that are aggregated</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38249780"/>
                  </a:ext>
                </a:extLst>
              </a:tr>
              <a:tr h="177970">
                <a:tc>
                  <a:txBody>
                    <a:bodyPr/>
                    <a:lstStyle/>
                    <a:p>
                      <a:pPr marL="0" marR="0">
                        <a:spcBef>
                          <a:spcPts val="0"/>
                        </a:spcBef>
                        <a:spcAft>
                          <a:spcPts val="0"/>
                        </a:spcAft>
                      </a:pPr>
                      <a:r>
                        <a:rPr lang="en-US" sz="1000" b="1" dirty="0">
                          <a:solidFill>
                            <a:srgbClr val="000000"/>
                          </a:solidFill>
                          <a:effectLst/>
                          <a:latin typeface="Calibri"/>
                          <a:ea typeface="Times New Roman"/>
                          <a:cs typeface="Times New Roman"/>
                        </a:rPr>
                        <a:t>Describing an aggregate manifestation</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888012433"/>
                  </a:ext>
                </a:extLst>
              </a:tr>
              <a:tr h="177970">
                <a:tc>
                  <a:txBody>
                    <a:bodyPr/>
                    <a:lstStyle/>
                    <a:p>
                      <a:pPr marL="0" marR="0">
                        <a:spcBef>
                          <a:spcPts val="0"/>
                        </a:spcBef>
                        <a:spcAft>
                          <a:spcPts val="0"/>
                        </a:spcAft>
                      </a:pPr>
                      <a:r>
                        <a:rPr lang="en-US" sz="1000" dirty="0">
                          <a:solidFill>
                            <a:srgbClr val="000000"/>
                          </a:solidFill>
                          <a:effectLst/>
                          <a:latin typeface="Calibri"/>
                          <a:ea typeface="Times New Roman"/>
                          <a:cs typeface="Times New Roman"/>
                        </a:rPr>
                        <a:t>Record elements appropriate for the aggregate</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78984551"/>
                  </a:ext>
                </a:extLst>
              </a:tr>
              <a:tr h="177970">
                <a:tc>
                  <a:txBody>
                    <a:bodyPr/>
                    <a:lstStyle/>
                    <a:p>
                      <a:pPr marL="0" marR="0">
                        <a:spcBef>
                          <a:spcPts val="0"/>
                        </a:spcBef>
                        <a:spcAft>
                          <a:spcPts val="0"/>
                        </a:spcAft>
                      </a:pPr>
                      <a:r>
                        <a:rPr lang="en-US" sz="1000" dirty="0">
                          <a:solidFill>
                            <a:srgbClr val="000000"/>
                          </a:solidFill>
                          <a:effectLst/>
                          <a:latin typeface="Calibri"/>
                          <a:ea typeface="Times New Roman"/>
                          <a:cs typeface="Times New Roman"/>
                        </a:rPr>
                        <a:t>Record a value for </a:t>
                      </a:r>
                      <a:r>
                        <a:rPr lang="en-US" sz="1000" b="1" dirty="0">
                          <a:solidFill>
                            <a:srgbClr val="000000"/>
                          </a:solidFill>
                          <a:effectLst/>
                          <a:latin typeface="Calibri"/>
                          <a:ea typeface="Times New Roman"/>
                          <a:cs typeface="Times New Roman"/>
                        </a:rPr>
                        <a:t>Mode of issuance</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73644699"/>
                  </a:ext>
                </a:extLst>
              </a:tr>
              <a:tr h="177970">
                <a:tc>
                  <a:txBody>
                    <a:bodyPr/>
                    <a:lstStyle/>
                    <a:p>
                      <a:pPr marL="0" marR="0">
                        <a:spcBef>
                          <a:spcPts val="0"/>
                        </a:spcBef>
                        <a:spcAft>
                          <a:spcPts val="0"/>
                        </a:spcAft>
                      </a:pPr>
                      <a:r>
                        <a:rPr lang="en-US" sz="1000" dirty="0">
                          <a:solidFill>
                            <a:srgbClr val="000000"/>
                          </a:solidFill>
                          <a:effectLst/>
                          <a:latin typeface="Calibri"/>
                          <a:ea typeface="Times New Roman"/>
                          <a:cs typeface="Times New Roman"/>
                        </a:rPr>
                        <a:t>Use</a:t>
                      </a:r>
                      <a:r>
                        <a:rPr lang="en-US" sz="1000" i="1" dirty="0">
                          <a:solidFill>
                            <a:srgbClr val="000000"/>
                          </a:solidFill>
                          <a:effectLst/>
                          <a:latin typeface="Calibri"/>
                          <a:ea typeface="Times New Roman"/>
                          <a:cs typeface="Times New Roman"/>
                        </a:rPr>
                        <a:t> </a:t>
                      </a:r>
                      <a:r>
                        <a:rPr lang="en-US" sz="1000" b="1" i="1" dirty="0">
                          <a:solidFill>
                            <a:srgbClr val="000000"/>
                          </a:solidFill>
                          <a:effectLst/>
                          <a:latin typeface="Calibri"/>
                          <a:ea typeface="Times New Roman"/>
                          <a:cs typeface="Times New Roman"/>
                        </a:rPr>
                        <a:t>note on manifestation</a:t>
                      </a:r>
                      <a:r>
                        <a:rPr lang="en-US" sz="1000" i="1" dirty="0">
                          <a:solidFill>
                            <a:srgbClr val="000000"/>
                          </a:solidFill>
                          <a:effectLst/>
                          <a:latin typeface="Calibri"/>
                          <a:ea typeface="Times New Roman"/>
                          <a:cs typeface="Times New Roman"/>
                        </a:rPr>
                        <a:t> </a:t>
                      </a:r>
                      <a:r>
                        <a:rPr lang="en-US" sz="1000" dirty="0">
                          <a:solidFill>
                            <a:srgbClr val="000000"/>
                          </a:solidFill>
                          <a:effectLst/>
                          <a:latin typeface="Calibri"/>
                          <a:ea typeface="Times New Roman"/>
                          <a:cs typeface="Times New Roman"/>
                        </a:rPr>
                        <a:t>for embodied expressions</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3089487"/>
                  </a:ext>
                </a:extLst>
              </a:tr>
              <a:tr h="355940">
                <a:tc>
                  <a:txBody>
                    <a:bodyPr/>
                    <a:lstStyle/>
                    <a:p>
                      <a:pPr marL="0" marR="0">
                        <a:spcBef>
                          <a:spcPts val="0"/>
                        </a:spcBef>
                        <a:spcAft>
                          <a:spcPts val="0"/>
                        </a:spcAft>
                      </a:pPr>
                      <a:r>
                        <a:rPr lang="en-US" sz="1000" dirty="0">
                          <a:solidFill>
                            <a:srgbClr val="000000"/>
                          </a:solidFill>
                          <a:effectLst/>
                          <a:latin typeface="Calibri"/>
                          <a:ea typeface="Times New Roman"/>
                          <a:cs typeface="Times New Roman"/>
                        </a:rPr>
                        <a:t>Use </a:t>
                      </a:r>
                      <a:r>
                        <a:rPr lang="en-US" sz="1000" b="1" i="1" dirty="0">
                          <a:solidFill>
                            <a:srgbClr val="000000"/>
                          </a:solidFill>
                          <a:effectLst/>
                          <a:latin typeface="Calibri"/>
                          <a:ea typeface="Times New Roman"/>
                          <a:cs typeface="Times New Roman"/>
                        </a:rPr>
                        <a:t>expression manifested</a:t>
                      </a:r>
                      <a:r>
                        <a:rPr lang="en-US" sz="1000" dirty="0">
                          <a:solidFill>
                            <a:srgbClr val="000000"/>
                          </a:solidFill>
                          <a:effectLst/>
                          <a:latin typeface="Calibri"/>
                          <a:ea typeface="Times New Roman"/>
                          <a:cs typeface="Times New Roman"/>
                        </a:rPr>
                        <a:t> for an aggregating expression</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30341680"/>
                  </a:ext>
                </a:extLst>
              </a:tr>
              <a:tr h="355940">
                <a:tc>
                  <a:txBody>
                    <a:bodyPr/>
                    <a:lstStyle/>
                    <a:p>
                      <a:pPr marL="0" marR="0">
                        <a:spcBef>
                          <a:spcPts val="0"/>
                        </a:spcBef>
                        <a:spcAft>
                          <a:spcPts val="0"/>
                        </a:spcAft>
                      </a:pPr>
                      <a:r>
                        <a:rPr lang="en-US" sz="1000" dirty="0">
                          <a:solidFill>
                            <a:srgbClr val="000000"/>
                          </a:solidFill>
                          <a:effectLst/>
                          <a:latin typeface="Calibri"/>
                          <a:ea typeface="Times New Roman"/>
                          <a:cs typeface="Times New Roman"/>
                        </a:rPr>
                        <a:t>Use </a:t>
                      </a:r>
                      <a:r>
                        <a:rPr lang="en-US" sz="1000" b="1" i="1" dirty="0">
                          <a:solidFill>
                            <a:srgbClr val="000000"/>
                          </a:solidFill>
                          <a:effectLst/>
                          <a:latin typeface="Calibri"/>
                          <a:ea typeface="Times New Roman"/>
                          <a:cs typeface="Times New Roman"/>
                        </a:rPr>
                        <a:t>expression manifested</a:t>
                      </a:r>
                      <a:r>
                        <a:rPr lang="en-US" sz="1000" dirty="0">
                          <a:solidFill>
                            <a:srgbClr val="000000"/>
                          </a:solidFill>
                          <a:effectLst/>
                          <a:latin typeface="Calibri"/>
                          <a:ea typeface="Times New Roman"/>
                          <a:cs typeface="Times New Roman"/>
                        </a:rPr>
                        <a:t> for an expression that is aggregated</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88218103"/>
                  </a:ext>
                </a:extLst>
              </a:tr>
              <a:tr h="355940">
                <a:tc>
                  <a:txBody>
                    <a:bodyPr/>
                    <a:lstStyle/>
                    <a:p>
                      <a:pPr marL="0" marR="0">
                        <a:spcBef>
                          <a:spcPts val="0"/>
                        </a:spcBef>
                        <a:spcAft>
                          <a:spcPts val="0"/>
                        </a:spcAft>
                      </a:pPr>
                      <a:r>
                        <a:rPr lang="en-US" sz="1000" dirty="0">
                          <a:solidFill>
                            <a:srgbClr val="000000"/>
                          </a:solidFill>
                          <a:effectLst/>
                          <a:latin typeface="Calibri"/>
                          <a:ea typeface="Times New Roman"/>
                          <a:cs typeface="Times New Roman"/>
                        </a:rPr>
                        <a:t>Use </a:t>
                      </a:r>
                      <a:r>
                        <a:rPr lang="en-US" sz="1000" b="1" i="1" dirty="0">
                          <a:solidFill>
                            <a:srgbClr val="000000"/>
                          </a:solidFill>
                          <a:effectLst/>
                          <a:latin typeface="Calibri"/>
                          <a:ea typeface="Times New Roman"/>
                          <a:cs typeface="Times New Roman"/>
                        </a:rPr>
                        <a:t>contributor to aggregate</a:t>
                      </a:r>
                      <a:r>
                        <a:rPr lang="en-US" sz="1000" dirty="0">
                          <a:solidFill>
                            <a:srgbClr val="000000"/>
                          </a:solidFill>
                          <a:effectLst/>
                          <a:latin typeface="Calibri"/>
                          <a:ea typeface="Times New Roman"/>
                          <a:cs typeface="Times New Roman"/>
                        </a:rPr>
                        <a:t> for a creator of a work that is aggregated</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86565557"/>
                  </a:ext>
                </a:extLst>
              </a:tr>
            </a:tbl>
          </a:graphicData>
        </a:graphic>
      </p:graphicFrame>
    </p:spTree>
    <p:extLst>
      <p:ext uri="{BB962C8B-B14F-4D97-AF65-F5344CB8AC3E}">
        <p14:creationId xmlns:p14="http://schemas.microsoft.com/office/powerpoint/2010/main" val="2748329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 </a:t>
            </a:r>
            <a:r>
              <a:rPr lang="en-US" i="1" dirty="0"/>
              <a:t>Transformation</a:t>
            </a:r>
            <a:r>
              <a:rPr lang="en-US" dirty="0"/>
              <a:t> relationships</a:t>
            </a:r>
          </a:p>
        </p:txBody>
      </p:sp>
      <p:sp>
        <p:nvSpPr>
          <p:cNvPr id="5" name="Content Placeholder 2">
            <a:extLst>
              <a:ext uri="{FF2B5EF4-FFF2-40B4-BE49-F238E27FC236}">
                <a16:creationId xmlns:a16="http://schemas.microsoft.com/office/drawing/2014/main" id="{0049FCF8-28C7-4F0E-91CD-2A3285043717}"/>
              </a:ext>
            </a:extLst>
          </p:cNvPr>
          <p:cNvSpPr txBox="1">
            <a:spLocks/>
          </p:cNvSpPr>
          <p:nvPr/>
        </p:nvSpPr>
        <p:spPr>
          <a:xfrm>
            <a:off x="228600" y="1219200"/>
            <a:ext cx="8686800" cy="54864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t>Entities: Work: Elements</a:t>
            </a:r>
          </a:p>
          <a:p>
            <a:pPr marL="959420" lvl="1"/>
            <a:r>
              <a:rPr lang="en-US" sz="2000"/>
              <a:t> </a:t>
            </a:r>
            <a:r>
              <a:rPr lang="en-US" b="1">
                <a:hlinkClick r:id="rId3"/>
              </a:rPr>
              <a:t>transformation</a:t>
            </a:r>
            <a:endParaRPr lang="en-US"/>
          </a:p>
          <a:p>
            <a:pPr lvl="2"/>
            <a:r>
              <a:rPr lang="en-US"/>
              <a:t> </a:t>
            </a:r>
            <a:r>
              <a:rPr lang="en-US" b="1">
                <a:hlinkClick r:id="rId4"/>
              </a:rPr>
              <a:t>transformation by audience</a:t>
            </a:r>
            <a:r>
              <a:rPr lang="en-US"/>
              <a:t>:</a:t>
            </a:r>
          </a:p>
          <a:p>
            <a:pPr marL="1276994" lvl="4" indent="-320177">
              <a:buFont typeface="Arial" panose="020B0604020202020204" pitchFamily="34" charset="0"/>
              <a:buChar char="•"/>
            </a:pPr>
            <a:r>
              <a:rPr lang="en-US" sz="2200"/>
              <a:t> </a:t>
            </a:r>
            <a:r>
              <a:rPr lang="en-US" sz="2200" b="1">
                <a:hlinkClick r:id="rId5"/>
              </a:rPr>
              <a:t>carrier version</a:t>
            </a:r>
            <a:r>
              <a:rPr lang="en-US" sz="2200" b="1"/>
              <a:t> </a:t>
            </a:r>
            <a:r>
              <a:rPr lang="en-US" sz="2000"/>
              <a:t>(</a:t>
            </a:r>
            <a:r>
              <a:rPr lang="en-US" sz="1800"/>
              <a:t>A work that is created by changing the carrier of a work)</a:t>
            </a:r>
            <a:endParaRPr lang="en-US" sz="2200"/>
          </a:p>
          <a:p>
            <a:pPr marL="1276994" lvl="4" indent="-320177">
              <a:buFont typeface="Arial" panose="020B0604020202020204" pitchFamily="34" charset="0"/>
              <a:buChar char="•"/>
            </a:pPr>
            <a:r>
              <a:rPr lang="en-US" sz="2200"/>
              <a:t> </a:t>
            </a:r>
            <a:r>
              <a:rPr lang="en-US" sz="2200" b="1">
                <a:hlinkClick r:id="rId6"/>
              </a:rPr>
              <a:t>language version</a:t>
            </a:r>
            <a:endParaRPr lang="en-US" sz="2200"/>
          </a:p>
          <a:p>
            <a:pPr marL="1276994" lvl="4" indent="-320177">
              <a:buFont typeface="Arial" panose="020B0604020202020204" pitchFamily="34" charset="0"/>
              <a:buChar char="•"/>
            </a:pPr>
            <a:r>
              <a:rPr lang="en-US" sz="2200"/>
              <a:t> </a:t>
            </a:r>
            <a:r>
              <a:rPr lang="en-US" sz="2200" b="1">
                <a:hlinkClick r:id="rId7"/>
              </a:rPr>
              <a:t>regional version</a:t>
            </a:r>
            <a:endParaRPr lang="en-US" sz="2200"/>
          </a:p>
          <a:p>
            <a:pPr lvl="2"/>
            <a:r>
              <a:rPr lang="en-US"/>
              <a:t> </a:t>
            </a:r>
            <a:r>
              <a:rPr lang="en-US" b="1">
                <a:hlinkClick r:id="rId8"/>
              </a:rPr>
              <a:t>transformation by genre</a:t>
            </a:r>
            <a:endParaRPr lang="en-US"/>
          </a:p>
          <a:p>
            <a:pPr lvl="2"/>
            <a:r>
              <a:rPr lang="en-US"/>
              <a:t> </a:t>
            </a:r>
            <a:r>
              <a:rPr lang="en-US" b="1">
                <a:hlinkClick r:id="rId9"/>
              </a:rPr>
              <a:t>transformation by policy</a:t>
            </a:r>
            <a:endParaRPr lang="en-US"/>
          </a:p>
          <a:p>
            <a:pPr lvl="3"/>
            <a:r>
              <a:rPr lang="en-US" sz="2200"/>
              <a:t> </a:t>
            </a:r>
            <a:r>
              <a:rPr lang="en-US" sz="2200" b="1">
                <a:hlinkClick r:id="rId10"/>
              </a:rPr>
              <a:t>transformation by extension plan</a:t>
            </a:r>
            <a:r>
              <a:rPr lang="en-US" sz="2200"/>
              <a:t>:</a:t>
            </a:r>
          </a:p>
          <a:p>
            <a:pPr marL="1396133" lvl="5" indent="-200111"/>
            <a:r>
              <a:rPr lang="en-US" sz="2200"/>
              <a:t> </a:t>
            </a:r>
            <a:r>
              <a:rPr lang="en-US" sz="2200" b="1">
                <a:hlinkClick r:id="rId11"/>
              </a:rPr>
              <a:t>sequential version</a:t>
            </a:r>
            <a:endParaRPr lang="en-US" sz="2200"/>
          </a:p>
          <a:p>
            <a:pPr marL="1396133" lvl="5" indent="-200111"/>
            <a:r>
              <a:rPr lang="en-US" sz="2200"/>
              <a:t> </a:t>
            </a:r>
            <a:r>
              <a:rPr lang="en-US" sz="2200" b="1">
                <a:hlinkClick r:id="rId12"/>
              </a:rPr>
              <a:t>serialized version</a:t>
            </a:r>
            <a:endParaRPr lang="en-US" sz="2200"/>
          </a:p>
          <a:p>
            <a:pPr marL="1396133" lvl="5" indent="-200111"/>
            <a:r>
              <a:rPr lang="en-US" sz="2200"/>
              <a:t> </a:t>
            </a:r>
            <a:r>
              <a:rPr lang="en-US" sz="2200" b="1">
                <a:hlinkClick r:id="rId13"/>
              </a:rPr>
              <a:t>static version</a:t>
            </a:r>
            <a:endParaRPr lang="en-US" sz="2200" b="1"/>
          </a:p>
          <a:p>
            <a:pPr lvl="2"/>
            <a:r>
              <a:rPr lang="en-US"/>
              <a:t> </a:t>
            </a:r>
            <a:r>
              <a:rPr lang="en-US" b="1">
                <a:hlinkClick r:id="rId14"/>
              </a:rPr>
              <a:t>transformation </a:t>
            </a:r>
            <a:r>
              <a:rPr lang="en-US" sz="2000" b="1">
                <a:hlinkClick r:id="rId14"/>
              </a:rPr>
              <a:t>by style</a:t>
            </a:r>
            <a:endParaRPr lang="en-US" sz="2000" b="1"/>
          </a:p>
          <a:p>
            <a:endParaRPr lang="en-US" dirty="0"/>
          </a:p>
        </p:txBody>
      </p:sp>
    </p:spTree>
    <p:extLst>
      <p:ext uri="{BB962C8B-B14F-4D97-AF65-F5344CB8AC3E}">
        <p14:creationId xmlns:p14="http://schemas.microsoft.com/office/powerpoint/2010/main" val="188574268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Describing groups of works</a:t>
            </a:r>
            <a:br>
              <a:rPr lang="en-US" dirty="0"/>
            </a:br>
            <a:endParaRPr lang="en-US" dirty="0"/>
          </a:p>
        </p:txBody>
      </p:sp>
      <p:sp>
        <p:nvSpPr>
          <p:cNvPr id="5" name="Content Placeholder 2">
            <a:extLst>
              <a:ext uri="{FF2B5EF4-FFF2-40B4-BE49-F238E27FC236}">
                <a16:creationId xmlns:a16="http://schemas.microsoft.com/office/drawing/2014/main" id="{D4355598-5B18-4BEB-98F2-7EB2AF30A8EF}"/>
              </a:ext>
            </a:extLst>
          </p:cNvPr>
          <p:cNvSpPr txBox="1">
            <a:spLocks/>
          </p:cNvSpPr>
          <p:nvPr/>
        </p:nvSpPr>
        <p:spPr>
          <a:xfrm>
            <a:off x="457200" y="1219200"/>
            <a:ext cx="8229600" cy="54864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Glossary: </a:t>
            </a:r>
            <a:r>
              <a:rPr lang="en-US" b="1" dirty="0">
                <a:hlinkClick r:id="rId3"/>
              </a:rPr>
              <a:t>Work cluster</a:t>
            </a:r>
            <a:endParaRPr lang="en-US" b="1" dirty="0"/>
          </a:p>
          <a:p>
            <a:pPr marL="320177" lvl="1" indent="0">
              <a:buFont typeface="Arial" panose="020B0604020202020204" pitchFamily="34" charset="0"/>
              <a:buNone/>
            </a:pPr>
            <a:r>
              <a:rPr lang="en-US" dirty="0"/>
              <a:t>A group of two or more works that have a common appellation assigned from a vocabulary encoding scheme.</a:t>
            </a:r>
          </a:p>
          <a:p>
            <a:pPr marL="320177" lvl="1" indent="0">
              <a:buFont typeface="Arial" panose="020B0604020202020204" pitchFamily="34" charset="0"/>
              <a:buNone/>
            </a:pPr>
            <a:endParaRPr lang="en-US" dirty="0"/>
          </a:p>
          <a:p>
            <a:pPr indent="-319066"/>
            <a:r>
              <a:rPr lang="en-US" dirty="0"/>
              <a:t>Resource description: Describing a work: </a:t>
            </a:r>
            <a:r>
              <a:rPr lang="en-US" b="1" dirty="0">
                <a:hlinkClick r:id="rId4"/>
              </a:rPr>
              <a:t>Describing a group of works</a:t>
            </a:r>
            <a:endParaRPr lang="en-US" b="1" dirty="0"/>
          </a:p>
          <a:p>
            <a:pPr marL="640354" lvl="1"/>
            <a:r>
              <a:rPr lang="en-US" b="1" dirty="0">
                <a:hlinkClick r:id="rId5"/>
              </a:rPr>
              <a:t>identifier for work cluster</a:t>
            </a:r>
            <a:endParaRPr lang="en-US" b="1" dirty="0"/>
          </a:p>
          <a:p>
            <a:pPr marL="640354" lvl="1"/>
            <a:r>
              <a:rPr lang="en-US" b="1" dirty="0">
                <a:hlinkClick r:id="rId6"/>
              </a:rPr>
              <a:t>authorized access point for work cluster</a:t>
            </a:r>
            <a:endParaRPr lang="en-US" b="1" dirty="0"/>
          </a:p>
          <a:p>
            <a:pPr marL="640354" lvl="1"/>
            <a:r>
              <a:rPr lang="en-US" b="1" dirty="0">
                <a:hlinkClick r:id="rId7"/>
              </a:rPr>
              <a:t>appellation of work cluster</a:t>
            </a:r>
            <a:endParaRPr lang="en-US" dirty="0"/>
          </a:p>
          <a:p>
            <a:pPr indent="-319066"/>
            <a:endParaRPr lang="en-US" dirty="0"/>
          </a:p>
          <a:p>
            <a:endParaRPr lang="en-US" dirty="0"/>
          </a:p>
          <a:p>
            <a:endParaRPr lang="en-US" dirty="0"/>
          </a:p>
        </p:txBody>
      </p:sp>
    </p:spTree>
    <p:extLst>
      <p:ext uri="{BB962C8B-B14F-4D97-AF65-F5344CB8AC3E}">
        <p14:creationId xmlns:p14="http://schemas.microsoft.com/office/powerpoint/2010/main" val="398079676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Assessing the manifestation</a:t>
            </a:r>
          </a:p>
        </p:txBody>
      </p:sp>
      <p:sp>
        <p:nvSpPr>
          <p:cNvPr id="5" name="Rounded Rectangle 4"/>
          <p:cNvSpPr/>
          <p:nvPr/>
        </p:nvSpPr>
        <p:spPr>
          <a:xfrm>
            <a:off x="457200" y="914400"/>
            <a:ext cx="8153400" cy="3657600"/>
          </a:xfrm>
          <a:prstGeom prst="roundRect">
            <a:avLst/>
          </a:prstGeom>
          <a:solidFill>
            <a:schemeClr val="accent5">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3352800" y="1905000"/>
            <a:ext cx="2209800" cy="762000"/>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Manifestation in focus</a:t>
            </a:r>
          </a:p>
        </p:txBody>
      </p:sp>
      <p:sp>
        <p:nvSpPr>
          <p:cNvPr id="7" name="Rounded Rectangle 6">
            <a:hlinkClick r:id="rId3"/>
          </p:cNvPr>
          <p:cNvSpPr/>
          <p:nvPr/>
        </p:nvSpPr>
        <p:spPr>
          <a:xfrm>
            <a:off x="685800" y="1066800"/>
            <a:ext cx="2971800" cy="762000"/>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is a </a:t>
            </a:r>
            <a:r>
              <a:rPr lang="en-US" sz="2000" dirty="0">
                <a:solidFill>
                  <a:srgbClr val="FF0000"/>
                </a:solidFill>
              </a:rPr>
              <a:t>single unit </a:t>
            </a:r>
            <a:r>
              <a:rPr lang="en-US" sz="2000" dirty="0">
                <a:solidFill>
                  <a:schemeClr val="tx1"/>
                </a:solidFill>
              </a:rPr>
              <a:t>or multiunit manifestation</a:t>
            </a:r>
          </a:p>
        </p:txBody>
      </p:sp>
      <p:sp>
        <p:nvSpPr>
          <p:cNvPr id="8" name="Rounded Rectangle 7"/>
          <p:cNvSpPr/>
          <p:nvPr/>
        </p:nvSpPr>
        <p:spPr>
          <a:xfrm>
            <a:off x="5486400" y="1066800"/>
            <a:ext cx="2819400" cy="762000"/>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embodies a </a:t>
            </a:r>
            <a:r>
              <a:rPr lang="en-US" sz="2000" dirty="0">
                <a:solidFill>
                  <a:srgbClr val="FF0000"/>
                </a:solidFill>
              </a:rPr>
              <a:t>single</a:t>
            </a:r>
            <a:r>
              <a:rPr lang="en-US" sz="2000" dirty="0">
                <a:solidFill>
                  <a:schemeClr val="tx1"/>
                </a:solidFill>
              </a:rPr>
              <a:t> or aggregating work</a:t>
            </a:r>
          </a:p>
        </p:txBody>
      </p:sp>
      <p:sp>
        <p:nvSpPr>
          <p:cNvPr id="9" name="Rounded Rectangle 8"/>
          <p:cNvSpPr/>
          <p:nvPr/>
        </p:nvSpPr>
        <p:spPr>
          <a:xfrm>
            <a:off x="590550" y="2792186"/>
            <a:ext cx="3371850" cy="762000"/>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work </a:t>
            </a:r>
            <a:r>
              <a:rPr lang="en-US" sz="2000" dirty="0">
                <a:solidFill>
                  <a:srgbClr val="FF0000"/>
                </a:solidFill>
              </a:rPr>
              <a:t>has an associated </a:t>
            </a:r>
            <a:r>
              <a:rPr lang="en-US" sz="2000" dirty="0">
                <a:solidFill>
                  <a:schemeClr val="tx1"/>
                </a:solidFill>
              </a:rPr>
              <a:t>larger single or </a:t>
            </a:r>
            <a:r>
              <a:rPr lang="en-US" sz="2000" dirty="0">
                <a:solidFill>
                  <a:srgbClr val="FF0000"/>
                </a:solidFill>
              </a:rPr>
              <a:t>aggregating work</a:t>
            </a:r>
          </a:p>
        </p:txBody>
      </p:sp>
      <p:sp>
        <p:nvSpPr>
          <p:cNvPr id="10" name="Rounded Rectangle 9"/>
          <p:cNvSpPr/>
          <p:nvPr/>
        </p:nvSpPr>
        <p:spPr>
          <a:xfrm>
            <a:off x="2933700" y="3657600"/>
            <a:ext cx="3048000" cy="762000"/>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work has associated parts or aggregated works</a:t>
            </a:r>
          </a:p>
        </p:txBody>
      </p:sp>
      <p:sp>
        <p:nvSpPr>
          <p:cNvPr id="11" name="Rounded Rectangle 10"/>
          <p:cNvSpPr/>
          <p:nvPr/>
        </p:nvSpPr>
        <p:spPr>
          <a:xfrm>
            <a:off x="5105400" y="2759529"/>
            <a:ext cx="3352800" cy="762000"/>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work has a </a:t>
            </a:r>
            <a:r>
              <a:rPr lang="en-US" sz="2000" dirty="0">
                <a:solidFill>
                  <a:srgbClr val="FF0000"/>
                </a:solidFill>
              </a:rPr>
              <a:t>static</a:t>
            </a:r>
            <a:r>
              <a:rPr lang="en-US" sz="2000" dirty="0">
                <a:solidFill>
                  <a:schemeClr val="tx1"/>
                </a:solidFill>
              </a:rPr>
              <a:t>, successive or integrating plan</a:t>
            </a:r>
          </a:p>
        </p:txBody>
      </p:sp>
      <p:cxnSp>
        <p:nvCxnSpPr>
          <p:cNvPr id="12" name="Straight Arrow Connector 11"/>
          <p:cNvCxnSpPr>
            <a:stCxn id="6" idx="1"/>
            <a:endCxn id="7" idx="2"/>
          </p:cNvCxnSpPr>
          <p:nvPr/>
        </p:nvCxnSpPr>
        <p:spPr>
          <a:xfrm flipH="1" flipV="1">
            <a:off x="2171700" y="1828800"/>
            <a:ext cx="1181100" cy="457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6" idx="2"/>
            <a:endCxn id="10" idx="0"/>
          </p:cNvCxnSpPr>
          <p:nvPr/>
        </p:nvCxnSpPr>
        <p:spPr>
          <a:xfrm>
            <a:off x="4457700" y="2667000"/>
            <a:ext cx="0" cy="990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6" idx="3"/>
            <a:endCxn id="8" idx="2"/>
          </p:cNvCxnSpPr>
          <p:nvPr/>
        </p:nvCxnSpPr>
        <p:spPr>
          <a:xfrm flipV="1">
            <a:off x="5562600" y="1828800"/>
            <a:ext cx="1333500" cy="457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6" idx="3"/>
            <a:endCxn id="11" idx="0"/>
          </p:cNvCxnSpPr>
          <p:nvPr/>
        </p:nvCxnSpPr>
        <p:spPr>
          <a:xfrm>
            <a:off x="5562600" y="2286000"/>
            <a:ext cx="1219200" cy="47352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6" idx="1"/>
            <a:endCxn id="9" idx="0"/>
          </p:cNvCxnSpPr>
          <p:nvPr/>
        </p:nvCxnSpPr>
        <p:spPr>
          <a:xfrm flipH="1">
            <a:off x="2276475" y="2286000"/>
            <a:ext cx="1076325" cy="50618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7" name="Picture 6" descr="b79277af-d06b-4841-b901-548d5c884346@namprd13"/>
          <p:cNvPicPr>
            <a:picLocks noChangeAspect="1" noChangeArrowheads="1"/>
          </p:cNvPicPr>
          <p:nvPr/>
        </p:nvPicPr>
        <p:blipFill rotWithShape="1">
          <a:blip r:embed="rId4">
            <a:extLst>
              <a:ext uri="{28A0092B-C50C-407E-A947-70E740481C1C}">
                <a14:useLocalDpi xmlns:a14="http://schemas.microsoft.com/office/drawing/2010/main" val="0"/>
              </a:ext>
            </a:extLst>
          </a:blip>
          <a:srcRect l="15972" t="25143" r="21028" b="23857"/>
          <a:stretch/>
        </p:blipFill>
        <p:spPr bwMode="auto">
          <a:xfrm>
            <a:off x="5980067" y="4724400"/>
            <a:ext cx="3098074" cy="1880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7" descr="9f8622fc-6831-4577-9c5d-686e6b7adf61@namprd13"/>
          <p:cNvPicPr>
            <a:picLocks noChangeAspect="1" noChangeArrowheads="1"/>
          </p:cNvPicPr>
          <p:nvPr/>
        </p:nvPicPr>
        <p:blipFill rotWithShape="1">
          <a:blip r:embed="rId5">
            <a:extLst>
              <a:ext uri="{28A0092B-C50C-407E-A947-70E740481C1C}">
                <a14:useLocalDpi xmlns:a14="http://schemas.microsoft.com/office/drawing/2010/main" val="0"/>
              </a:ext>
            </a:extLst>
          </a:blip>
          <a:srcRect t="27143" b="35714"/>
          <a:stretch/>
        </p:blipFill>
        <p:spPr bwMode="auto">
          <a:xfrm>
            <a:off x="95250" y="4815801"/>
            <a:ext cx="6096000" cy="16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178349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FBE0F-AD84-4CDB-B411-69F6136AA7B3}"/>
              </a:ext>
            </a:extLst>
          </p:cNvPr>
          <p:cNvSpPr>
            <a:spLocks noGrp="1"/>
          </p:cNvSpPr>
          <p:nvPr>
            <p:ph type="title"/>
          </p:nvPr>
        </p:nvSpPr>
        <p:spPr/>
        <p:txBody>
          <a:bodyPr/>
          <a:lstStyle/>
          <a:p>
            <a:r>
              <a:rPr lang="en-US" dirty="0"/>
              <a:t>Describing a diachronic aggregating work: LRT</a:t>
            </a:r>
          </a:p>
        </p:txBody>
      </p:sp>
      <p:pic>
        <p:nvPicPr>
          <p:cNvPr id="5" name="Picture 6" descr="b79277af-d06b-4841-b901-548d5c884346@namprd13">
            <a:extLst>
              <a:ext uri="{FF2B5EF4-FFF2-40B4-BE49-F238E27FC236}">
                <a16:creationId xmlns:a16="http://schemas.microsoft.com/office/drawing/2014/main" id="{D3D2CAF5-3EE7-4C15-ADEC-F1277ACB586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972" t="25143" r="21028" b="23857"/>
          <a:stretch/>
        </p:blipFill>
        <p:spPr bwMode="auto">
          <a:xfrm>
            <a:off x="5980067" y="4724400"/>
            <a:ext cx="3098074" cy="1880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9f8622fc-6831-4577-9c5d-686e6b7adf61@namprd13">
            <a:extLst>
              <a:ext uri="{FF2B5EF4-FFF2-40B4-BE49-F238E27FC236}">
                <a16:creationId xmlns:a16="http://schemas.microsoft.com/office/drawing/2014/main" id="{519497D5-75BC-4022-947D-640B88E4ECC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7143" b="35714"/>
          <a:stretch/>
        </p:blipFill>
        <p:spPr bwMode="auto">
          <a:xfrm>
            <a:off x="95250" y="4815801"/>
            <a:ext cx="6096000" cy="16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Table 7">
            <a:extLst>
              <a:ext uri="{FF2B5EF4-FFF2-40B4-BE49-F238E27FC236}">
                <a16:creationId xmlns:a16="http://schemas.microsoft.com/office/drawing/2014/main" id="{4A168466-7046-481F-9CA8-5E8F16D3CEA6}"/>
              </a:ext>
            </a:extLst>
          </p:cNvPr>
          <p:cNvGraphicFramePr>
            <a:graphicFrameLocks noGrp="1"/>
          </p:cNvGraphicFramePr>
          <p:nvPr>
            <p:extLst>
              <p:ext uri="{D42A27DB-BD31-4B8C-83A1-F6EECF244321}">
                <p14:modId xmlns:p14="http://schemas.microsoft.com/office/powerpoint/2010/main" val="3996292711"/>
              </p:ext>
            </p:extLst>
          </p:nvPr>
        </p:nvGraphicFramePr>
        <p:xfrm>
          <a:off x="4640816" y="1142490"/>
          <a:ext cx="3124200" cy="1409700"/>
        </p:xfrm>
        <a:graphic>
          <a:graphicData uri="http://schemas.openxmlformats.org/drawingml/2006/table">
            <a:tbl>
              <a:tblPr/>
              <a:tblGrid>
                <a:gridCol w="3124200">
                  <a:extLst>
                    <a:ext uri="{9D8B030D-6E8A-4147-A177-3AD203B41FA5}">
                      <a16:colId xmlns:a16="http://schemas.microsoft.com/office/drawing/2014/main" val="20000"/>
                    </a:ext>
                  </a:extLst>
                </a:gridCol>
              </a:tblGrid>
              <a:tr h="190500">
                <a:tc>
                  <a:txBody>
                    <a:bodyPr/>
                    <a:lstStyle/>
                    <a:p>
                      <a:pPr algn="l" fontAlgn="t"/>
                      <a:r>
                        <a:rPr lang="en-US" sz="1000" b="1" i="0" u="none" strike="noStrike" dirty="0">
                          <a:solidFill>
                            <a:srgbClr val="000000"/>
                          </a:solidFill>
                          <a:effectLst/>
                          <a:latin typeface="Calibri"/>
                        </a:rPr>
                        <a:t>Describing a diachronic work</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23850">
                <a:tc>
                  <a:txBody>
                    <a:bodyPr/>
                    <a:lstStyle/>
                    <a:p>
                      <a:pPr algn="l" fontAlgn="t"/>
                      <a:r>
                        <a:rPr lang="en-US" sz="1000" b="0" i="0" u="none" strike="noStrike">
                          <a:solidFill>
                            <a:srgbClr val="000000"/>
                          </a:solidFill>
                          <a:effectLst/>
                          <a:latin typeface="Calibri"/>
                        </a:rPr>
                        <a:t>Record elements for the diachronic work (characteristics of the part, issue, or iteration works)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90500">
                <a:tc>
                  <a:txBody>
                    <a:bodyPr/>
                    <a:lstStyle/>
                    <a:p>
                      <a:pPr algn="l" fontAlgn="t"/>
                      <a:r>
                        <a:rPr lang="en-US" sz="1000" b="0" i="0" u="none" strike="noStrike">
                          <a:solidFill>
                            <a:srgbClr val="000000"/>
                          </a:solidFill>
                          <a:effectLst/>
                          <a:latin typeface="Calibri"/>
                        </a:rPr>
                        <a:t>Record a value for </a:t>
                      </a:r>
                      <a:r>
                        <a:rPr lang="en-US" sz="1000" b="1" i="1" u="none" strike="noStrike">
                          <a:solidFill>
                            <a:srgbClr val="000000"/>
                          </a:solidFill>
                          <a:effectLst/>
                          <a:latin typeface="Calibri"/>
                        </a:rPr>
                        <a:t>Extension plan</a:t>
                      </a:r>
                      <a:endParaRPr lang="en-US" sz="1000" b="0" i="0" u="none" strike="noStrike">
                        <a:solidFill>
                          <a:srgbClr val="000000"/>
                        </a:solidFill>
                        <a:effectLst/>
                        <a:latin typeface="Calibri"/>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90500">
                <a:tc>
                  <a:txBody>
                    <a:bodyPr/>
                    <a:lstStyle/>
                    <a:p>
                      <a:pPr algn="l" fontAlgn="t"/>
                      <a:r>
                        <a:rPr lang="en-US" sz="1000" b="0" i="0" u="none" strike="noStrike">
                          <a:solidFill>
                            <a:srgbClr val="000000"/>
                          </a:solidFill>
                          <a:effectLst/>
                          <a:latin typeface="Calibri"/>
                        </a:rPr>
                        <a:t>Record changes to element data over time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23850">
                <a:tc>
                  <a:txBody>
                    <a:bodyPr/>
                    <a:lstStyle/>
                    <a:p>
                      <a:pPr algn="l" fontAlgn="t"/>
                      <a:r>
                        <a:rPr lang="en-US" sz="1000" b="0" i="0" u="none" strike="noStrike">
                          <a:solidFill>
                            <a:srgbClr val="000000"/>
                          </a:solidFill>
                          <a:effectLst/>
                          <a:latin typeface="Calibri"/>
                        </a:rPr>
                        <a:t>Record provenance data to indicate timespan or scope of validity</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90500">
                <a:tc>
                  <a:txBody>
                    <a:bodyPr/>
                    <a:lstStyle/>
                    <a:p>
                      <a:pPr algn="l" fontAlgn="t"/>
                      <a:r>
                        <a:rPr lang="en-US" sz="1000" b="0" i="0" u="none" strike="noStrike" dirty="0">
                          <a:solidFill>
                            <a:srgbClr val="000000"/>
                          </a:solidFill>
                          <a:effectLst/>
                          <a:latin typeface="Calibri"/>
                        </a:rPr>
                        <a:t>WEM lock</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aphicFrame>
        <p:nvGraphicFramePr>
          <p:cNvPr id="9" name="Table 8">
            <a:extLst>
              <a:ext uri="{FF2B5EF4-FFF2-40B4-BE49-F238E27FC236}">
                <a16:creationId xmlns:a16="http://schemas.microsoft.com/office/drawing/2014/main" id="{AB926027-388A-4C63-AACB-1A4B0E0859CF}"/>
              </a:ext>
            </a:extLst>
          </p:cNvPr>
          <p:cNvGraphicFramePr>
            <a:graphicFrameLocks noGrp="1"/>
          </p:cNvGraphicFramePr>
          <p:nvPr>
            <p:extLst>
              <p:ext uri="{D42A27DB-BD31-4B8C-83A1-F6EECF244321}">
                <p14:modId xmlns:p14="http://schemas.microsoft.com/office/powerpoint/2010/main" val="132019213"/>
              </p:ext>
            </p:extLst>
          </p:nvPr>
        </p:nvGraphicFramePr>
        <p:xfrm>
          <a:off x="457200" y="1142490"/>
          <a:ext cx="3033232" cy="2565740"/>
        </p:xfrm>
        <a:graphic>
          <a:graphicData uri="http://schemas.openxmlformats.org/drawingml/2006/table">
            <a:tbl>
              <a:tblPr firstRow="1" firstCol="1" bandRow="1"/>
              <a:tblGrid>
                <a:gridCol w="3033232">
                  <a:extLst>
                    <a:ext uri="{9D8B030D-6E8A-4147-A177-3AD203B41FA5}">
                      <a16:colId xmlns:a16="http://schemas.microsoft.com/office/drawing/2014/main" val="3274912366"/>
                    </a:ext>
                  </a:extLst>
                </a:gridCol>
              </a:tblGrid>
              <a:tr h="101260">
                <a:tc>
                  <a:txBody>
                    <a:bodyPr/>
                    <a:lstStyle/>
                    <a:p>
                      <a:pPr marL="0" marR="0">
                        <a:spcBef>
                          <a:spcPts val="0"/>
                        </a:spcBef>
                        <a:spcAft>
                          <a:spcPts val="0"/>
                        </a:spcAft>
                      </a:pPr>
                      <a:r>
                        <a:rPr lang="en-US" sz="1000" b="1" dirty="0">
                          <a:solidFill>
                            <a:srgbClr val="000000"/>
                          </a:solidFill>
                          <a:effectLst/>
                          <a:latin typeface="Calibri"/>
                          <a:ea typeface="Times New Roman"/>
                          <a:cs typeface="Times New Roman"/>
                        </a:rPr>
                        <a:t>Describing an aggregating work</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462330367"/>
                  </a:ext>
                </a:extLst>
              </a:tr>
              <a:tr h="177970">
                <a:tc>
                  <a:txBody>
                    <a:bodyPr/>
                    <a:lstStyle/>
                    <a:p>
                      <a:pPr marL="0" marR="0">
                        <a:spcBef>
                          <a:spcPts val="0"/>
                        </a:spcBef>
                        <a:spcAft>
                          <a:spcPts val="0"/>
                        </a:spcAft>
                      </a:pPr>
                      <a:r>
                        <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Record elements for the aggregating work (characteristics of the works that are aggregated)</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36484663"/>
                  </a:ext>
                </a:extLst>
              </a:tr>
              <a:tr h="177970">
                <a:tc>
                  <a:txBody>
                    <a:bodyPr/>
                    <a:lstStyle/>
                    <a:p>
                      <a:pPr marL="0" marR="0">
                        <a:spcBef>
                          <a:spcPts val="0"/>
                        </a:spcBef>
                        <a:spcAft>
                          <a:spcPts val="0"/>
                        </a:spcAft>
                      </a:pPr>
                      <a:r>
                        <a:rPr lang="en-US" sz="1000" dirty="0">
                          <a:solidFill>
                            <a:srgbClr val="000000"/>
                          </a:solidFill>
                          <a:effectLst/>
                          <a:latin typeface="Calibri"/>
                          <a:ea typeface="Times New Roman"/>
                          <a:cs typeface="Times New Roman"/>
                        </a:rPr>
                        <a:t>Use</a:t>
                      </a:r>
                      <a:r>
                        <a:rPr lang="en-US" sz="1000" i="1" dirty="0">
                          <a:solidFill>
                            <a:srgbClr val="000000"/>
                          </a:solidFill>
                          <a:effectLst/>
                          <a:latin typeface="Calibri"/>
                          <a:ea typeface="Times New Roman"/>
                          <a:cs typeface="Times New Roman"/>
                        </a:rPr>
                        <a:t> </a:t>
                      </a:r>
                      <a:r>
                        <a:rPr lang="en-US" sz="1000" b="1" i="1" dirty="0">
                          <a:solidFill>
                            <a:srgbClr val="000000"/>
                          </a:solidFill>
                          <a:effectLst/>
                          <a:latin typeface="Calibri"/>
                          <a:ea typeface="Times New Roman"/>
                          <a:cs typeface="Times New Roman"/>
                        </a:rPr>
                        <a:t>note on work</a:t>
                      </a:r>
                      <a:r>
                        <a:rPr lang="en-US" sz="1000" dirty="0">
                          <a:solidFill>
                            <a:srgbClr val="000000"/>
                          </a:solidFill>
                          <a:effectLst/>
                          <a:latin typeface="Calibri"/>
                          <a:ea typeface="Times New Roman"/>
                          <a:cs typeface="Times New Roman"/>
                        </a:rPr>
                        <a:t> for works that are aggregated</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3361394"/>
                  </a:ext>
                </a:extLst>
              </a:tr>
              <a:tr h="355940">
                <a:tc>
                  <a:txBody>
                    <a:bodyPr/>
                    <a:lstStyle/>
                    <a:p>
                      <a:pPr marL="0" marR="0">
                        <a:spcBef>
                          <a:spcPts val="0"/>
                        </a:spcBef>
                        <a:spcAft>
                          <a:spcPts val="0"/>
                        </a:spcAft>
                      </a:pPr>
                      <a:r>
                        <a:rPr lang="en-US" sz="1000" dirty="0">
                          <a:solidFill>
                            <a:srgbClr val="000000"/>
                          </a:solidFill>
                          <a:effectLst/>
                          <a:latin typeface="Calibri"/>
                          <a:ea typeface="Times New Roman"/>
                          <a:cs typeface="Times New Roman"/>
                        </a:rPr>
                        <a:t>No direct relationship to works that are aggregated (except for aggregating works that are successive)</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3628812"/>
                  </a:ext>
                </a:extLst>
              </a:tr>
              <a:tr h="355940">
                <a:tc>
                  <a:txBody>
                    <a:bodyPr/>
                    <a:lstStyle/>
                    <a:p>
                      <a:pPr marL="0" marR="0">
                        <a:spcBef>
                          <a:spcPts val="0"/>
                        </a:spcBef>
                        <a:spcAft>
                          <a:spcPts val="0"/>
                        </a:spcAft>
                      </a:pPr>
                      <a:r>
                        <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if the aggregating work is successive, use </a:t>
                      </a:r>
                      <a:r>
                        <a:rPr lang="en-US" sz="1000" b="1"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issue</a:t>
                      </a:r>
                      <a:r>
                        <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for an aggregated work that is static</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42544705"/>
                  </a:ext>
                </a:extLst>
              </a:tr>
              <a:tr h="355940">
                <a:tc>
                  <a:txBody>
                    <a:bodyPr/>
                    <a:lstStyle/>
                    <a:p>
                      <a:pPr marL="0" marR="0">
                        <a:spcBef>
                          <a:spcPts val="0"/>
                        </a:spcBef>
                        <a:spcAft>
                          <a:spcPts val="0"/>
                        </a:spcAft>
                      </a:pPr>
                      <a:r>
                        <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if the aggregating work is successive, use </a:t>
                      </a:r>
                      <a:r>
                        <a:rPr lang="en-US" sz="1000" b="1"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subseries</a:t>
                      </a:r>
                      <a:r>
                        <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for a work that is aggregated when it is, also, a successive aggregating work </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12583432"/>
                  </a:ext>
                </a:extLst>
              </a:tr>
              <a:tr h="227580">
                <a:tc>
                  <a:txBody>
                    <a:bodyPr/>
                    <a:lstStyle/>
                    <a:p>
                      <a:pPr marL="0" marR="0">
                        <a:spcBef>
                          <a:spcPts val="0"/>
                        </a:spcBef>
                        <a:spcAft>
                          <a:spcPts val="0"/>
                        </a:spcAft>
                      </a:pPr>
                      <a:r>
                        <a:rPr lang="en-US" sz="1000" dirty="0">
                          <a:solidFill>
                            <a:srgbClr val="000000"/>
                          </a:solidFill>
                          <a:effectLst/>
                          <a:latin typeface="Calibri"/>
                          <a:ea typeface="Times New Roman"/>
                          <a:cs typeface="Times New Roman"/>
                        </a:rPr>
                        <a:t>Use </a:t>
                      </a:r>
                      <a:r>
                        <a:rPr lang="en-US" sz="1000" b="1" i="1" dirty="0">
                          <a:solidFill>
                            <a:srgbClr val="000000"/>
                          </a:solidFill>
                          <a:effectLst/>
                          <a:latin typeface="Calibri"/>
                          <a:ea typeface="Times New Roman"/>
                          <a:cs typeface="Times New Roman"/>
                        </a:rPr>
                        <a:t>aggregator</a:t>
                      </a:r>
                      <a:r>
                        <a:rPr lang="en-US" sz="1000" dirty="0">
                          <a:solidFill>
                            <a:srgbClr val="000000"/>
                          </a:solidFill>
                          <a:effectLst/>
                          <a:latin typeface="Calibri"/>
                          <a:ea typeface="Times New Roman"/>
                          <a:cs typeface="Times New Roman"/>
                        </a:rPr>
                        <a:t> for creators of aggregating works</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06258649"/>
                  </a:ext>
                </a:extLst>
              </a:tr>
              <a:tr h="355940">
                <a:tc>
                  <a:txBody>
                    <a:bodyPr/>
                    <a:lstStyle/>
                    <a:p>
                      <a:pPr marL="0" marR="0">
                        <a:spcBef>
                          <a:spcPts val="0"/>
                        </a:spcBef>
                        <a:spcAft>
                          <a:spcPts val="0"/>
                        </a:spcAft>
                      </a:pPr>
                      <a:r>
                        <a:rPr lang="en-US" sz="1000" dirty="0">
                          <a:solidFill>
                            <a:srgbClr val="000000"/>
                          </a:solidFill>
                          <a:effectLst/>
                          <a:latin typeface="Calibri"/>
                          <a:ea typeface="Times New Roman"/>
                          <a:cs typeface="Times New Roman"/>
                        </a:rPr>
                        <a:t>No direct relationship to agents related to works that are aggregated </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380323"/>
                  </a:ext>
                </a:extLst>
              </a:tr>
              <a:tr h="177970">
                <a:tc>
                  <a:txBody>
                    <a:bodyPr/>
                    <a:lstStyle/>
                    <a:p>
                      <a:pPr marL="0" marR="0">
                        <a:spcBef>
                          <a:spcPts val="0"/>
                        </a:spcBef>
                        <a:spcAft>
                          <a:spcPts val="0"/>
                        </a:spcAft>
                      </a:pPr>
                      <a:r>
                        <a:rPr lang="en-US" sz="1000" dirty="0">
                          <a:solidFill>
                            <a:srgbClr val="000000"/>
                          </a:solidFill>
                          <a:effectLst/>
                          <a:latin typeface="Calibri"/>
                          <a:ea typeface="Times New Roman"/>
                          <a:cs typeface="Times New Roman"/>
                        </a:rPr>
                        <a:t>WE lock applies</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30999558"/>
                  </a:ext>
                </a:extLst>
              </a:tr>
            </a:tbl>
          </a:graphicData>
        </a:graphic>
      </p:graphicFrame>
    </p:spTree>
    <p:extLst>
      <p:ext uri="{BB962C8B-B14F-4D97-AF65-F5344CB8AC3E}">
        <p14:creationId xmlns:p14="http://schemas.microsoft.com/office/powerpoint/2010/main" val="942108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FBE0F-AD84-4CDB-B411-69F6136AA7B3}"/>
              </a:ext>
            </a:extLst>
          </p:cNvPr>
          <p:cNvSpPr>
            <a:spLocks noGrp="1"/>
          </p:cNvSpPr>
          <p:nvPr>
            <p:ph type="title"/>
          </p:nvPr>
        </p:nvSpPr>
        <p:spPr/>
        <p:txBody>
          <a:bodyPr/>
          <a:lstStyle/>
          <a:p>
            <a:r>
              <a:rPr lang="en-US" dirty="0"/>
              <a:t>Describing a diachronic aggregating expression: LRT</a:t>
            </a:r>
          </a:p>
        </p:txBody>
      </p:sp>
      <p:pic>
        <p:nvPicPr>
          <p:cNvPr id="5" name="Picture 6" descr="b79277af-d06b-4841-b901-548d5c884346@namprd13">
            <a:extLst>
              <a:ext uri="{FF2B5EF4-FFF2-40B4-BE49-F238E27FC236}">
                <a16:creationId xmlns:a16="http://schemas.microsoft.com/office/drawing/2014/main" id="{D3D2CAF5-3EE7-4C15-ADEC-F1277ACB586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972" t="25143" r="21028" b="23857"/>
          <a:stretch/>
        </p:blipFill>
        <p:spPr bwMode="auto">
          <a:xfrm>
            <a:off x="5980067" y="4724400"/>
            <a:ext cx="3098074" cy="1880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9f8622fc-6831-4577-9c5d-686e6b7adf61@namprd13">
            <a:extLst>
              <a:ext uri="{FF2B5EF4-FFF2-40B4-BE49-F238E27FC236}">
                <a16:creationId xmlns:a16="http://schemas.microsoft.com/office/drawing/2014/main" id="{519497D5-75BC-4022-947D-640B88E4ECC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7143" b="35714"/>
          <a:stretch/>
        </p:blipFill>
        <p:spPr bwMode="auto">
          <a:xfrm>
            <a:off x="95250" y="4815801"/>
            <a:ext cx="6096000" cy="16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Table 6">
            <a:extLst>
              <a:ext uri="{FF2B5EF4-FFF2-40B4-BE49-F238E27FC236}">
                <a16:creationId xmlns:a16="http://schemas.microsoft.com/office/drawing/2014/main" id="{94EFE1EE-FBD5-4EF0-8437-A9BF82ECA693}"/>
              </a:ext>
            </a:extLst>
          </p:cNvPr>
          <p:cNvGraphicFramePr>
            <a:graphicFrameLocks noGrp="1"/>
          </p:cNvGraphicFramePr>
          <p:nvPr>
            <p:extLst>
              <p:ext uri="{D42A27DB-BD31-4B8C-83A1-F6EECF244321}">
                <p14:modId xmlns:p14="http://schemas.microsoft.com/office/powerpoint/2010/main" val="2650123091"/>
              </p:ext>
            </p:extLst>
          </p:nvPr>
        </p:nvGraphicFramePr>
        <p:xfrm>
          <a:off x="4629150" y="1234401"/>
          <a:ext cx="3124200" cy="1047750"/>
        </p:xfrm>
        <a:graphic>
          <a:graphicData uri="http://schemas.openxmlformats.org/drawingml/2006/table">
            <a:tbl>
              <a:tblPr/>
              <a:tblGrid>
                <a:gridCol w="3124200">
                  <a:extLst>
                    <a:ext uri="{9D8B030D-6E8A-4147-A177-3AD203B41FA5}">
                      <a16:colId xmlns:a16="http://schemas.microsoft.com/office/drawing/2014/main" val="20000"/>
                    </a:ext>
                  </a:extLst>
                </a:gridCol>
              </a:tblGrid>
              <a:tr h="190500">
                <a:tc>
                  <a:txBody>
                    <a:bodyPr/>
                    <a:lstStyle/>
                    <a:p>
                      <a:pPr algn="l" fontAlgn="t"/>
                      <a:r>
                        <a:rPr lang="en-US" sz="1000" b="1" i="0" u="none" strike="noStrike" dirty="0">
                          <a:solidFill>
                            <a:srgbClr val="000000"/>
                          </a:solidFill>
                          <a:effectLst/>
                          <a:latin typeface="Calibri"/>
                        </a:rPr>
                        <a:t>Describing an expression of a diachronic work</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r h="323850">
                <a:tc>
                  <a:txBody>
                    <a:bodyPr/>
                    <a:lstStyle/>
                    <a:p>
                      <a:pPr algn="l" fontAlgn="t"/>
                      <a:r>
                        <a:rPr lang="en-US" sz="1000" b="0" i="0" u="none" strike="noStrike">
                          <a:solidFill>
                            <a:srgbClr val="000000"/>
                          </a:solidFill>
                          <a:effectLst/>
                          <a:latin typeface="Calibri"/>
                        </a:rPr>
                        <a:t>Record elements for the diachronic expression  (characteristics of the part, issue, or iteration expressions)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09550">
                <a:tc>
                  <a:txBody>
                    <a:bodyPr/>
                    <a:lstStyle/>
                    <a:p>
                      <a:pPr algn="l" fontAlgn="t"/>
                      <a:r>
                        <a:rPr lang="en-US" sz="1000" b="0" i="0" u="none" strike="noStrike" dirty="0">
                          <a:solidFill>
                            <a:srgbClr val="000000"/>
                          </a:solidFill>
                          <a:effectLst/>
                          <a:latin typeface="+mn-lt"/>
                        </a:rPr>
                        <a:t>Record changes to element data over time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23850">
                <a:tc>
                  <a:txBody>
                    <a:bodyPr/>
                    <a:lstStyle/>
                    <a:p>
                      <a:pPr algn="l" fontAlgn="t"/>
                      <a:r>
                        <a:rPr lang="en-US" sz="1000" b="0" i="0" u="none" strike="noStrike" dirty="0">
                          <a:solidFill>
                            <a:srgbClr val="000000"/>
                          </a:solidFill>
                          <a:effectLst/>
                          <a:latin typeface="Calibri"/>
                        </a:rPr>
                        <a:t>Record provenance data to indicate timespan or scope of validity</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graphicFrame>
        <p:nvGraphicFramePr>
          <p:cNvPr id="10" name="Table 9">
            <a:extLst>
              <a:ext uri="{FF2B5EF4-FFF2-40B4-BE49-F238E27FC236}">
                <a16:creationId xmlns:a16="http://schemas.microsoft.com/office/drawing/2014/main" id="{C519A296-5CDC-44AA-BF22-68B76E341968}"/>
              </a:ext>
            </a:extLst>
          </p:cNvPr>
          <p:cNvGraphicFramePr>
            <a:graphicFrameLocks noGrp="1"/>
          </p:cNvGraphicFramePr>
          <p:nvPr>
            <p:extLst>
              <p:ext uri="{D42A27DB-BD31-4B8C-83A1-F6EECF244321}">
                <p14:modId xmlns:p14="http://schemas.microsoft.com/office/powerpoint/2010/main" val="755276542"/>
              </p:ext>
            </p:extLst>
          </p:nvPr>
        </p:nvGraphicFramePr>
        <p:xfrm>
          <a:off x="533400" y="1234401"/>
          <a:ext cx="3033232" cy="1677420"/>
        </p:xfrm>
        <a:graphic>
          <a:graphicData uri="http://schemas.openxmlformats.org/drawingml/2006/table">
            <a:tbl>
              <a:tblPr firstRow="1" firstCol="1" bandRow="1"/>
              <a:tblGrid>
                <a:gridCol w="3033232">
                  <a:extLst>
                    <a:ext uri="{9D8B030D-6E8A-4147-A177-3AD203B41FA5}">
                      <a16:colId xmlns:a16="http://schemas.microsoft.com/office/drawing/2014/main" val="3274912366"/>
                    </a:ext>
                  </a:extLst>
                </a:gridCol>
              </a:tblGrid>
              <a:tr h="177970">
                <a:tc>
                  <a:txBody>
                    <a:bodyPr/>
                    <a:lstStyle/>
                    <a:p>
                      <a:pPr marL="0" marR="0">
                        <a:spcBef>
                          <a:spcPts val="0"/>
                        </a:spcBef>
                        <a:spcAft>
                          <a:spcPts val="0"/>
                        </a:spcAft>
                      </a:pPr>
                      <a:r>
                        <a:rPr lang="en-US" sz="1000" b="1" dirty="0">
                          <a:solidFill>
                            <a:srgbClr val="000000"/>
                          </a:solidFill>
                          <a:effectLst/>
                          <a:latin typeface="Calibri"/>
                          <a:ea typeface="Times New Roman"/>
                          <a:cs typeface="Times New Roman"/>
                        </a:rPr>
                        <a:t>Describing an aggregating expression</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3777893191"/>
                  </a:ext>
                </a:extLst>
              </a:tr>
              <a:tr h="177970">
                <a:tc>
                  <a:txBody>
                    <a:bodyPr/>
                    <a:lstStyle/>
                    <a:p>
                      <a:pPr marL="0" marR="0">
                        <a:spcBef>
                          <a:spcPts val="0"/>
                        </a:spcBef>
                        <a:spcAft>
                          <a:spcPts val="0"/>
                        </a:spcAft>
                      </a:pPr>
                      <a:r>
                        <a:rPr lang="en-US" sz="1000" dirty="0">
                          <a:solidFill>
                            <a:srgbClr val="000000"/>
                          </a:solidFill>
                          <a:effectLst/>
                          <a:latin typeface="Calibri"/>
                          <a:ea typeface="Times New Roman"/>
                          <a:cs typeface="Times New Roman"/>
                        </a:rPr>
                        <a:t>Record elements for the aggregating expression (characteristics of the expressions that are aggregated)</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38537563"/>
                  </a:ext>
                </a:extLst>
              </a:tr>
              <a:tr h="177970">
                <a:tc>
                  <a:txBody>
                    <a:bodyPr/>
                    <a:lstStyle/>
                    <a:p>
                      <a:pPr marL="0" marR="0">
                        <a:spcBef>
                          <a:spcPts val="0"/>
                        </a:spcBef>
                        <a:spcAft>
                          <a:spcPts val="0"/>
                        </a:spcAft>
                      </a:pPr>
                      <a:r>
                        <a:rPr lang="en-US" sz="1000" dirty="0">
                          <a:solidFill>
                            <a:srgbClr val="000000"/>
                          </a:solidFill>
                          <a:effectLst/>
                          <a:latin typeface="Calibri"/>
                          <a:ea typeface="Times New Roman"/>
                          <a:cs typeface="Times New Roman"/>
                        </a:rPr>
                        <a:t>Use note on expression for expressions that are aggregated</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256106"/>
                  </a:ext>
                </a:extLst>
              </a:tr>
              <a:tr h="177970">
                <a:tc>
                  <a:txBody>
                    <a:bodyPr/>
                    <a:lstStyle/>
                    <a:p>
                      <a:pPr marL="0" marR="0">
                        <a:spcBef>
                          <a:spcPts val="0"/>
                        </a:spcBef>
                        <a:spcAft>
                          <a:spcPts val="0"/>
                        </a:spcAft>
                      </a:pPr>
                      <a:r>
                        <a:rPr lang="en-US" sz="1000" dirty="0">
                          <a:solidFill>
                            <a:srgbClr val="000000"/>
                          </a:solidFill>
                          <a:effectLst/>
                          <a:latin typeface="Calibri"/>
                          <a:ea typeface="Times New Roman"/>
                          <a:cs typeface="Times New Roman"/>
                        </a:rPr>
                        <a:t>Use </a:t>
                      </a:r>
                      <a:r>
                        <a:rPr lang="en-US" sz="1000" b="1" i="1" dirty="0">
                          <a:solidFill>
                            <a:srgbClr val="000000"/>
                          </a:solidFill>
                          <a:effectLst/>
                          <a:latin typeface="Calibri"/>
                          <a:ea typeface="Times New Roman"/>
                          <a:cs typeface="Times New Roman"/>
                        </a:rPr>
                        <a:t>aggregates</a:t>
                      </a:r>
                      <a:r>
                        <a:rPr lang="en-US" sz="1000" dirty="0">
                          <a:solidFill>
                            <a:srgbClr val="000000"/>
                          </a:solidFill>
                          <a:effectLst/>
                          <a:latin typeface="Calibri"/>
                          <a:ea typeface="Times New Roman"/>
                          <a:cs typeface="Times New Roman"/>
                        </a:rPr>
                        <a:t> for an expression that is aggregated</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77039261"/>
                  </a:ext>
                </a:extLst>
              </a:tr>
              <a:tr h="355940">
                <a:tc>
                  <a:txBody>
                    <a:bodyPr/>
                    <a:lstStyle/>
                    <a:p>
                      <a:pPr marL="0" marR="0">
                        <a:spcBef>
                          <a:spcPts val="0"/>
                        </a:spcBef>
                        <a:spcAft>
                          <a:spcPts val="0"/>
                        </a:spcAft>
                      </a:pPr>
                      <a:r>
                        <a:rPr lang="en-US" sz="1000" dirty="0">
                          <a:solidFill>
                            <a:srgbClr val="000000"/>
                          </a:solidFill>
                          <a:effectLst/>
                          <a:latin typeface="Calibri"/>
                          <a:ea typeface="Times New Roman"/>
                          <a:cs typeface="Times New Roman"/>
                        </a:rPr>
                        <a:t>Use related agent of expression (or a sub-property) for agents related to the aggregating expression</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22387686"/>
                  </a:ext>
                </a:extLst>
              </a:tr>
              <a:tr h="355940">
                <a:tc>
                  <a:txBody>
                    <a:bodyPr/>
                    <a:lstStyle/>
                    <a:p>
                      <a:pPr marL="0" marR="0">
                        <a:spcBef>
                          <a:spcPts val="0"/>
                        </a:spcBef>
                        <a:spcAft>
                          <a:spcPts val="0"/>
                        </a:spcAft>
                      </a:pPr>
                      <a:r>
                        <a:rPr lang="en-US" sz="1000" dirty="0">
                          <a:solidFill>
                            <a:srgbClr val="000000"/>
                          </a:solidFill>
                          <a:effectLst/>
                          <a:latin typeface="Calibri"/>
                          <a:ea typeface="Times New Roman"/>
                          <a:cs typeface="Times New Roman"/>
                        </a:rPr>
                        <a:t>No direct relationship to agents related to any expressions that are aggregated</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14376726"/>
                  </a:ext>
                </a:extLst>
              </a:tr>
            </a:tbl>
          </a:graphicData>
        </a:graphic>
      </p:graphicFrame>
    </p:spTree>
    <p:extLst>
      <p:ext uri="{BB962C8B-B14F-4D97-AF65-F5344CB8AC3E}">
        <p14:creationId xmlns:p14="http://schemas.microsoft.com/office/powerpoint/2010/main" val="3656879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FBE0F-AD84-4CDB-B411-69F6136AA7B3}"/>
              </a:ext>
            </a:extLst>
          </p:cNvPr>
          <p:cNvSpPr>
            <a:spLocks noGrp="1"/>
          </p:cNvSpPr>
          <p:nvPr>
            <p:ph type="title"/>
          </p:nvPr>
        </p:nvSpPr>
        <p:spPr/>
        <p:txBody>
          <a:bodyPr/>
          <a:lstStyle/>
          <a:p>
            <a:r>
              <a:rPr lang="en-US" dirty="0"/>
              <a:t>Describing a diachronic aggregate manifestation: LRT</a:t>
            </a:r>
            <a:br>
              <a:rPr lang="en-US" dirty="0"/>
            </a:br>
            <a:endParaRPr lang="en-US" dirty="0"/>
          </a:p>
        </p:txBody>
      </p:sp>
      <p:pic>
        <p:nvPicPr>
          <p:cNvPr id="5" name="Picture 6" descr="b79277af-d06b-4841-b901-548d5c884346@namprd13">
            <a:extLst>
              <a:ext uri="{FF2B5EF4-FFF2-40B4-BE49-F238E27FC236}">
                <a16:creationId xmlns:a16="http://schemas.microsoft.com/office/drawing/2014/main" id="{D3D2CAF5-3EE7-4C15-ADEC-F1277ACB586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972" t="25143" r="21028" b="23857"/>
          <a:stretch/>
        </p:blipFill>
        <p:spPr bwMode="auto">
          <a:xfrm>
            <a:off x="5980067" y="4724400"/>
            <a:ext cx="3098074" cy="1880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9f8622fc-6831-4577-9c5d-686e6b7adf61@namprd13">
            <a:extLst>
              <a:ext uri="{FF2B5EF4-FFF2-40B4-BE49-F238E27FC236}">
                <a16:creationId xmlns:a16="http://schemas.microsoft.com/office/drawing/2014/main" id="{519497D5-75BC-4022-947D-640B88E4ECC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7143" b="35714"/>
          <a:stretch/>
        </p:blipFill>
        <p:spPr bwMode="auto">
          <a:xfrm>
            <a:off x="95250" y="4815801"/>
            <a:ext cx="6096000" cy="16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Table 6">
            <a:extLst>
              <a:ext uri="{FF2B5EF4-FFF2-40B4-BE49-F238E27FC236}">
                <a16:creationId xmlns:a16="http://schemas.microsoft.com/office/drawing/2014/main" id="{94EFE1EE-FBD5-4EF0-8437-A9BF82ECA693}"/>
              </a:ext>
            </a:extLst>
          </p:cNvPr>
          <p:cNvGraphicFramePr>
            <a:graphicFrameLocks noGrp="1"/>
          </p:cNvGraphicFramePr>
          <p:nvPr>
            <p:extLst>
              <p:ext uri="{D42A27DB-BD31-4B8C-83A1-F6EECF244321}">
                <p14:modId xmlns:p14="http://schemas.microsoft.com/office/powerpoint/2010/main" val="3831437699"/>
              </p:ext>
            </p:extLst>
          </p:nvPr>
        </p:nvGraphicFramePr>
        <p:xfrm>
          <a:off x="4587240" y="1234401"/>
          <a:ext cx="3124200" cy="1314450"/>
        </p:xfrm>
        <a:graphic>
          <a:graphicData uri="http://schemas.openxmlformats.org/drawingml/2006/table">
            <a:tbl>
              <a:tblPr/>
              <a:tblGrid>
                <a:gridCol w="3124200">
                  <a:extLst>
                    <a:ext uri="{9D8B030D-6E8A-4147-A177-3AD203B41FA5}">
                      <a16:colId xmlns:a16="http://schemas.microsoft.com/office/drawing/2014/main" val="20000"/>
                    </a:ext>
                  </a:extLst>
                </a:gridCol>
              </a:tblGrid>
              <a:tr h="190500">
                <a:tc>
                  <a:txBody>
                    <a:bodyPr/>
                    <a:lstStyle/>
                    <a:p>
                      <a:pPr algn="l" fontAlgn="t"/>
                      <a:r>
                        <a:rPr lang="en-US" sz="1000" b="1" i="0" u="none" strike="noStrike" dirty="0">
                          <a:solidFill>
                            <a:srgbClr val="000000"/>
                          </a:solidFill>
                          <a:effectLst/>
                          <a:latin typeface="Calibri"/>
                        </a:rPr>
                        <a:t>Describing a manifestation that embodies a diachronic work</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0"/>
                  </a:ext>
                </a:extLst>
              </a:tr>
              <a:tr h="485775">
                <a:tc>
                  <a:txBody>
                    <a:bodyPr/>
                    <a:lstStyle/>
                    <a:p>
                      <a:pPr algn="l" fontAlgn="t"/>
                      <a:r>
                        <a:rPr lang="en-US" sz="1000" b="0" i="0" u="none" strike="noStrike">
                          <a:solidFill>
                            <a:srgbClr val="000000"/>
                          </a:solidFill>
                          <a:effectLst/>
                          <a:latin typeface="Calibri"/>
                        </a:rPr>
                        <a:t>Record elements for the diachronic manifestation  (characteristics of the part, issue, or iteration manifestations)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90500">
                <a:tc>
                  <a:txBody>
                    <a:bodyPr/>
                    <a:lstStyle/>
                    <a:p>
                      <a:pPr algn="l" fontAlgn="t"/>
                      <a:r>
                        <a:rPr lang="en-US" sz="1000" b="0" i="0" u="none" strike="noStrike">
                          <a:solidFill>
                            <a:srgbClr val="000000"/>
                          </a:solidFill>
                          <a:effectLst/>
                          <a:latin typeface="Calibri"/>
                        </a:rPr>
                        <a:t>Record changes to element data over time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323850">
                <a:tc>
                  <a:txBody>
                    <a:bodyPr/>
                    <a:lstStyle/>
                    <a:p>
                      <a:pPr algn="l" fontAlgn="t"/>
                      <a:r>
                        <a:rPr lang="en-US" sz="1000" b="0" i="0" u="none" strike="noStrike" dirty="0">
                          <a:solidFill>
                            <a:srgbClr val="000000"/>
                          </a:solidFill>
                          <a:effectLst/>
                          <a:latin typeface="Calibri"/>
                        </a:rPr>
                        <a:t>Record provenance data to indicate timespan or scope of validity</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bl>
          </a:graphicData>
        </a:graphic>
      </p:graphicFrame>
      <p:graphicFrame>
        <p:nvGraphicFramePr>
          <p:cNvPr id="10" name="Table 9">
            <a:extLst>
              <a:ext uri="{FF2B5EF4-FFF2-40B4-BE49-F238E27FC236}">
                <a16:creationId xmlns:a16="http://schemas.microsoft.com/office/drawing/2014/main" id="{C519A296-5CDC-44AA-BF22-68B76E341968}"/>
              </a:ext>
            </a:extLst>
          </p:cNvPr>
          <p:cNvGraphicFramePr>
            <a:graphicFrameLocks noGrp="1"/>
          </p:cNvGraphicFramePr>
          <p:nvPr>
            <p:extLst>
              <p:ext uri="{D42A27DB-BD31-4B8C-83A1-F6EECF244321}">
                <p14:modId xmlns:p14="http://schemas.microsoft.com/office/powerpoint/2010/main" val="3384643835"/>
              </p:ext>
            </p:extLst>
          </p:nvPr>
        </p:nvGraphicFramePr>
        <p:xfrm>
          <a:off x="548168" y="1268300"/>
          <a:ext cx="3033232" cy="1779700"/>
        </p:xfrm>
        <a:graphic>
          <a:graphicData uri="http://schemas.openxmlformats.org/drawingml/2006/table">
            <a:tbl>
              <a:tblPr firstRow="1" firstCol="1" bandRow="1"/>
              <a:tblGrid>
                <a:gridCol w="3033232">
                  <a:extLst>
                    <a:ext uri="{9D8B030D-6E8A-4147-A177-3AD203B41FA5}">
                      <a16:colId xmlns:a16="http://schemas.microsoft.com/office/drawing/2014/main" val="3274912366"/>
                    </a:ext>
                  </a:extLst>
                </a:gridCol>
              </a:tblGrid>
              <a:tr h="177970">
                <a:tc>
                  <a:txBody>
                    <a:bodyPr/>
                    <a:lstStyle/>
                    <a:p>
                      <a:pPr marL="0" marR="0">
                        <a:spcBef>
                          <a:spcPts val="0"/>
                        </a:spcBef>
                        <a:spcAft>
                          <a:spcPts val="0"/>
                        </a:spcAft>
                      </a:pPr>
                      <a:r>
                        <a:rPr lang="en-US" sz="1000" b="1" dirty="0">
                          <a:solidFill>
                            <a:srgbClr val="000000"/>
                          </a:solidFill>
                          <a:effectLst/>
                          <a:latin typeface="Calibri"/>
                          <a:ea typeface="Times New Roman"/>
                          <a:cs typeface="Times New Roman"/>
                        </a:rPr>
                        <a:t>Describing an aggregate manifestation</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3488163695"/>
                  </a:ext>
                </a:extLst>
              </a:tr>
              <a:tr h="177970">
                <a:tc>
                  <a:txBody>
                    <a:bodyPr/>
                    <a:lstStyle/>
                    <a:p>
                      <a:pPr marL="0" marR="0">
                        <a:spcBef>
                          <a:spcPts val="0"/>
                        </a:spcBef>
                        <a:spcAft>
                          <a:spcPts val="0"/>
                        </a:spcAft>
                      </a:pPr>
                      <a:r>
                        <a:rPr lang="en-US" sz="1000" dirty="0">
                          <a:solidFill>
                            <a:srgbClr val="000000"/>
                          </a:solidFill>
                          <a:effectLst/>
                          <a:latin typeface="Calibri"/>
                          <a:ea typeface="Times New Roman"/>
                          <a:cs typeface="Times New Roman"/>
                        </a:rPr>
                        <a:t>Record elements appropriate for the aggregate</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01595940"/>
                  </a:ext>
                </a:extLst>
              </a:tr>
              <a:tr h="177970">
                <a:tc>
                  <a:txBody>
                    <a:bodyPr/>
                    <a:lstStyle/>
                    <a:p>
                      <a:pPr marL="0" marR="0">
                        <a:spcBef>
                          <a:spcPts val="0"/>
                        </a:spcBef>
                        <a:spcAft>
                          <a:spcPts val="0"/>
                        </a:spcAft>
                      </a:pPr>
                      <a:r>
                        <a:rPr lang="en-US" sz="1000" dirty="0">
                          <a:solidFill>
                            <a:srgbClr val="000000"/>
                          </a:solidFill>
                          <a:effectLst/>
                          <a:latin typeface="Calibri"/>
                          <a:ea typeface="Times New Roman"/>
                          <a:cs typeface="Times New Roman"/>
                        </a:rPr>
                        <a:t>Record a value for </a:t>
                      </a:r>
                      <a:r>
                        <a:rPr lang="en-US" sz="1000" b="1" dirty="0">
                          <a:solidFill>
                            <a:srgbClr val="000000"/>
                          </a:solidFill>
                          <a:effectLst/>
                          <a:latin typeface="Calibri"/>
                          <a:ea typeface="Times New Roman"/>
                          <a:cs typeface="Times New Roman"/>
                        </a:rPr>
                        <a:t>Mode of issuance</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44749507"/>
                  </a:ext>
                </a:extLst>
              </a:tr>
              <a:tr h="177970">
                <a:tc>
                  <a:txBody>
                    <a:bodyPr/>
                    <a:lstStyle/>
                    <a:p>
                      <a:pPr marL="0" marR="0">
                        <a:spcBef>
                          <a:spcPts val="0"/>
                        </a:spcBef>
                        <a:spcAft>
                          <a:spcPts val="0"/>
                        </a:spcAft>
                      </a:pPr>
                      <a:r>
                        <a:rPr lang="en-US" sz="1000" dirty="0">
                          <a:solidFill>
                            <a:srgbClr val="000000"/>
                          </a:solidFill>
                          <a:effectLst/>
                          <a:latin typeface="Calibri"/>
                          <a:ea typeface="Times New Roman"/>
                          <a:cs typeface="Times New Roman"/>
                        </a:rPr>
                        <a:t>Use</a:t>
                      </a:r>
                      <a:r>
                        <a:rPr lang="en-US" sz="1000" i="1" dirty="0">
                          <a:solidFill>
                            <a:srgbClr val="000000"/>
                          </a:solidFill>
                          <a:effectLst/>
                          <a:latin typeface="Calibri"/>
                          <a:ea typeface="Times New Roman"/>
                          <a:cs typeface="Times New Roman"/>
                        </a:rPr>
                        <a:t> </a:t>
                      </a:r>
                      <a:r>
                        <a:rPr lang="en-US" sz="1000" b="1" i="1" dirty="0">
                          <a:solidFill>
                            <a:srgbClr val="000000"/>
                          </a:solidFill>
                          <a:effectLst/>
                          <a:latin typeface="Calibri"/>
                          <a:ea typeface="Times New Roman"/>
                          <a:cs typeface="Times New Roman"/>
                        </a:rPr>
                        <a:t>note on manifestation</a:t>
                      </a:r>
                      <a:r>
                        <a:rPr lang="en-US" sz="1000" i="1" dirty="0">
                          <a:solidFill>
                            <a:srgbClr val="000000"/>
                          </a:solidFill>
                          <a:effectLst/>
                          <a:latin typeface="Calibri"/>
                          <a:ea typeface="Times New Roman"/>
                          <a:cs typeface="Times New Roman"/>
                        </a:rPr>
                        <a:t> </a:t>
                      </a:r>
                      <a:r>
                        <a:rPr lang="en-US" sz="1000" dirty="0">
                          <a:solidFill>
                            <a:srgbClr val="000000"/>
                          </a:solidFill>
                          <a:effectLst/>
                          <a:latin typeface="Calibri"/>
                          <a:ea typeface="Times New Roman"/>
                          <a:cs typeface="Times New Roman"/>
                        </a:rPr>
                        <a:t>for embodied expressions</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33105155"/>
                  </a:ext>
                </a:extLst>
              </a:tr>
              <a:tr h="355940">
                <a:tc>
                  <a:txBody>
                    <a:bodyPr/>
                    <a:lstStyle/>
                    <a:p>
                      <a:pPr marL="0" marR="0">
                        <a:spcBef>
                          <a:spcPts val="0"/>
                        </a:spcBef>
                        <a:spcAft>
                          <a:spcPts val="0"/>
                        </a:spcAft>
                      </a:pPr>
                      <a:r>
                        <a:rPr lang="en-US" sz="1000" dirty="0">
                          <a:solidFill>
                            <a:srgbClr val="000000"/>
                          </a:solidFill>
                          <a:effectLst/>
                          <a:latin typeface="Calibri"/>
                          <a:ea typeface="Times New Roman"/>
                          <a:cs typeface="Times New Roman"/>
                        </a:rPr>
                        <a:t>Use </a:t>
                      </a:r>
                      <a:r>
                        <a:rPr lang="en-US" sz="1000" b="1" i="1" dirty="0">
                          <a:solidFill>
                            <a:srgbClr val="000000"/>
                          </a:solidFill>
                          <a:effectLst/>
                          <a:latin typeface="Calibri"/>
                          <a:ea typeface="Times New Roman"/>
                          <a:cs typeface="Times New Roman"/>
                        </a:rPr>
                        <a:t>expression manifested</a:t>
                      </a:r>
                      <a:r>
                        <a:rPr lang="en-US" sz="1000" dirty="0">
                          <a:solidFill>
                            <a:srgbClr val="000000"/>
                          </a:solidFill>
                          <a:effectLst/>
                          <a:latin typeface="Calibri"/>
                          <a:ea typeface="Times New Roman"/>
                          <a:cs typeface="Times New Roman"/>
                        </a:rPr>
                        <a:t> for an aggregating expression</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49661306"/>
                  </a:ext>
                </a:extLst>
              </a:tr>
              <a:tr h="355940">
                <a:tc>
                  <a:txBody>
                    <a:bodyPr/>
                    <a:lstStyle/>
                    <a:p>
                      <a:pPr marL="0" marR="0">
                        <a:spcBef>
                          <a:spcPts val="0"/>
                        </a:spcBef>
                        <a:spcAft>
                          <a:spcPts val="0"/>
                        </a:spcAft>
                      </a:pPr>
                      <a:r>
                        <a:rPr lang="en-US" sz="1000" dirty="0">
                          <a:solidFill>
                            <a:srgbClr val="000000"/>
                          </a:solidFill>
                          <a:effectLst/>
                          <a:latin typeface="Calibri"/>
                          <a:ea typeface="Times New Roman"/>
                          <a:cs typeface="Times New Roman"/>
                        </a:rPr>
                        <a:t>Use </a:t>
                      </a:r>
                      <a:r>
                        <a:rPr lang="en-US" sz="1000" b="1" i="1" dirty="0">
                          <a:solidFill>
                            <a:srgbClr val="000000"/>
                          </a:solidFill>
                          <a:effectLst/>
                          <a:latin typeface="Calibri"/>
                          <a:ea typeface="Times New Roman"/>
                          <a:cs typeface="Times New Roman"/>
                        </a:rPr>
                        <a:t>expression manifested</a:t>
                      </a:r>
                      <a:r>
                        <a:rPr lang="en-US" sz="1000" dirty="0">
                          <a:solidFill>
                            <a:srgbClr val="000000"/>
                          </a:solidFill>
                          <a:effectLst/>
                          <a:latin typeface="Calibri"/>
                          <a:ea typeface="Times New Roman"/>
                          <a:cs typeface="Times New Roman"/>
                        </a:rPr>
                        <a:t> for an expression that is aggregated</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901961"/>
                  </a:ext>
                </a:extLst>
              </a:tr>
              <a:tr h="355940">
                <a:tc>
                  <a:txBody>
                    <a:bodyPr/>
                    <a:lstStyle/>
                    <a:p>
                      <a:pPr marL="0" marR="0">
                        <a:spcBef>
                          <a:spcPts val="0"/>
                        </a:spcBef>
                        <a:spcAft>
                          <a:spcPts val="0"/>
                        </a:spcAft>
                      </a:pPr>
                      <a:r>
                        <a:rPr lang="en-US" sz="1000" dirty="0">
                          <a:solidFill>
                            <a:srgbClr val="000000"/>
                          </a:solidFill>
                          <a:effectLst/>
                          <a:latin typeface="Calibri"/>
                          <a:ea typeface="Times New Roman"/>
                          <a:cs typeface="Times New Roman"/>
                        </a:rPr>
                        <a:t>Use </a:t>
                      </a:r>
                      <a:r>
                        <a:rPr lang="en-US" sz="1000" b="1" i="1" dirty="0">
                          <a:solidFill>
                            <a:srgbClr val="000000"/>
                          </a:solidFill>
                          <a:effectLst/>
                          <a:latin typeface="Calibri"/>
                          <a:ea typeface="Times New Roman"/>
                          <a:cs typeface="Times New Roman"/>
                        </a:rPr>
                        <a:t>contributor to aggregate</a:t>
                      </a:r>
                      <a:r>
                        <a:rPr lang="en-US" sz="1000" dirty="0">
                          <a:solidFill>
                            <a:srgbClr val="000000"/>
                          </a:solidFill>
                          <a:effectLst/>
                          <a:latin typeface="Calibri"/>
                          <a:ea typeface="Times New Roman"/>
                          <a:cs typeface="Times New Roman"/>
                        </a:rPr>
                        <a:t> for a creator of a work that is aggregated</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16096941"/>
                  </a:ext>
                </a:extLst>
              </a:tr>
            </a:tbl>
          </a:graphicData>
        </a:graphic>
      </p:graphicFrame>
    </p:spTree>
    <p:extLst>
      <p:ext uri="{BB962C8B-B14F-4D97-AF65-F5344CB8AC3E}">
        <p14:creationId xmlns:p14="http://schemas.microsoft.com/office/powerpoint/2010/main" val="83687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is an RDA aggregate?</a:t>
            </a:r>
            <a:br>
              <a:rPr lang="en-US" dirty="0"/>
            </a:br>
            <a:endParaRPr lang="en-US" dirty="0"/>
          </a:p>
        </p:txBody>
      </p:sp>
      <p:sp>
        <p:nvSpPr>
          <p:cNvPr id="5" name="Content Placeholder 4"/>
          <p:cNvSpPr>
            <a:spLocks noGrp="1"/>
          </p:cNvSpPr>
          <p:nvPr>
            <p:ph idx="1"/>
          </p:nvPr>
        </p:nvSpPr>
        <p:spPr>
          <a:xfrm>
            <a:off x="228600" y="838200"/>
            <a:ext cx="8686800" cy="5867400"/>
          </a:xfrm>
        </p:spPr>
        <p:txBody>
          <a:bodyPr/>
          <a:lstStyle/>
          <a:p>
            <a:pPr lvl="0"/>
            <a:r>
              <a:rPr lang="en-US" dirty="0"/>
              <a:t>Glossary: </a:t>
            </a:r>
            <a:r>
              <a:rPr lang="en-US" dirty="0">
                <a:hlinkClick r:id="rId3"/>
              </a:rPr>
              <a:t>aggregate</a:t>
            </a:r>
            <a:r>
              <a:rPr lang="en-US" dirty="0"/>
              <a:t>: “A </a:t>
            </a:r>
            <a:r>
              <a:rPr lang="en-US" b="1" u="sng" dirty="0"/>
              <a:t>manifestation</a:t>
            </a:r>
            <a:r>
              <a:rPr lang="en-US" dirty="0"/>
              <a:t> that embodies </a:t>
            </a:r>
            <a:r>
              <a:rPr lang="en-US" u="sng" dirty="0"/>
              <a:t>an aggregating work</a:t>
            </a:r>
            <a:r>
              <a:rPr lang="en-US" dirty="0"/>
              <a:t> and </a:t>
            </a:r>
            <a:r>
              <a:rPr lang="en-US" u="sng" dirty="0"/>
              <a:t>one or more expressions of one or more works </a:t>
            </a:r>
            <a:r>
              <a:rPr lang="en-US" dirty="0"/>
              <a:t>that realize the plan for aggregation.” </a:t>
            </a:r>
          </a:p>
          <a:p>
            <a:endParaRPr lang="en-US" dirty="0"/>
          </a:p>
        </p:txBody>
      </p:sp>
      <p:pic>
        <p:nvPicPr>
          <p:cNvPr id="3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075" y="2308311"/>
            <a:ext cx="2549744" cy="1433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Group 3"/>
          <p:cNvGrpSpPr/>
          <p:nvPr/>
        </p:nvGrpSpPr>
        <p:grpSpPr>
          <a:xfrm>
            <a:off x="2667000" y="2237624"/>
            <a:ext cx="6324599" cy="4467976"/>
            <a:chOff x="2667000" y="2237624"/>
            <a:chExt cx="6324599" cy="4467976"/>
          </a:xfrm>
        </p:grpSpPr>
        <p:grpSp>
          <p:nvGrpSpPr>
            <p:cNvPr id="3" name="Group 2"/>
            <p:cNvGrpSpPr/>
            <p:nvPr/>
          </p:nvGrpSpPr>
          <p:grpSpPr>
            <a:xfrm>
              <a:off x="2667000" y="2237624"/>
              <a:ext cx="6244166" cy="4343400"/>
              <a:chOff x="2667000" y="1247024"/>
              <a:chExt cx="6244166" cy="4343400"/>
            </a:xfrm>
          </p:grpSpPr>
          <p:sp>
            <p:nvSpPr>
              <p:cNvPr id="6" name="TextBox 5"/>
              <p:cNvSpPr txBox="1"/>
              <p:nvPr/>
            </p:nvSpPr>
            <p:spPr>
              <a:xfrm>
                <a:off x="5906843" y="5157632"/>
                <a:ext cx="1761438" cy="432792"/>
              </a:xfrm>
              <a:prstGeom prst="ellipse">
                <a:avLst/>
              </a:prstGeom>
              <a:noFill/>
              <a:ln w="9525">
                <a:solidFill>
                  <a:schemeClr val="tx1"/>
                </a:solidFill>
              </a:ln>
            </p:spPr>
            <p:txBody>
              <a:bodyPr wrap="square" rtlCol="0">
                <a:spAutoFit/>
              </a:bodyPr>
              <a:lstStyle/>
              <a:p>
                <a:pPr algn="ctr"/>
                <a:r>
                  <a:rPr lang="en-US" sz="1400" b="1" dirty="0"/>
                  <a:t>Aggregate</a:t>
                </a:r>
              </a:p>
            </p:txBody>
          </p:sp>
          <p:sp>
            <p:nvSpPr>
              <p:cNvPr id="7" name="TextBox 6"/>
              <p:cNvSpPr txBox="1"/>
              <p:nvPr/>
            </p:nvSpPr>
            <p:spPr>
              <a:xfrm>
                <a:off x="4697540" y="2988851"/>
                <a:ext cx="1775226" cy="735747"/>
              </a:xfrm>
              <a:prstGeom prst="ellipse">
                <a:avLst/>
              </a:prstGeom>
              <a:noFill/>
              <a:ln w="9525">
                <a:solidFill>
                  <a:schemeClr val="tx1"/>
                </a:solidFill>
              </a:ln>
            </p:spPr>
            <p:txBody>
              <a:bodyPr wrap="square" rtlCol="0">
                <a:spAutoFit/>
              </a:bodyPr>
              <a:lstStyle/>
              <a:p>
                <a:pPr algn="ctr"/>
                <a:r>
                  <a:rPr lang="en-US" sz="1400" dirty="0"/>
                  <a:t>aggregated Work</a:t>
                </a:r>
              </a:p>
            </p:txBody>
          </p:sp>
          <p:sp>
            <p:nvSpPr>
              <p:cNvPr id="9" name="TextBox 8"/>
              <p:cNvSpPr txBox="1"/>
              <p:nvPr/>
            </p:nvSpPr>
            <p:spPr>
              <a:xfrm>
                <a:off x="4697540" y="4038600"/>
                <a:ext cx="1775226" cy="735747"/>
              </a:xfrm>
              <a:prstGeom prst="ellipse">
                <a:avLst/>
              </a:prstGeom>
              <a:noFill/>
              <a:ln w="9525">
                <a:solidFill>
                  <a:schemeClr val="tx1"/>
                </a:solidFill>
              </a:ln>
            </p:spPr>
            <p:txBody>
              <a:bodyPr wrap="square" rtlCol="0">
                <a:spAutoFit/>
              </a:bodyPr>
              <a:lstStyle/>
              <a:p>
                <a:pPr algn="ctr"/>
                <a:r>
                  <a:rPr lang="en-US" sz="1400" dirty="0"/>
                  <a:t>aggregated Expression</a:t>
                </a:r>
              </a:p>
            </p:txBody>
          </p:sp>
          <p:sp>
            <p:nvSpPr>
              <p:cNvPr id="10" name="TextBox 9"/>
              <p:cNvSpPr txBox="1"/>
              <p:nvPr/>
            </p:nvSpPr>
            <p:spPr>
              <a:xfrm>
                <a:off x="4697540" y="3652476"/>
                <a:ext cx="912282" cy="307777"/>
              </a:xfrm>
              <a:prstGeom prst="rect">
                <a:avLst/>
              </a:prstGeom>
              <a:noFill/>
              <a:ln>
                <a:noFill/>
              </a:ln>
            </p:spPr>
            <p:txBody>
              <a:bodyPr wrap="square" rtlCol="0">
                <a:spAutoFit/>
              </a:bodyPr>
              <a:lstStyle/>
              <a:p>
                <a:r>
                  <a:rPr lang="en-US" sz="1400" i="1" dirty="0"/>
                  <a:t>has expr.</a:t>
                </a:r>
              </a:p>
            </p:txBody>
          </p:sp>
          <p:sp>
            <p:nvSpPr>
              <p:cNvPr id="11" name="TextBox 10"/>
              <p:cNvSpPr txBox="1"/>
              <p:nvPr/>
            </p:nvSpPr>
            <p:spPr>
              <a:xfrm>
                <a:off x="4697540" y="4717838"/>
                <a:ext cx="1064682" cy="307777"/>
              </a:xfrm>
              <a:prstGeom prst="rect">
                <a:avLst/>
              </a:prstGeom>
              <a:noFill/>
              <a:ln>
                <a:noFill/>
              </a:ln>
            </p:spPr>
            <p:txBody>
              <a:bodyPr wrap="square" rtlCol="0">
                <a:spAutoFit/>
              </a:bodyPr>
              <a:lstStyle/>
              <a:p>
                <a:r>
                  <a:rPr lang="en-US" sz="1400" i="1" dirty="0"/>
                  <a:t>has </a:t>
                </a:r>
                <a:r>
                  <a:rPr lang="en-US" sz="1400" i="1" dirty="0" err="1"/>
                  <a:t>manif</a:t>
                </a:r>
                <a:r>
                  <a:rPr lang="en-US" sz="1400" i="1" dirty="0"/>
                  <a:t>.</a:t>
                </a:r>
              </a:p>
            </p:txBody>
          </p:sp>
          <p:cxnSp>
            <p:nvCxnSpPr>
              <p:cNvPr id="12" name="Straight Arrow Connector 11"/>
              <p:cNvCxnSpPr>
                <a:stCxn id="7" idx="4"/>
                <a:endCxn id="9" idx="0"/>
              </p:cNvCxnSpPr>
              <p:nvPr/>
            </p:nvCxnSpPr>
            <p:spPr>
              <a:xfrm>
                <a:off x="5585153" y="3724598"/>
                <a:ext cx="0" cy="31400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697540" y="1977615"/>
                <a:ext cx="1775226" cy="432792"/>
              </a:xfrm>
              <a:prstGeom prst="ellipse">
                <a:avLst/>
              </a:prstGeom>
              <a:noFill/>
              <a:ln w="9525">
                <a:solidFill>
                  <a:schemeClr val="tx1"/>
                </a:solidFill>
              </a:ln>
            </p:spPr>
            <p:txBody>
              <a:bodyPr wrap="square" rtlCol="0">
                <a:spAutoFit/>
              </a:bodyPr>
              <a:lstStyle/>
              <a:p>
                <a:pPr algn="ctr"/>
                <a:r>
                  <a:rPr lang="en-US" sz="1400" dirty="0"/>
                  <a:t>Agent</a:t>
                </a:r>
              </a:p>
            </p:txBody>
          </p:sp>
          <p:sp>
            <p:nvSpPr>
              <p:cNvPr id="14" name="TextBox 13"/>
              <p:cNvSpPr txBox="1"/>
              <p:nvPr/>
            </p:nvSpPr>
            <p:spPr>
              <a:xfrm>
                <a:off x="4572000" y="2438400"/>
                <a:ext cx="1118256" cy="307777"/>
              </a:xfrm>
              <a:prstGeom prst="rect">
                <a:avLst/>
              </a:prstGeom>
              <a:noFill/>
            </p:spPr>
            <p:txBody>
              <a:bodyPr wrap="square" rtlCol="0">
                <a:spAutoFit/>
              </a:bodyPr>
              <a:lstStyle/>
              <a:p>
                <a:r>
                  <a:rPr lang="en-US" sz="1400" i="1" dirty="0">
                    <a:solidFill>
                      <a:srgbClr val="002060"/>
                    </a:solidFill>
                  </a:rPr>
                  <a:t>is creator of</a:t>
                </a:r>
              </a:p>
            </p:txBody>
          </p:sp>
          <p:cxnSp>
            <p:nvCxnSpPr>
              <p:cNvPr id="15" name="Straight Arrow Connector 14"/>
              <p:cNvCxnSpPr>
                <a:stCxn id="13" idx="4"/>
                <a:endCxn id="7" idx="0"/>
              </p:cNvCxnSpPr>
              <p:nvPr/>
            </p:nvCxnSpPr>
            <p:spPr>
              <a:xfrm>
                <a:off x="5585153" y="2410407"/>
                <a:ext cx="0" cy="57844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Elbow Connector 15"/>
              <p:cNvCxnSpPr>
                <a:stCxn id="9" idx="4"/>
                <a:endCxn id="6" idx="0"/>
              </p:cNvCxnSpPr>
              <p:nvPr/>
            </p:nvCxnSpPr>
            <p:spPr>
              <a:xfrm rot="16200000" flipH="1">
                <a:off x="5994715" y="4364784"/>
                <a:ext cx="383285" cy="1202409"/>
              </a:xfrm>
              <a:prstGeom prst="bentConnector3">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135940" y="2971800"/>
                <a:ext cx="1775226" cy="735747"/>
              </a:xfrm>
              <a:prstGeom prst="ellipse">
                <a:avLst/>
              </a:prstGeom>
              <a:noFill/>
              <a:ln w="9525">
                <a:solidFill>
                  <a:schemeClr val="tx1"/>
                </a:solidFill>
              </a:ln>
            </p:spPr>
            <p:txBody>
              <a:bodyPr wrap="square" rtlCol="0">
                <a:spAutoFit/>
              </a:bodyPr>
              <a:lstStyle/>
              <a:p>
                <a:pPr algn="ctr"/>
                <a:r>
                  <a:rPr lang="en-US" sz="1400" dirty="0"/>
                  <a:t>aggregating Work</a:t>
                </a:r>
              </a:p>
            </p:txBody>
          </p:sp>
          <p:sp>
            <p:nvSpPr>
              <p:cNvPr id="18" name="TextBox 17"/>
              <p:cNvSpPr txBox="1"/>
              <p:nvPr/>
            </p:nvSpPr>
            <p:spPr>
              <a:xfrm>
                <a:off x="7135940" y="4038600"/>
                <a:ext cx="1775226" cy="735747"/>
              </a:xfrm>
              <a:prstGeom prst="ellipse">
                <a:avLst/>
              </a:prstGeom>
              <a:noFill/>
              <a:ln w="9525">
                <a:solidFill>
                  <a:schemeClr val="tx1"/>
                </a:solidFill>
              </a:ln>
            </p:spPr>
            <p:txBody>
              <a:bodyPr wrap="square" rtlCol="0">
                <a:spAutoFit/>
              </a:bodyPr>
              <a:lstStyle/>
              <a:p>
                <a:pPr algn="ctr"/>
                <a:r>
                  <a:rPr lang="en-US" sz="1400" dirty="0"/>
                  <a:t>aggregating Expression</a:t>
                </a:r>
              </a:p>
            </p:txBody>
          </p:sp>
          <p:sp>
            <p:nvSpPr>
              <p:cNvPr id="19" name="TextBox 18"/>
              <p:cNvSpPr txBox="1"/>
              <p:nvPr/>
            </p:nvSpPr>
            <p:spPr>
              <a:xfrm>
                <a:off x="7135940" y="3652476"/>
                <a:ext cx="912282" cy="307777"/>
              </a:xfrm>
              <a:prstGeom prst="rect">
                <a:avLst/>
              </a:prstGeom>
              <a:noFill/>
              <a:ln>
                <a:noFill/>
              </a:ln>
            </p:spPr>
            <p:txBody>
              <a:bodyPr wrap="square" rtlCol="0">
                <a:spAutoFit/>
              </a:bodyPr>
              <a:lstStyle/>
              <a:p>
                <a:r>
                  <a:rPr lang="en-US" sz="1400" i="1"/>
                  <a:t>has expr</a:t>
                </a:r>
                <a:r>
                  <a:rPr lang="en-US" sz="1400" i="1" dirty="0"/>
                  <a:t>.</a:t>
                </a:r>
              </a:p>
            </p:txBody>
          </p:sp>
          <p:sp>
            <p:nvSpPr>
              <p:cNvPr id="20" name="TextBox 19"/>
              <p:cNvSpPr txBox="1"/>
              <p:nvPr/>
            </p:nvSpPr>
            <p:spPr>
              <a:xfrm>
                <a:off x="7135940" y="4717838"/>
                <a:ext cx="1064682" cy="307777"/>
              </a:xfrm>
              <a:prstGeom prst="rect">
                <a:avLst/>
              </a:prstGeom>
              <a:noFill/>
              <a:ln>
                <a:noFill/>
              </a:ln>
            </p:spPr>
            <p:txBody>
              <a:bodyPr wrap="square" rtlCol="0">
                <a:spAutoFit/>
              </a:bodyPr>
              <a:lstStyle/>
              <a:p>
                <a:r>
                  <a:rPr lang="en-US" sz="1400" i="1"/>
                  <a:t>has manif</a:t>
                </a:r>
                <a:r>
                  <a:rPr lang="en-US" sz="1400" i="1" dirty="0"/>
                  <a:t>.</a:t>
                </a:r>
              </a:p>
            </p:txBody>
          </p:sp>
          <p:cxnSp>
            <p:nvCxnSpPr>
              <p:cNvPr id="21" name="Straight Arrow Connector 20"/>
              <p:cNvCxnSpPr>
                <a:stCxn id="17" idx="4"/>
                <a:endCxn id="18" idx="0"/>
              </p:cNvCxnSpPr>
              <p:nvPr/>
            </p:nvCxnSpPr>
            <p:spPr>
              <a:xfrm>
                <a:off x="8023553" y="3707547"/>
                <a:ext cx="0" cy="33105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792540" y="2988851"/>
                <a:ext cx="1775226" cy="735747"/>
              </a:xfrm>
              <a:prstGeom prst="ellipse">
                <a:avLst/>
              </a:prstGeom>
              <a:noFill/>
              <a:ln w="9525">
                <a:solidFill>
                  <a:schemeClr val="tx1"/>
                </a:solidFill>
              </a:ln>
            </p:spPr>
            <p:txBody>
              <a:bodyPr wrap="square" rtlCol="0">
                <a:spAutoFit/>
              </a:bodyPr>
              <a:lstStyle/>
              <a:p>
                <a:pPr algn="ctr"/>
                <a:r>
                  <a:rPr lang="en-US" sz="1400" dirty="0"/>
                  <a:t>aggregated Work</a:t>
                </a:r>
              </a:p>
            </p:txBody>
          </p:sp>
          <p:sp>
            <p:nvSpPr>
              <p:cNvPr id="23" name="TextBox 22"/>
              <p:cNvSpPr txBox="1"/>
              <p:nvPr/>
            </p:nvSpPr>
            <p:spPr>
              <a:xfrm>
                <a:off x="2792540" y="4038600"/>
                <a:ext cx="1775226" cy="735747"/>
              </a:xfrm>
              <a:prstGeom prst="ellipse">
                <a:avLst/>
              </a:prstGeom>
              <a:noFill/>
              <a:ln w="9525">
                <a:solidFill>
                  <a:schemeClr val="tx1"/>
                </a:solidFill>
              </a:ln>
            </p:spPr>
            <p:txBody>
              <a:bodyPr wrap="square" rtlCol="0">
                <a:spAutoFit/>
              </a:bodyPr>
              <a:lstStyle/>
              <a:p>
                <a:pPr algn="ctr"/>
                <a:r>
                  <a:rPr lang="en-US" sz="1400" dirty="0"/>
                  <a:t>aggregated Expression</a:t>
                </a:r>
              </a:p>
            </p:txBody>
          </p:sp>
          <p:sp>
            <p:nvSpPr>
              <p:cNvPr id="24" name="TextBox 23"/>
              <p:cNvSpPr txBox="1"/>
              <p:nvPr/>
            </p:nvSpPr>
            <p:spPr>
              <a:xfrm>
                <a:off x="2792540" y="3652476"/>
                <a:ext cx="912282" cy="307777"/>
              </a:xfrm>
              <a:prstGeom prst="rect">
                <a:avLst/>
              </a:prstGeom>
              <a:noFill/>
              <a:ln>
                <a:noFill/>
              </a:ln>
            </p:spPr>
            <p:txBody>
              <a:bodyPr wrap="square" rtlCol="0">
                <a:spAutoFit/>
              </a:bodyPr>
              <a:lstStyle/>
              <a:p>
                <a:r>
                  <a:rPr lang="en-US" sz="1400" i="1" dirty="0"/>
                  <a:t>has expr.</a:t>
                </a:r>
              </a:p>
            </p:txBody>
          </p:sp>
          <p:sp>
            <p:nvSpPr>
              <p:cNvPr id="25" name="TextBox 24"/>
              <p:cNvSpPr txBox="1"/>
              <p:nvPr/>
            </p:nvSpPr>
            <p:spPr>
              <a:xfrm>
                <a:off x="2792540" y="4717838"/>
                <a:ext cx="1064682" cy="307777"/>
              </a:xfrm>
              <a:prstGeom prst="rect">
                <a:avLst/>
              </a:prstGeom>
              <a:noFill/>
              <a:ln>
                <a:noFill/>
              </a:ln>
            </p:spPr>
            <p:txBody>
              <a:bodyPr wrap="square" rtlCol="0">
                <a:spAutoFit/>
              </a:bodyPr>
              <a:lstStyle/>
              <a:p>
                <a:r>
                  <a:rPr lang="en-US" sz="1400" i="1"/>
                  <a:t>has manif</a:t>
                </a:r>
                <a:r>
                  <a:rPr lang="en-US" sz="1400" i="1" dirty="0"/>
                  <a:t>.</a:t>
                </a:r>
              </a:p>
            </p:txBody>
          </p:sp>
          <p:cxnSp>
            <p:nvCxnSpPr>
              <p:cNvPr id="26" name="Straight Arrow Connector 25"/>
              <p:cNvCxnSpPr>
                <a:stCxn id="22" idx="4"/>
                <a:endCxn id="23" idx="0"/>
              </p:cNvCxnSpPr>
              <p:nvPr/>
            </p:nvCxnSpPr>
            <p:spPr>
              <a:xfrm>
                <a:off x="3680153" y="3724598"/>
                <a:ext cx="0" cy="31400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792540" y="1977615"/>
                <a:ext cx="1775226" cy="432792"/>
              </a:xfrm>
              <a:prstGeom prst="ellipse">
                <a:avLst/>
              </a:prstGeom>
              <a:noFill/>
              <a:ln w="9525">
                <a:solidFill>
                  <a:schemeClr val="tx1"/>
                </a:solidFill>
              </a:ln>
            </p:spPr>
            <p:txBody>
              <a:bodyPr wrap="square" rtlCol="0">
                <a:spAutoFit/>
              </a:bodyPr>
              <a:lstStyle/>
              <a:p>
                <a:pPr algn="ctr"/>
                <a:r>
                  <a:rPr lang="en-US" sz="1400" dirty="0"/>
                  <a:t>Agent</a:t>
                </a:r>
              </a:p>
            </p:txBody>
          </p:sp>
          <p:sp>
            <p:nvSpPr>
              <p:cNvPr id="28" name="TextBox 27"/>
              <p:cNvSpPr txBox="1"/>
              <p:nvPr/>
            </p:nvSpPr>
            <p:spPr>
              <a:xfrm>
                <a:off x="2667000" y="2438400"/>
                <a:ext cx="1118256" cy="307777"/>
              </a:xfrm>
              <a:prstGeom prst="rect">
                <a:avLst/>
              </a:prstGeom>
              <a:noFill/>
            </p:spPr>
            <p:txBody>
              <a:bodyPr wrap="square" rtlCol="0">
                <a:spAutoFit/>
              </a:bodyPr>
              <a:lstStyle/>
              <a:p>
                <a:r>
                  <a:rPr lang="en-US" sz="1400" i="1" dirty="0">
                    <a:solidFill>
                      <a:srgbClr val="002060"/>
                    </a:solidFill>
                  </a:rPr>
                  <a:t>is creator of</a:t>
                </a:r>
              </a:p>
            </p:txBody>
          </p:sp>
          <p:cxnSp>
            <p:nvCxnSpPr>
              <p:cNvPr id="29" name="Straight Arrow Connector 28"/>
              <p:cNvCxnSpPr>
                <a:stCxn id="27" idx="4"/>
                <a:endCxn id="22" idx="0"/>
              </p:cNvCxnSpPr>
              <p:nvPr/>
            </p:nvCxnSpPr>
            <p:spPr>
              <a:xfrm>
                <a:off x="3680153" y="2410407"/>
                <a:ext cx="0" cy="57844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Elbow Connector 29"/>
              <p:cNvCxnSpPr>
                <a:stCxn id="23" idx="4"/>
                <a:endCxn id="6" idx="0"/>
              </p:cNvCxnSpPr>
              <p:nvPr/>
            </p:nvCxnSpPr>
            <p:spPr>
              <a:xfrm rot="16200000" flipH="1">
                <a:off x="5042215" y="3412284"/>
                <a:ext cx="383285" cy="3107409"/>
              </a:xfrm>
              <a:prstGeom prst="bentConnector3">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Elbow Connector 30"/>
              <p:cNvCxnSpPr>
                <a:stCxn id="18" idx="4"/>
                <a:endCxn id="6" idx="0"/>
              </p:cNvCxnSpPr>
              <p:nvPr/>
            </p:nvCxnSpPr>
            <p:spPr>
              <a:xfrm rot="5400000">
                <a:off x="7213916" y="4347994"/>
                <a:ext cx="383285" cy="1235991"/>
              </a:xfrm>
              <a:prstGeom prst="bentConnector3">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3048000" y="1290958"/>
                <a:ext cx="2757999" cy="369332"/>
              </a:xfrm>
              <a:prstGeom prst="rect">
                <a:avLst/>
              </a:prstGeom>
              <a:noFill/>
            </p:spPr>
            <p:txBody>
              <a:bodyPr wrap="none" rtlCol="0">
                <a:spAutoFit/>
              </a:bodyPr>
              <a:lstStyle/>
              <a:p>
                <a:r>
                  <a:rPr lang="en-US" dirty="0"/>
                  <a:t>Works that are aggregated</a:t>
                </a:r>
              </a:p>
            </p:txBody>
          </p:sp>
          <p:sp>
            <p:nvSpPr>
              <p:cNvPr id="33" name="TextBox 32"/>
              <p:cNvSpPr txBox="1"/>
              <p:nvPr/>
            </p:nvSpPr>
            <p:spPr>
              <a:xfrm>
                <a:off x="6932432" y="1247024"/>
                <a:ext cx="1826334" cy="369332"/>
              </a:xfrm>
              <a:prstGeom prst="rect">
                <a:avLst/>
              </a:prstGeom>
              <a:noFill/>
            </p:spPr>
            <p:txBody>
              <a:bodyPr wrap="none" rtlCol="0">
                <a:spAutoFit/>
              </a:bodyPr>
              <a:lstStyle/>
              <a:p>
                <a:r>
                  <a:rPr lang="en-US" dirty="0"/>
                  <a:t>Aggregating work</a:t>
                </a:r>
              </a:p>
            </p:txBody>
          </p:sp>
          <p:sp>
            <p:nvSpPr>
              <p:cNvPr id="34" name="TextBox 33"/>
              <p:cNvSpPr txBox="1"/>
              <p:nvPr/>
            </p:nvSpPr>
            <p:spPr>
              <a:xfrm>
                <a:off x="7135940" y="2010511"/>
                <a:ext cx="1775226" cy="432792"/>
              </a:xfrm>
              <a:prstGeom prst="ellipse">
                <a:avLst/>
              </a:prstGeom>
              <a:noFill/>
              <a:ln w="9525">
                <a:solidFill>
                  <a:schemeClr val="tx1"/>
                </a:solidFill>
              </a:ln>
            </p:spPr>
            <p:txBody>
              <a:bodyPr wrap="square" rtlCol="0">
                <a:spAutoFit/>
              </a:bodyPr>
              <a:lstStyle/>
              <a:p>
                <a:pPr algn="ctr"/>
                <a:r>
                  <a:rPr lang="en-US" sz="1400" dirty="0"/>
                  <a:t>Agent</a:t>
                </a:r>
              </a:p>
            </p:txBody>
          </p:sp>
          <p:cxnSp>
            <p:nvCxnSpPr>
              <p:cNvPr id="35" name="Straight Arrow Connector 34"/>
              <p:cNvCxnSpPr>
                <a:stCxn id="34" idx="4"/>
                <a:endCxn id="17" idx="0"/>
              </p:cNvCxnSpPr>
              <p:nvPr/>
            </p:nvCxnSpPr>
            <p:spPr>
              <a:xfrm>
                <a:off x="8023553" y="2443303"/>
                <a:ext cx="0" cy="52849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6705600" y="2443303"/>
                <a:ext cx="1389369" cy="307777"/>
              </a:xfrm>
              <a:prstGeom prst="rect">
                <a:avLst/>
              </a:prstGeom>
              <a:noFill/>
            </p:spPr>
            <p:txBody>
              <a:bodyPr wrap="square" rtlCol="0">
                <a:spAutoFit/>
              </a:bodyPr>
              <a:lstStyle/>
              <a:p>
                <a:r>
                  <a:rPr lang="en-US" sz="1400" i="1" dirty="0">
                    <a:solidFill>
                      <a:srgbClr val="002060"/>
                    </a:solidFill>
                  </a:rPr>
                  <a:t>is aggregator of</a:t>
                </a:r>
              </a:p>
            </p:txBody>
          </p:sp>
        </p:grpSp>
        <p:sp>
          <p:nvSpPr>
            <p:cNvPr id="38" name="Rectangle 37"/>
            <p:cNvSpPr/>
            <p:nvPr/>
          </p:nvSpPr>
          <p:spPr>
            <a:xfrm>
              <a:off x="2747964" y="4948399"/>
              <a:ext cx="6243635" cy="1757201"/>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p:cNvSpPr txBox="1"/>
          <p:nvPr/>
        </p:nvSpPr>
        <p:spPr>
          <a:xfrm>
            <a:off x="609600" y="5286173"/>
            <a:ext cx="1676400" cy="1200329"/>
          </a:xfrm>
          <a:prstGeom prst="rect">
            <a:avLst/>
          </a:prstGeom>
          <a:noFill/>
        </p:spPr>
        <p:txBody>
          <a:bodyPr wrap="square" rtlCol="0">
            <a:spAutoFit/>
          </a:bodyPr>
          <a:lstStyle/>
          <a:p>
            <a:r>
              <a:rPr lang="en-US" dirty="0">
                <a:solidFill>
                  <a:srgbClr val="002060"/>
                </a:solidFill>
                <a:latin typeface="Lucida Handwriting" panose="03010101010101010101" pitchFamily="66" charset="0"/>
              </a:rPr>
              <a:t>Multiple </a:t>
            </a:r>
          </a:p>
          <a:p>
            <a:r>
              <a:rPr lang="en-US" dirty="0">
                <a:solidFill>
                  <a:srgbClr val="002060"/>
                </a:solidFill>
                <a:latin typeface="Lucida Handwriting" panose="03010101010101010101" pitchFamily="66" charset="0"/>
              </a:rPr>
              <a:t>Expressions</a:t>
            </a:r>
          </a:p>
          <a:p>
            <a:r>
              <a:rPr lang="en-US" dirty="0">
                <a:solidFill>
                  <a:srgbClr val="002060"/>
                </a:solidFill>
                <a:latin typeface="Lucida Handwriting" panose="03010101010101010101" pitchFamily="66" charset="0"/>
              </a:rPr>
              <a:t>in an</a:t>
            </a:r>
          </a:p>
          <a:p>
            <a:r>
              <a:rPr lang="en-US" dirty="0">
                <a:solidFill>
                  <a:srgbClr val="002060"/>
                </a:solidFill>
                <a:latin typeface="Lucida Handwriting" panose="03010101010101010101" pitchFamily="66" charset="0"/>
              </a:rPr>
              <a:t>Aggregate</a:t>
            </a:r>
          </a:p>
        </p:txBody>
      </p:sp>
      <p:pic>
        <p:nvPicPr>
          <p:cNvPr id="40" name="Picture 2" descr="C:\DF Documents\RDA Stuff\AWG\AggregateScans\Emma.Middlemarsh_TP.jpg">
            <a:extLst>
              <a:ext uri="{FF2B5EF4-FFF2-40B4-BE49-F238E27FC236}">
                <a16:creationId xmlns:a16="http://schemas.microsoft.com/office/drawing/2014/main" id="{0D673CB2-46F8-49B3-A597-A582BE10702A}"/>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682" r="11260" b="5732"/>
          <a:stretch/>
        </p:blipFill>
        <p:spPr bwMode="auto">
          <a:xfrm>
            <a:off x="1010711" y="3861126"/>
            <a:ext cx="845407" cy="120594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2473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FBE0F-AD84-4CDB-B411-69F6136AA7B3}"/>
              </a:ext>
            </a:extLst>
          </p:cNvPr>
          <p:cNvSpPr>
            <a:spLocks noGrp="1"/>
          </p:cNvSpPr>
          <p:nvPr>
            <p:ph type="title"/>
          </p:nvPr>
        </p:nvSpPr>
        <p:spPr/>
        <p:txBody>
          <a:bodyPr/>
          <a:lstStyle/>
          <a:p>
            <a:r>
              <a:rPr lang="en-US" dirty="0"/>
              <a:t>Describing a static aggregate WEM: LRT vol. 46 / no. 2</a:t>
            </a:r>
            <a:br>
              <a:rPr lang="en-US" dirty="0"/>
            </a:br>
            <a:endParaRPr lang="en-US" dirty="0"/>
          </a:p>
        </p:txBody>
      </p:sp>
      <p:pic>
        <p:nvPicPr>
          <p:cNvPr id="5" name="Picture 6" descr="b79277af-d06b-4841-b901-548d5c884346@namprd13">
            <a:extLst>
              <a:ext uri="{FF2B5EF4-FFF2-40B4-BE49-F238E27FC236}">
                <a16:creationId xmlns:a16="http://schemas.microsoft.com/office/drawing/2014/main" id="{D3D2CAF5-3EE7-4C15-ADEC-F1277ACB586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972" t="25143" r="21028" b="23857"/>
          <a:stretch/>
        </p:blipFill>
        <p:spPr bwMode="auto">
          <a:xfrm>
            <a:off x="5980067" y="4724400"/>
            <a:ext cx="3098074" cy="1880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9f8622fc-6831-4577-9c5d-686e6b7adf61@namprd13">
            <a:extLst>
              <a:ext uri="{FF2B5EF4-FFF2-40B4-BE49-F238E27FC236}">
                <a16:creationId xmlns:a16="http://schemas.microsoft.com/office/drawing/2014/main" id="{519497D5-75BC-4022-947D-640B88E4ECC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7143" b="35714"/>
          <a:stretch/>
        </p:blipFill>
        <p:spPr bwMode="auto">
          <a:xfrm>
            <a:off x="95250" y="4815801"/>
            <a:ext cx="6096000" cy="16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Table 7">
            <a:extLst>
              <a:ext uri="{FF2B5EF4-FFF2-40B4-BE49-F238E27FC236}">
                <a16:creationId xmlns:a16="http://schemas.microsoft.com/office/drawing/2014/main" id="{5F682012-5DC6-4D29-B3F2-46BD0DFDD644}"/>
              </a:ext>
            </a:extLst>
          </p:cNvPr>
          <p:cNvGraphicFramePr>
            <a:graphicFrameLocks noGrp="1"/>
          </p:cNvGraphicFramePr>
          <p:nvPr>
            <p:extLst>
              <p:ext uri="{D42A27DB-BD31-4B8C-83A1-F6EECF244321}">
                <p14:modId xmlns:p14="http://schemas.microsoft.com/office/powerpoint/2010/main" val="2617875669"/>
              </p:ext>
            </p:extLst>
          </p:nvPr>
        </p:nvGraphicFramePr>
        <p:xfrm>
          <a:off x="3200400" y="990600"/>
          <a:ext cx="2764391" cy="2057910"/>
        </p:xfrm>
        <a:graphic>
          <a:graphicData uri="http://schemas.openxmlformats.org/drawingml/2006/table">
            <a:tbl>
              <a:tblPr firstRow="1" firstCol="1" bandRow="1"/>
              <a:tblGrid>
                <a:gridCol w="2764391">
                  <a:extLst>
                    <a:ext uri="{9D8B030D-6E8A-4147-A177-3AD203B41FA5}">
                      <a16:colId xmlns:a16="http://schemas.microsoft.com/office/drawing/2014/main" val="3274912366"/>
                    </a:ext>
                  </a:extLst>
                </a:gridCol>
              </a:tblGrid>
              <a:tr h="177970">
                <a:tc>
                  <a:txBody>
                    <a:bodyPr/>
                    <a:lstStyle/>
                    <a:p>
                      <a:pPr marL="0" marR="0">
                        <a:spcBef>
                          <a:spcPts val="0"/>
                        </a:spcBef>
                        <a:spcAft>
                          <a:spcPts val="0"/>
                        </a:spcAft>
                      </a:pPr>
                      <a:r>
                        <a:rPr lang="en-US" sz="1000" b="1" dirty="0">
                          <a:solidFill>
                            <a:srgbClr val="000000"/>
                          </a:solidFill>
                          <a:effectLst/>
                          <a:latin typeface="Calibri"/>
                          <a:ea typeface="Times New Roman"/>
                          <a:cs typeface="Times New Roman"/>
                        </a:rPr>
                        <a:t>Describing an aggregating expression</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3777893191"/>
                  </a:ext>
                </a:extLst>
              </a:tr>
              <a:tr h="177970">
                <a:tc>
                  <a:txBody>
                    <a:bodyPr/>
                    <a:lstStyle/>
                    <a:p>
                      <a:pPr marL="0" marR="0">
                        <a:spcBef>
                          <a:spcPts val="0"/>
                        </a:spcBef>
                        <a:spcAft>
                          <a:spcPts val="0"/>
                        </a:spcAft>
                      </a:pPr>
                      <a:r>
                        <a:rPr lang="en-US" sz="1000" dirty="0">
                          <a:solidFill>
                            <a:srgbClr val="000000"/>
                          </a:solidFill>
                          <a:effectLst/>
                          <a:latin typeface="Calibri"/>
                          <a:ea typeface="Times New Roman"/>
                          <a:cs typeface="Times New Roman"/>
                        </a:rPr>
                        <a:t>Record elements for the aggregating expression (characteristics of the expressions that are aggregated)</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38537563"/>
                  </a:ext>
                </a:extLst>
              </a:tr>
              <a:tr h="177970">
                <a:tc>
                  <a:txBody>
                    <a:bodyPr/>
                    <a:lstStyle/>
                    <a:p>
                      <a:pPr marL="0" marR="0">
                        <a:spcBef>
                          <a:spcPts val="0"/>
                        </a:spcBef>
                        <a:spcAft>
                          <a:spcPts val="0"/>
                        </a:spcAft>
                      </a:pPr>
                      <a:r>
                        <a:rPr lang="en-US" sz="1000" dirty="0">
                          <a:solidFill>
                            <a:srgbClr val="000000"/>
                          </a:solidFill>
                          <a:effectLst/>
                          <a:latin typeface="Calibri"/>
                          <a:ea typeface="Times New Roman"/>
                          <a:cs typeface="Times New Roman"/>
                        </a:rPr>
                        <a:t>Use note on expression for expressions that are aggregated</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256106"/>
                  </a:ext>
                </a:extLst>
              </a:tr>
              <a:tr h="177970">
                <a:tc>
                  <a:txBody>
                    <a:bodyPr/>
                    <a:lstStyle/>
                    <a:p>
                      <a:pPr marL="0" marR="0">
                        <a:spcBef>
                          <a:spcPts val="0"/>
                        </a:spcBef>
                        <a:spcAft>
                          <a:spcPts val="0"/>
                        </a:spcAft>
                      </a:pPr>
                      <a:r>
                        <a:rPr lang="en-US" sz="1000" dirty="0">
                          <a:solidFill>
                            <a:srgbClr val="000000"/>
                          </a:solidFill>
                          <a:effectLst/>
                          <a:latin typeface="Calibri"/>
                          <a:ea typeface="Times New Roman"/>
                          <a:cs typeface="Times New Roman"/>
                        </a:rPr>
                        <a:t>Use </a:t>
                      </a:r>
                      <a:r>
                        <a:rPr lang="en-US" sz="1000" b="1" i="1" dirty="0">
                          <a:solidFill>
                            <a:srgbClr val="000000"/>
                          </a:solidFill>
                          <a:effectLst/>
                          <a:latin typeface="Calibri"/>
                          <a:ea typeface="Times New Roman"/>
                          <a:cs typeface="Times New Roman"/>
                        </a:rPr>
                        <a:t>aggregates</a:t>
                      </a:r>
                      <a:r>
                        <a:rPr lang="en-US" sz="1000" dirty="0">
                          <a:solidFill>
                            <a:srgbClr val="000000"/>
                          </a:solidFill>
                          <a:effectLst/>
                          <a:latin typeface="Calibri"/>
                          <a:ea typeface="Times New Roman"/>
                          <a:cs typeface="Times New Roman"/>
                        </a:rPr>
                        <a:t> for an expression that is aggregated</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77039261"/>
                  </a:ext>
                </a:extLst>
              </a:tr>
              <a:tr h="355940">
                <a:tc>
                  <a:txBody>
                    <a:bodyPr/>
                    <a:lstStyle/>
                    <a:p>
                      <a:pPr marL="0" marR="0">
                        <a:spcBef>
                          <a:spcPts val="0"/>
                        </a:spcBef>
                        <a:spcAft>
                          <a:spcPts val="0"/>
                        </a:spcAft>
                      </a:pPr>
                      <a:r>
                        <a:rPr lang="en-US" sz="1000" dirty="0">
                          <a:solidFill>
                            <a:srgbClr val="000000"/>
                          </a:solidFill>
                          <a:effectLst/>
                          <a:latin typeface="Calibri"/>
                          <a:ea typeface="Times New Roman"/>
                          <a:cs typeface="Times New Roman"/>
                        </a:rPr>
                        <a:t>Use related agent of expression (or a sub-property) for agents related to the aggregating expression</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22387686"/>
                  </a:ext>
                </a:extLst>
              </a:tr>
              <a:tr h="355940">
                <a:tc>
                  <a:txBody>
                    <a:bodyPr/>
                    <a:lstStyle/>
                    <a:p>
                      <a:pPr marL="0" marR="0">
                        <a:spcBef>
                          <a:spcPts val="0"/>
                        </a:spcBef>
                        <a:spcAft>
                          <a:spcPts val="0"/>
                        </a:spcAft>
                      </a:pPr>
                      <a:r>
                        <a:rPr lang="en-US" sz="1000" dirty="0">
                          <a:solidFill>
                            <a:srgbClr val="000000"/>
                          </a:solidFill>
                          <a:effectLst/>
                          <a:latin typeface="Calibri"/>
                          <a:ea typeface="Times New Roman"/>
                          <a:cs typeface="Times New Roman"/>
                        </a:rPr>
                        <a:t>No direct relationship to agents related to any expressions that are aggregated</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14376726"/>
                  </a:ext>
                </a:extLst>
              </a:tr>
            </a:tbl>
          </a:graphicData>
        </a:graphic>
      </p:graphicFrame>
      <p:graphicFrame>
        <p:nvGraphicFramePr>
          <p:cNvPr id="9" name="Table 8">
            <a:extLst>
              <a:ext uri="{FF2B5EF4-FFF2-40B4-BE49-F238E27FC236}">
                <a16:creationId xmlns:a16="http://schemas.microsoft.com/office/drawing/2014/main" id="{352CA0CE-A236-4E6F-97FE-EDE454C64946}"/>
              </a:ext>
            </a:extLst>
          </p:cNvPr>
          <p:cNvGraphicFramePr>
            <a:graphicFrameLocks noGrp="1"/>
          </p:cNvGraphicFramePr>
          <p:nvPr>
            <p:extLst>
              <p:ext uri="{D42A27DB-BD31-4B8C-83A1-F6EECF244321}">
                <p14:modId xmlns:p14="http://schemas.microsoft.com/office/powerpoint/2010/main" val="2466991332"/>
              </p:ext>
            </p:extLst>
          </p:nvPr>
        </p:nvGraphicFramePr>
        <p:xfrm>
          <a:off x="95250" y="947080"/>
          <a:ext cx="3033232" cy="2565740"/>
        </p:xfrm>
        <a:graphic>
          <a:graphicData uri="http://schemas.openxmlformats.org/drawingml/2006/table">
            <a:tbl>
              <a:tblPr firstRow="1" firstCol="1" bandRow="1"/>
              <a:tblGrid>
                <a:gridCol w="3033232">
                  <a:extLst>
                    <a:ext uri="{9D8B030D-6E8A-4147-A177-3AD203B41FA5}">
                      <a16:colId xmlns:a16="http://schemas.microsoft.com/office/drawing/2014/main" val="3274912366"/>
                    </a:ext>
                  </a:extLst>
                </a:gridCol>
              </a:tblGrid>
              <a:tr h="101260">
                <a:tc>
                  <a:txBody>
                    <a:bodyPr/>
                    <a:lstStyle/>
                    <a:p>
                      <a:pPr marL="0" marR="0">
                        <a:spcBef>
                          <a:spcPts val="0"/>
                        </a:spcBef>
                        <a:spcAft>
                          <a:spcPts val="0"/>
                        </a:spcAft>
                      </a:pPr>
                      <a:r>
                        <a:rPr lang="en-US" sz="1000" b="1" dirty="0">
                          <a:solidFill>
                            <a:srgbClr val="000000"/>
                          </a:solidFill>
                          <a:effectLst/>
                          <a:latin typeface="Calibri"/>
                          <a:ea typeface="Times New Roman"/>
                          <a:cs typeface="Times New Roman"/>
                        </a:rPr>
                        <a:t>Describing an aggregating work</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462330367"/>
                  </a:ext>
                </a:extLst>
              </a:tr>
              <a:tr h="177970">
                <a:tc>
                  <a:txBody>
                    <a:bodyPr/>
                    <a:lstStyle/>
                    <a:p>
                      <a:pPr marL="0" marR="0">
                        <a:spcBef>
                          <a:spcPts val="0"/>
                        </a:spcBef>
                        <a:spcAft>
                          <a:spcPts val="0"/>
                        </a:spcAft>
                      </a:pPr>
                      <a:r>
                        <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Record elements for the aggregating work (characteristics of the works that are aggregated)</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36484663"/>
                  </a:ext>
                </a:extLst>
              </a:tr>
              <a:tr h="177970">
                <a:tc>
                  <a:txBody>
                    <a:bodyPr/>
                    <a:lstStyle/>
                    <a:p>
                      <a:pPr marL="0" marR="0">
                        <a:spcBef>
                          <a:spcPts val="0"/>
                        </a:spcBef>
                        <a:spcAft>
                          <a:spcPts val="0"/>
                        </a:spcAft>
                      </a:pPr>
                      <a:r>
                        <a:rPr lang="en-US" sz="1000" dirty="0">
                          <a:solidFill>
                            <a:srgbClr val="000000"/>
                          </a:solidFill>
                          <a:effectLst/>
                          <a:latin typeface="Calibri"/>
                          <a:ea typeface="Times New Roman"/>
                          <a:cs typeface="Times New Roman"/>
                        </a:rPr>
                        <a:t>Use</a:t>
                      </a:r>
                      <a:r>
                        <a:rPr lang="en-US" sz="1000" i="1" dirty="0">
                          <a:solidFill>
                            <a:srgbClr val="000000"/>
                          </a:solidFill>
                          <a:effectLst/>
                          <a:latin typeface="Calibri"/>
                          <a:ea typeface="Times New Roman"/>
                          <a:cs typeface="Times New Roman"/>
                        </a:rPr>
                        <a:t> </a:t>
                      </a:r>
                      <a:r>
                        <a:rPr lang="en-US" sz="1000" b="1" i="1" dirty="0">
                          <a:solidFill>
                            <a:srgbClr val="000000"/>
                          </a:solidFill>
                          <a:effectLst/>
                          <a:latin typeface="Calibri"/>
                          <a:ea typeface="Times New Roman"/>
                          <a:cs typeface="Times New Roman"/>
                        </a:rPr>
                        <a:t>note on work</a:t>
                      </a:r>
                      <a:r>
                        <a:rPr lang="en-US" sz="1000" dirty="0">
                          <a:solidFill>
                            <a:srgbClr val="000000"/>
                          </a:solidFill>
                          <a:effectLst/>
                          <a:latin typeface="Calibri"/>
                          <a:ea typeface="Times New Roman"/>
                          <a:cs typeface="Times New Roman"/>
                        </a:rPr>
                        <a:t> for works that are aggregated</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3361394"/>
                  </a:ext>
                </a:extLst>
              </a:tr>
              <a:tr h="355940">
                <a:tc>
                  <a:txBody>
                    <a:bodyPr/>
                    <a:lstStyle/>
                    <a:p>
                      <a:pPr marL="0" marR="0">
                        <a:spcBef>
                          <a:spcPts val="0"/>
                        </a:spcBef>
                        <a:spcAft>
                          <a:spcPts val="0"/>
                        </a:spcAft>
                      </a:pPr>
                      <a:r>
                        <a:rPr lang="en-US" sz="1000" dirty="0">
                          <a:solidFill>
                            <a:srgbClr val="000000"/>
                          </a:solidFill>
                          <a:effectLst/>
                          <a:latin typeface="Calibri"/>
                          <a:ea typeface="Times New Roman"/>
                          <a:cs typeface="Times New Roman"/>
                        </a:rPr>
                        <a:t>No direct relationship to works that are aggregated (except for aggregating works that are successive)</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3628812"/>
                  </a:ext>
                </a:extLst>
              </a:tr>
              <a:tr h="355940">
                <a:tc>
                  <a:txBody>
                    <a:bodyPr/>
                    <a:lstStyle/>
                    <a:p>
                      <a:pPr marL="0" marR="0">
                        <a:spcBef>
                          <a:spcPts val="0"/>
                        </a:spcBef>
                        <a:spcAft>
                          <a:spcPts val="0"/>
                        </a:spcAft>
                      </a:pPr>
                      <a:r>
                        <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if the aggregating work is successive, use </a:t>
                      </a:r>
                      <a:r>
                        <a:rPr lang="en-US" sz="1000" b="1"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issue</a:t>
                      </a:r>
                      <a:r>
                        <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for an aggregated work that is static</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42544705"/>
                  </a:ext>
                </a:extLst>
              </a:tr>
              <a:tr h="355940">
                <a:tc>
                  <a:txBody>
                    <a:bodyPr/>
                    <a:lstStyle/>
                    <a:p>
                      <a:pPr marL="0" marR="0">
                        <a:spcBef>
                          <a:spcPts val="0"/>
                        </a:spcBef>
                        <a:spcAft>
                          <a:spcPts val="0"/>
                        </a:spcAft>
                      </a:pPr>
                      <a:r>
                        <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if the aggregating work is successive, use </a:t>
                      </a:r>
                      <a:r>
                        <a:rPr lang="en-US" sz="1000" b="1"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subseries</a:t>
                      </a:r>
                      <a:r>
                        <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for a work that is aggregated when it is, also, a successive aggregating work </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12583432"/>
                  </a:ext>
                </a:extLst>
              </a:tr>
              <a:tr h="227580">
                <a:tc>
                  <a:txBody>
                    <a:bodyPr/>
                    <a:lstStyle/>
                    <a:p>
                      <a:pPr marL="0" marR="0">
                        <a:spcBef>
                          <a:spcPts val="0"/>
                        </a:spcBef>
                        <a:spcAft>
                          <a:spcPts val="0"/>
                        </a:spcAft>
                      </a:pPr>
                      <a:r>
                        <a:rPr lang="en-US" sz="1000" dirty="0">
                          <a:solidFill>
                            <a:srgbClr val="000000"/>
                          </a:solidFill>
                          <a:effectLst/>
                          <a:latin typeface="Calibri"/>
                          <a:ea typeface="Times New Roman"/>
                          <a:cs typeface="Times New Roman"/>
                        </a:rPr>
                        <a:t>Use </a:t>
                      </a:r>
                      <a:r>
                        <a:rPr lang="en-US" sz="1000" b="1" i="1" dirty="0">
                          <a:solidFill>
                            <a:srgbClr val="000000"/>
                          </a:solidFill>
                          <a:effectLst/>
                          <a:latin typeface="Calibri"/>
                          <a:ea typeface="Times New Roman"/>
                          <a:cs typeface="Times New Roman"/>
                        </a:rPr>
                        <a:t>aggregator</a:t>
                      </a:r>
                      <a:r>
                        <a:rPr lang="en-US" sz="1000" dirty="0">
                          <a:solidFill>
                            <a:srgbClr val="000000"/>
                          </a:solidFill>
                          <a:effectLst/>
                          <a:latin typeface="Calibri"/>
                          <a:ea typeface="Times New Roman"/>
                          <a:cs typeface="Times New Roman"/>
                        </a:rPr>
                        <a:t> for creators of aggregating works</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06258649"/>
                  </a:ext>
                </a:extLst>
              </a:tr>
              <a:tr h="355940">
                <a:tc>
                  <a:txBody>
                    <a:bodyPr/>
                    <a:lstStyle/>
                    <a:p>
                      <a:pPr marL="0" marR="0">
                        <a:spcBef>
                          <a:spcPts val="0"/>
                        </a:spcBef>
                        <a:spcAft>
                          <a:spcPts val="0"/>
                        </a:spcAft>
                      </a:pPr>
                      <a:r>
                        <a:rPr lang="en-US" sz="1000" dirty="0">
                          <a:solidFill>
                            <a:srgbClr val="000000"/>
                          </a:solidFill>
                          <a:effectLst/>
                          <a:latin typeface="Calibri"/>
                          <a:ea typeface="Times New Roman"/>
                          <a:cs typeface="Times New Roman"/>
                        </a:rPr>
                        <a:t>No direct relationship to agents related to works that are aggregated </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380323"/>
                  </a:ext>
                </a:extLst>
              </a:tr>
              <a:tr h="177970">
                <a:tc>
                  <a:txBody>
                    <a:bodyPr/>
                    <a:lstStyle/>
                    <a:p>
                      <a:pPr marL="0" marR="0">
                        <a:spcBef>
                          <a:spcPts val="0"/>
                        </a:spcBef>
                        <a:spcAft>
                          <a:spcPts val="0"/>
                        </a:spcAft>
                      </a:pPr>
                      <a:r>
                        <a:rPr lang="en-US" sz="1000" dirty="0">
                          <a:solidFill>
                            <a:srgbClr val="000000"/>
                          </a:solidFill>
                          <a:effectLst/>
                          <a:latin typeface="Calibri"/>
                          <a:ea typeface="Times New Roman"/>
                          <a:cs typeface="Times New Roman"/>
                        </a:rPr>
                        <a:t>WE lock applies</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30999558"/>
                  </a:ext>
                </a:extLst>
              </a:tr>
            </a:tbl>
          </a:graphicData>
        </a:graphic>
      </p:graphicFrame>
      <p:graphicFrame>
        <p:nvGraphicFramePr>
          <p:cNvPr id="10" name="Table 9">
            <a:extLst>
              <a:ext uri="{FF2B5EF4-FFF2-40B4-BE49-F238E27FC236}">
                <a16:creationId xmlns:a16="http://schemas.microsoft.com/office/drawing/2014/main" id="{C519A296-5CDC-44AA-BF22-68B76E341968}"/>
              </a:ext>
            </a:extLst>
          </p:cNvPr>
          <p:cNvGraphicFramePr>
            <a:graphicFrameLocks noGrp="1"/>
          </p:cNvGraphicFramePr>
          <p:nvPr>
            <p:extLst>
              <p:ext uri="{D42A27DB-BD31-4B8C-83A1-F6EECF244321}">
                <p14:modId xmlns:p14="http://schemas.microsoft.com/office/powerpoint/2010/main" val="357108921"/>
              </p:ext>
            </p:extLst>
          </p:nvPr>
        </p:nvGraphicFramePr>
        <p:xfrm>
          <a:off x="6012488" y="990600"/>
          <a:ext cx="3033232" cy="1676412"/>
        </p:xfrm>
        <a:graphic>
          <a:graphicData uri="http://schemas.openxmlformats.org/drawingml/2006/table">
            <a:tbl>
              <a:tblPr firstRow="1" firstCol="1" bandRow="1"/>
              <a:tblGrid>
                <a:gridCol w="3033232">
                  <a:extLst>
                    <a:ext uri="{9D8B030D-6E8A-4147-A177-3AD203B41FA5}">
                      <a16:colId xmlns:a16="http://schemas.microsoft.com/office/drawing/2014/main" val="3274912366"/>
                    </a:ext>
                  </a:extLst>
                </a:gridCol>
              </a:tblGrid>
              <a:tr h="145005">
                <a:tc>
                  <a:txBody>
                    <a:bodyPr/>
                    <a:lstStyle/>
                    <a:p>
                      <a:pPr marL="0" marR="0">
                        <a:spcBef>
                          <a:spcPts val="0"/>
                        </a:spcBef>
                        <a:spcAft>
                          <a:spcPts val="0"/>
                        </a:spcAft>
                      </a:pPr>
                      <a:r>
                        <a:rPr lang="en-US" sz="1000" b="1" dirty="0">
                          <a:solidFill>
                            <a:srgbClr val="000000"/>
                          </a:solidFill>
                          <a:effectLst/>
                          <a:latin typeface="Calibri"/>
                          <a:ea typeface="Times New Roman"/>
                          <a:cs typeface="Times New Roman"/>
                        </a:rPr>
                        <a:t>Describing an aggregate manifestation</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3488163695"/>
                  </a:ext>
                </a:extLst>
              </a:tr>
              <a:tr h="169335">
                <a:tc>
                  <a:txBody>
                    <a:bodyPr/>
                    <a:lstStyle/>
                    <a:p>
                      <a:pPr marL="0" marR="0">
                        <a:spcBef>
                          <a:spcPts val="0"/>
                        </a:spcBef>
                        <a:spcAft>
                          <a:spcPts val="0"/>
                        </a:spcAft>
                      </a:pPr>
                      <a:r>
                        <a:rPr lang="en-US" sz="1000" dirty="0">
                          <a:solidFill>
                            <a:srgbClr val="000000"/>
                          </a:solidFill>
                          <a:effectLst/>
                          <a:latin typeface="Calibri"/>
                          <a:ea typeface="Times New Roman"/>
                          <a:cs typeface="Times New Roman"/>
                        </a:rPr>
                        <a:t>Record elements appropriate for the aggregate</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01595940"/>
                  </a:ext>
                </a:extLst>
              </a:tr>
              <a:tr h="169335">
                <a:tc>
                  <a:txBody>
                    <a:bodyPr/>
                    <a:lstStyle/>
                    <a:p>
                      <a:pPr marL="0" marR="0">
                        <a:spcBef>
                          <a:spcPts val="0"/>
                        </a:spcBef>
                        <a:spcAft>
                          <a:spcPts val="0"/>
                        </a:spcAft>
                      </a:pPr>
                      <a:r>
                        <a:rPr lang="en-US" sz="1000" dirty="0">
                          <a:solidFill>
                            <a:srgbClr val="000000"/>
                          </a:solidFill>
                          <a:effectLst/>
                          <a:latin typeface="Calibri"/>
                          <a:ea typeface="Times New Roman"/>
                          <a:cs typeface="Times New Roman"/>
                        </a:rPr>
                        <a:t>Record a value for </a:t>
                      </a:r>
                      <a:r>
                        <a:rPr lang="en-US" sz="1000" b="1" dirty="0">
                          <a:solidFill>
                            <a:srgbClr val="000000"/>
                          </a:solidFill>
                          <a:effectLst/>
                          <a:latin typeface="Calibri"/>
                          <a:ea typeface="Times New Roman"/>
                          <a:cs typeface="Times New Roman"/>
                        </a:rPr>
                        <a:t>Mode of issuance</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44749507"/>
                  </a:ext>
                </a:extLst>
              </a:tr>
              <a:tr h="169335">
                <a:tc>
                  <a:txBody>
                    <a:bodyPr/>
                    <a:lstStyle/>
                    <a:p>
                      <a:pPr marL="0" marR="0">
                        <a:spcBef>
                          <a:spcPts val="0"/>
                        </a:spcBef>
                        <a:spcAft>
                          <a:spcPts val="0"/>
                        </a:spcAft>
                      </a:pPr>
                      <a:r>
                        <a:rPr lang="en-US" sz="1000" dirty="0">
                          <a:solidFill>
                            <a:srgbClr val="000000"/>
                          </a:solidFill>
                          <a:effectLst/>
                          <a:latin typeface="Calibri"/>
                          <a:ea typeface="Times New Roman"/>
                          <a:cs typeface="Times New Roman"/>
                        </a:rPr>
                        <a:t>Use</a:t>
                      </a:r>
                      <a:r>
                        <a:rPr lang="en-US" sz="1000" i="1" dirty="0">
                          <a:solidFill>
                            <a:srgbClr val="000000"/>
                          </a:solidFill>
                          <a:effectLst/>
                          <a:latin typeface="Calibri"/>
                          <a:ea typeface="Times New Roman"/>
                          <a:cs typeface="Times New Roman"/>
                        </a:rPr>
                        <a:t> </a:t>
                      </a:r>
                      <a:r>
                        <a:rPr lang="en-US" sz="1000" b="1" i="1" dirty="0">
                          <a:solidFill>
                            <a:srgbClr val="000000"/>
                          </a:solidFill>
                          <a:effectLst/>
                          <a:latin typeface="Calibri"/>
                          <a:ea typeface="Times New Roman"/>
                          <a:cs typeface="Times New Roman"/>
                        </a:rPr>
                        <a:t>note on manifestation</a:t>
                      </a:r>
                      <a:r>
                        <a:rPr lang="en-US" sz="1000" i="1" dirty="0">
                          <a:solidFill>
                            <a:srgbClr val="000000"/>
                          </a:solidFill>
                          <a:effectLst/>
                          <a:latin typeface="Calibri"/>
                          <a:ea typeface="Times New Roman"/>
                          <a:cs typeface="Times New Roman"/>
                        </a:rPr>
                        <a:t> </a:t>
                      </a:r>
                      <a:r>
                        <a:rPr lang="en-US" sz="1000" dirty="0">
                          <a:solidFill>
                            <a:srgbClr val="000000"/>
                          </a:solidFill>
                          <a:effectLst/>
                          <a:latin typeface="Calibri"/>
                          <a:ea typeface="Times New Roman"/>
                          <a:cs typeface="Times New Roman"/>
                        </a:rPr>
                        <a:t>for embodied expressions</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33105155"/>
                  </a:ext>
                </a:extLst>
              </a:tr>
              <a:tr h="338669">
                <a:tc>
                  <a:txBody>
                    <a:bodyPr/>
                    <a:lstStyle/>
                    <a:p>
                      <a:pPr marL="0" marR="0">
                        <a:spcBef>
                          <a:spcPts val="0"/>
                        </a:spcBef>
                        <a:spcAft>
                          <a:spcPts val="0"/>
                        </a:spcAft>
                      </a:pPr>
                      <a:r>
                        <a:rPr lang="en-US" sz="1000" dirty="0">
                          <a:solidFill>
                            <a:srgbClr val="000000"/>
                          </a:solidFill>
                          <a:effectLst/>
                          <a:latin typeface="Calibri"/>
                          <a:ea typeface="Times New Roman"/>
                          <a:cs typeface="Times New Roman"/>
                        </a:rPr>
                        <a:t>Use </a:t>
                      </a:r>
                      <a:r>
                        <a:rPr lang="en-US" sz="1000" b="1" i="1" dirty="0">
                          <a:solidFill>
                            <a:srgbClr val="000000"/>
                          </a:solidFill>
                          <a:effectLst/>
                          <a:latin typeface="Calibri"/>
                          <a:ea typeface="Times New Roman"/>
                          <a:cs typeface="Times New Roman"/>
                        </a:rPr>
                        <a:t>expression manifested</a:t>
                      </a:r>
                      <a:r>
                        <a:rPr lang="en-US" sz="1000" dirty="0">
                          <a:solidFill>
                            <a:srgbClr val="000000"/>
                          </a:solidFill>
                          <a:effectLst/>
                          <a:latin typeface="Calibri"/>
                          <a:ea typeface="Times New Roman"/>
                          <a:cs typeface="Times New Roman"/>
                        </a:rPr>
                        <a:t> for an aggregating expression</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49661306"/>
                  </a:ext>
                </a:extLst>
              </a:tr>
              <a:tr h="338669">
                <a:tc>
                  <a:txBody>
                    <a:bodyPr/>
                    <a:lstStyle/>
                    <a:p>
                      <a:pPr marL="0" marR="0">
                        <a:spcBef>
                          <a:spcPts val="0"/>
                        </a:spcBef>
                        <a:spcAft>
                          <a:spcPts val="0"/>
                        </a:spcAft>
                      </a:pPr>
                      <a:r>
                        <a:rPr lang="en-US" sz="1000" dirty="0">
                          <a:solidFill>
                            <a:srgbClr val="000000"/>
                          </a:solidFill>
                          <a:effectLst/>
                          <a:latin typeface="Calibri"/>
                          <a:ea typeface="Times New Roman"/>
                          <a:cs typeface="Times New Roman"/>
                        </a:rPr>
                        <a:t>Use </a:t>
                      </a:r>
                      <a:r>
                        <a:rPr lang="en-US" sz="1000" b="1" i="1" dirty="0">
                          <a:solidFill>
                            <a:srgbClr val="000000"/>
                          </a:solidFill>
                          <a:effectLst/>
                          <a:latin typeface="Calibri"/>
                          <a:ea typeface="Times New Roman"/>
                          <a:cs typeface="Times New Roman"/>
                        </a:rPr>
                        <a:t>expression manifested</a:t>
                      </a:r>
                      <a:r>
                        <a:rPr lang="en-US" sz="1000" dirty="0">
                          <a:solidFill>
                            <a:srgbClr val="000000"/>
                          </a:solidFill>
                          <a:effectLst/>
                          <a:latin typeface="Calibri"/>
                          <a:ea typeface="Times New Roman"/>
                          <a:cs typeface="Times New Roman"/>
                        </a:rPr>
                        <a:t> for an expression that is aggregated</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901961"/>
                  </a:ext>
                </a:extLst>
              </a:tr>
              <a:tr h="338669">
                <a:tc>
                  <a:txBody>
                    <a:bodyPr/>
                    <a:lstStyle/>
                    <a:p>
                      <a:pPr marL="0" marR="0">
                        <a:spcBef>
                          <a:spcPts val="0"/>
                        </a:spcBef>
                        <a:spcAft>
                          <a:spcPts val="0"/>
                        </a:spcAft>
                      </a:pPr>
                      <a:r>
                        <a:rPr lang="en-US" sz="1000" dirty="0">
                          <a:solidFill>
                            <a:srgbClr val="000000"/>
                          </a:solidFill>
                          <a:effectLst/>
                          <a:latin typeface="Calibri"/>
                          <a:ea typeface="Times New Roman"/>
                          <a:cs typeface="Times New Roman"/>
                        </a:rPr>
                        <a:t>Use </a:t>
                      </a:r>
                      <a:r>
                        <a:rPr lang="en-US" sz="1000" b="1" i="1" dirty="0">
                          <a:solidFill>
                            <a:srgbClr val="000000"/>
                          </a:solidFill>
                          <a:effectLst/>
                          <a:latin typeface="Calibri"/>
                          <a:ea typeface="Times New Roman"/>
                          <a:cs typeface="Times New Roman"/>
                        </a:rPr>
                        <a:t>contributor to aggregate</a:t>
                      </a:r>
                      <a:r>
                        <a:rPr lang="en-US" sz="1000" dirty="0">
                          <a:solidFill>
                            <a:srgbClr val="000000"/>
                          </a:solidFill>
                          <a:effectLst/>
                          <a:latin typeface="Calibri"/>
                          <a:ea typeface="Times New Roman"/>
                          <a:cs typeface="Times New Roman"/>
                        </a:rPr>
                        <a:t> for a creator of a work that is aggregated</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16096941"/>
                  </a:ext>
                </a:extLst>
              </a:tr>
            </a:tbl>
          </a:graphicData>
        </a:graphic>
      </p:graphicFrame>
    </p:spTree>
    <p:extLst>
      <p:ext uri="{BB962C8B-B14F-4D97-AF65-F5344CB8AC3E}">
        <p14:creationId xmlns:p14="http://schemas.microsoft.com/office/powerpoint/2010/main" val="232907762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FBE0F-AD84-4CDB-B411-69F6136AA7B3}"/>
              </a:ext>
            </a:extLst>
          </p:cNvPr>
          <p:cNvSpPr>
            <a:spLocks noGrp="1"/>
          </p:cNvSpPr>
          <p:nvPr>
            <p:ph type="title"/>
          </p:nvPr>
        </p:nvSpPr>
        <p:spPr/>
        <p:txBody>
          <a:bodyPr/>
          <a:lstStyle/>
          <a:p>
            <a:r>
              <a:rPr lang="en-US" dirty="0"/>
              <a:t>Describing a static aggregated WEM: RDA Vocabularies …</a:t>
            </a:r>
          </a:p>
        </p:txBody>
      </p:sp>
      <p:pic>
        <p:nvPicPr>
          <p:cNvPr id="5" name="Picture 6" descr="b79277af-d06b-4841-b901-548d5c884346@namprd13">
            <a:extLst>
              <a:ext uri="{FF2B5EF4-FFF2-40B4-BE49-F238E27FC236}">
                <a16:creationId xmlns:a16="http://schemas.microsoft.com/office/drawing/2014/main" id="{D3D2CAF5-3EE7-4C15-ADEC-F1277ACB586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972" t="25143" r="21028" b="23857"/>
          <a:stretch/>
        </p:blipFill>
        <p:spPr bwMode="auto">
          <a:xfrm>
            <a:off x="5980067" y="4724400"/>
            <a:ext cx="3098074" cy="1880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9f8622fc-6831-4577-9c5d-686e6b7adf61@namprd13">
            <a:extLst>
              <a:ext uri="{FF2B5EF4-FFF2-40B4-BE49-F238E27FC236}">
                <a16:creationId xmlns:a16="http://schemas.microsoft.com/office/drawing/2014/main" id="{519497D5-75BC-4022-947D-640B88E4ECC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7143" b="35714"/>
          <a:stretch/>
        </p:blipFill>
        <p:spPr bwMode="auto">
          <a:xfrm>
            <a:off x="95250" y="4815801"/>
            <a:ext cx="6096000" cy="16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 name="Table 10">
            <a:extLst>
              <a:ext uri="{FF2B5EF4-FFF2-40B4-BE49-F238E27FC236}">
                <a16:creationId xmlns:a16="http://schemas.microsoft.com/office/drawing/2014/main" id="{F1FC66A1-515E-4103-9CC2-525AF3EF0719}"/>
              </a:ext>
            </a:extLst>
          </p:cNvPr>
          <p:cNvGraphicFramePr>
            <a:graphicFrameLocks noGrp="1"/>
          </p:cNvGraphicFramePr>
          <p:nvPr>
            <p:extLst>
              <p:ext uri="{D42A27DB-BD31-4B8C-83A1-F6EECF244321}">
                <p14:modId xmlns:p14="http://schemas.microsoft.com/office/powerpoint/2010/main" val="3383641342"/>
              </p:ext>
            </p:extLst>
          </p:nvPr>
        </p:nvGraphicFramePr>
        <p:xfrm>
          <a:off x="381000" y="990600"/>
          <a:ext cx="2343332" cy="3048000"/>
        </p:xfrm>
        <a:graphic>
          <a:graphicData uri="http://schemas.openxmlformats.org/drawingml/2006/table">
            <a:tbl>
              <a:tblPr firstRow="1" firstCol="1" bandRow="1"/>
              <a:tblGrid>
                <a:gridCol w="2343332">
                  <a:extLst>
                    <a:ext uri="{9D8B030D-6E8A-4147-A177-3AD203B41FA5}">
                      <a16:colId xmlns:a16="http://schemas.microsoft.com/office/drawing/2014/main" val="4190166774"/>
                    </a:ext>
                  </a:extLst>
                </a:gridCol>
              </a:tblGrid>
              <a:tr h="148250">
                <a:tc>
                  <a:txBody>
                    <a:bodyPr/>
                    <a:lstStyle/>
                    <a:p>
                      <a:pPr marL="0" marR="0">
                        <a:spcBef>
                          <a:spcPts val="0"/>
                        </a:spcBef>
                        <a:spcAft>
                          <a:spcPts val="0"/>
                        </a:spcAft>
                      </a:pPr>
                      <a:r>
                        <a:rPr lang="en-US" sz="1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Describing a work that is aggregated</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229034716"/>
                  </a:ext>
                </a:extLst>
              </a:tr>
              <a:tr h="237199">
                <a:tc>
                  <a:txBody>
                    <a:bodyPr/>
                    <a:lstStyle/>
                    <a:p>
                      <a:pPr marL="0" marR="0">
                        <a:spcBef>
                          <a:spcPts val="0"/>
                        </a:spcBef>
                        <a:spcAft>
                          <a:spcPts val="0"/>
                        </a:spcAft>
                      </a:pPr>
                      <a:r>
                        <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Record elements that are appropriate for the work that is aggregated</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8888997"/>
                  </a:ext>
                </a:extLst>
              </a:tr>
              <a:tr h="148250">
                <a:tc>
                  <a:txBody>
                    <a:bodyPr/>
                    <a:lstStyle/>
                    <a:p>
                      <a:pPr marL="0" marR="0">
                        <a:spcBef>
                          <a:spcPts val="0"/>
                        </a:spcBef>
                        <a:spcAft>
                          <a:spcPts val="0"/>
                        </a:spcAft>
                      </a:pPr>
                      <a:r>
                        <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Use</a:t>
                      </a:r>
                      <a:r>
                        <a:rPr lang="en-US" sz="10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000" b="1"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note on work</a:t>
                      </a:r>
                      <a:r>
                        <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for any aggregating works</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1269982"/>
                  </a:ext>
                </a:extLst>
              </a:tr>
              <a:tr h="296499">
                <a:tc>
                  <a:txBody>
                    <a:bodyPr/>
                    <a:lstStyle/>
                    <a:p>
                      <a:pPr marL="0" marR="0">
                        <a:spcBef>
                          <a:spcPts val="0"/>
                        </a:spcBef>
                        <a:spcAft>
                          <a:spcPts val="0"/>
                        </a:spcAft>
                      </a:pPr>
                      <a:r>
                        <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 direct relationship to any aggregating works (except for aggregating works that are successive)</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0342037"/>
                  </a:ext>
                </a:extLst>
              </a:tr>
              <a:tr h="296499">
                <a:tc>
                  <a:txBody>
                    <a:bodyPr/>
                    <a:lstStyle/>
                    <a:p>
                      <a:pPr marL="0" marR="0">
                        <a:spcBef>
                          <a:spcPts val="0"/>
                        </a:spcBef>
                        <a:spcAft>
                          <a:spcPts val="0"/>
                        </a:spcAft>
                      </a:pPr>
                      <a:r>
                        <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if the work that is aggregated is static, use </a:t>
                      </a:r>
                      <a:r>
                        <a:rPr lang="en-US" sz="1000" b="1"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issue of</a:t>
                      </a:r>
                      <a:r>
                        <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for its successive aggregating work</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6200556"/>
                  </a:ext>
                </a:extLst>
              </a:tr>
              <a:tr h="355799">
                <a:tc>
                  <a:txBody>
                    <a:bodyPr/>
                    <a:lstStyle/>
                    <a:p>
                      <a:pPr marL="0" marR="0">
                        <a:spcBef>
                          <a:spcPts val="0"/>
                        </a:spcBef>
                        <a:spcAft>
                          <a:spcPts val="0"/>
                        </a:spcAft>
                      </a:pPr>
                      <a:r>
                        <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if the work that is aggregated is, itself, a successive aggregating work, use </a:t>
                      </a:r>
                      <a:r>
                        <a:rPr lang="en-US" sz="1000" b="1"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subseries of</a:t>
                      </a:r>
                      <a:r>
                        <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for its successive aggregating work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1882608"/>
                  </a:ext>
                </a:extLst>
              </a:tr>
              <a:tr h="296499">
                <a:tc>
                  <a:txBody>
                    <a:bodyPr/>
                    <a:lstStyle/>
                    <a:p>
                      <a:pPr marL="0" marR="0">
                        <a:spcBef>
                          <a:spcPts val="0"/>
                        </a:spcBef>
                        <a:spcAft>
                          <a:spcPts val="0"/>
                        </a:spcAft>
                      </a:pPr>
                      <a:r>
                        <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Use </a:t>
                      </a:r>
                      <a:r>
                        <a:rPr lang="en-US" sz="1000" b="1"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related agent of work</a:t>
                      </a:r>
                      <a:r>
                        <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(or a sub-property) for agents related to the work that is aggregated</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2571944"/>
                  </a:ext>
                </a:extLst>
              </a:tr>
              <a:tr h="296499">
                <a:tc>
                  <a:txBody>
                    <a:bodyPr/>
                    <a:lstStyle/>
                    <a:p>
                      <a:pPr marL="0" marR="0">
                        <a:spcBef>
                          <a:spcPts val="0"/>
                        </a:spcBef>
                        <a:spcAft>
                          <a:spcPts val="0"/>
                        </a:spcAft>
                      </a:pPr>
                      <a:r>
                        <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 direct relationship to agents related to any aggregating works</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8673667"/>
                  </a:ext>
                </a:extLst>
              </a:tr>
              <a:tr h="193904">
                <a:tc>
                  <a:txBody>
                    <a:bodyPr/>
                    <a:lstStyle/>
                    <a:p>
                      <a:pPr marL="0" marR="0">
                        <a:spcBef>
                          <a:spcPts val="0"/>
                        </a:spcBef>
                        <a:spcAft>
                          <a:spcPts val="0"/>
                        </a:spcAft>
                      </a:pPr>
                      <a:r>
                        <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WE lock applies only if aggregated is also aggregating</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0246391"/>
                  </a:ext>
                </a:extLst>
              </a:tr>
            </a:tbl>
          </a:graphicData>
        </a:graphic>
      </p:graphicFrame>
      <p:graphicFrame>
        <p:nvGraphicFramePr>
          <p:cNvPr id="12" name="Table 11">
            <a:extLst>
              <a:ext uri="{FF2B5EF4-FFF2-40B4-BE49-F238E27FC236}">
                <a16:creationId xmlns:a16="http://schemas.microsoft.com/office/drawing/2014/main" id="{0F57D3D6-8E5B-4208-AD9B-23866CA345A6}"/>
              </a:ext>
            </a:extLst>
          </p:cNvPr>
          <p:cNvGraphicFramePr>
            <a:graphicFrameLocks noGrp="1"/>
          </p:cNvGraphicFramePr>
          <p:nvPr>
            <p:extLst>
              <p:ext uri="{D42A27DB-BD31-4B8C-83A1-F6EECF244321}">
                <p14:modId xmlns:p14="http://schemas.microsoft.com/office/powerpoint/2010/main" val="2873785443"/>
              </p:ext>
            </p:extLst>
          </p:nvPr>
        </p:nvGraphicFramePr>
        <p:xfrm>
          <a:off x="5681626" y="990600"/>
          <a:ext cx="3033232" cy="1754130"/>
        </p:xfrm>
        <a:graphic>
          <a:graphicData uri="http://schemas.openxmlformats.org/drawingml/2006/table">
            <a:tbl>
              <a:tblPr firstRow="1" firstCol="1" bandRow="1"/>
              <a:tblGrid>
                <a:gridCol w="3033232">
                  <a:extLst>
                    <a:ext uri="{9D8B030D-6E8A-4147-A177-3AD203B41FA5}">
                      <a16:colId xmlns:a16="http://schemas.microsoft.com/office/drawing/2014/main" val="3274912366"/>
                    </a:ext>
                  </a:extLst>
                </a:gridCol>
              </a:tblGrid>
              <a:tr h="25570">
                <a:tc>
                  <a:txBody>
                    <a:bodyPr/>
                    <a:lstStyle/>
                    <a:p>
                      <a:pPr marL="0" marR="0">
                        <a:spcBef>
                          <a:spcPts val="0"/>
                        </a:spcBef>
                        <a:spcAft>
                          <a:spcPts val="0"/>
                        </a:spcAft>
                      </a:pPr>
                      <a:r>
                        <a:rPr lang="en-US" sz="1000" b="1" dirty="0">
                          <a:solidFill>
                            <a:srgbClr val="000000"/>
                          </a:solidFill>
                          <a:effectLst/>
                          <a:latin typeface="Calibri"/>
                          <a:ea typeface="Times New Roman"/>
                          <a:cs typeface="Times New Roman"/>
                        </a:rPr>
                        <a:t>Describing an aggregate manifestation</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3488163695"/>
                  </a:ext>
                </a:extLst>
              </a:tr>
              <a:tr h="177970">
                <a:tc>
                  <a:txBody>
                    <a:bodyPr/>
                    <a:lstStyle/>
                    <a:p>
                      <a:pPr marL="0" marR="0">
                        <a:spcBef>
                          <a:spcPts val="0"/>
                        </a:spcBef>
                        <a:spcAft>
                          <a:spcPts val="0"/>
                        </a:spcAft>
                      </a:pPr>
                      <a:r>
                        <a:rPr lang="en-US" sz="1000" dirty="0">
                          <a:solidFill>
                            <a:srgbClr val="000000"/>
                          </a:solidFill>
                          <a:effectLst/>
                          <a:latin typeface="Calibri"/>
                          <a:ea typeface="Times New Roman"/>
                          <a:cs typeface="Times New Roman"/>
                        </a:rPr>
                        <a:t>Record elements appropriate for the aggregate</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01595940"/>
                  </a:ext>
                </a:extLst>
              </a:tr>
              <a:tr h="177970">
                <a:tc>
                  <a:txBody>
                    <a:bodyPr/>
                    <a:lstStyle/>
                    <a:p>
                      <a:pPr marL="0" marR="0">
                        <a:spcBef>
                          <a:spcPts val="0"/>
                        </a:spcBef>
                        <a:spcAft>
                          <a:spcPts val="0"/>
                        </a:spcAft>
                      </a:pPr>
                      <a:r>
                        <a:rPr lang="en-US" sz="1000" dirty="0">
                          <a:solidFill>
                            <a:srgbClr val="000000"/>
                          </a:solidFill>
                          <a:effectLst/>
                          <a:latin typeface="Calibri"/>
                          <a:ea typeface="Times New Roman"/>
                          <a:cs typeface="Times New Roman"/>
                        </a:rPr>
                        <a:t>Record a value for </a:t>
                      </a:r>
                      <a:r>
                        <a:rPr lang="en-US" sz="1000" b="1" dirty="0">
                          <a:solidFill>
                            <a:srgbClr val="000000"/>
                          </a:solidFill>
                          <a:effectLst/>
                          <a:latin typeface="Calibri"/>
                          <a:ea typeface="Times New Roman"/>
                          <a:cs typeface="Times New Roman"/>
                        </a:rPr>
                        <a:t>Mode of issuance</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44749507"/>
                  </a:ext>
                </a:extLst>
              </a:tr>
              <a:tr h="177970">
                <a:tc>
                  <a:txBody>
                    <a:bodyPr/>
                    <a:lstStyle/>
                    <a:p>
                      <a:pPr marL="0" marR="0">
                        <a:spcBef>
                          <a:spcPts val="0"/>
                        </a:spcBef>
                        <a:spcAft>
                          <a:spcPts val="0"/>
                        </a:spcAft>
                      </a:pPr>
                      <a:r>
                        <a:rPr lang="en-US" sz="1000" dirty="0">
                          <a:solidFill>
                            <a:srgbClr val="000000"/>
                          </a:solidFill>
                          <a:effectLst/>
                          <a:latin typeface="Calibri"/>
                          <a:ea typeface="Times New Roman"/>
                          <a:cs typeface="Times New Roman"/>
                        </a:rPr>
                        <a:t>Use</a:t>
                      </a:r>
                      <a:r>
                        <a:rPr lang="en-US" sz="1000" i="1" dirty="0">
                          <a:solidFill>
                            <a:srgbClr val="000000"/>
                          </a:solidFill>
                          <a:effectLst/>
                          <a:latin typeface="Calibri"/>
                          <a:ea typeface="Times New Roman"/>
                          <a:cs typeface="Times New Roman"/>
                        </a:rPr>
                        <a:t> </a:t>
                      </a:r>
                      <a:r>
                        <a:rPr lang="en-US" sz="1000" b="1" i="1" dirty="0">
                          <a:solidFill>
                            <a:srgbClr val="000000"/>
                          </a:solidFill>
                          <a:effectLst/>
                          <a:latin typeface="Calibri"/>
                          <a:ea typeface="Times New Roman"/>
                          <a:cs typeface="Times New Roman"/>
                        </a:rPr>
                        <a:t>note on manifestation</a:t>
                      </a:r>
                      <a:r>
                        <a:rPr lang="en-US" sz="1000" i="1" dirty="0">
                          <a:solidFill>
                            <a:srgbClr val="000000"/>
                          </a:solidFill>
                          <a:effectLst/>
                          <a:latin typeface="Calibri"/>
                          <a:ea typeface="Times New Roman"/>
                          <a:cs typeface="Times New Roman"/>
                        </a:rPr>
                        <a:t> </a:t>
                      </a:r>
                      <a:r>
                        <a:rPr lang="en-US" sz="1000" dirty="0">
                          <a:solidFill>
                            <a:srgbClr val="000000"/>
                          </a:solidFill>
                          <a:effectLst/>
                          <a:latin typeface="Calibri"/>
                          <a:ea typeface="Times New Roman"/>
                          <a:cs typeface="Times New Roman"/>
                        </a:rPr>
                        <a:t>for embodied expressions</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33105155"/>
                  </a:ext>
                </a:extLst>
              </a:tr>
              <a:tr h="355940">
                <a:tc>
                  <a:txBody>
                    <a:bodyPr/>
                    <a:lstStyle/>
                    <a:p>
                      <a:pPr marL="0" marR="0">
                        <a:spcBef>
                          <a:spcPts val="0"/>
                        </a:spcBef>
                        <a:spcAft>
                          <a:spcPts val="0"/>
                        </a:spcAft>
                      </a:pPr>
                      <a:r>
                        <a:rPr lang="en-US" sz="1000" dirty="0">
                          <a:solidFill>
                            <a:srgbClr val="000000"/>
                          </a:solidFill>
                          <a:effectLst/>
                          <a:latin typeface="Calibri"/>
                          <a:ea typeface="Times New Roman"/>
                          <a:cs typeface="Times New Roman"/>
                        </a:rPr>
                        <a:t>Use </a:t>
                      </a:r>
                      <a:r>
                        <a:rPr lang="en-US" sz="1000" b="1" i="1" dirty="0">
                          <a:solidFill>
                            <a:srgbClr val="000000"/>
                          </a:solidFill>
                          <a:effectLst/>
                          <a:latin typeface="Calibri"/>
                          <a:ea typeface="Times New Roman"/>
                          <a:cs typeface="Times New Roman"/>
                        </a:rPr>
                        <a:t>expression manifested</a:t>
                      </a:r>
                      <a:r>
                        <a:rPr lang="en-US" sz="1000" dirty="0">
                          <a:solidFill>
                            <a:srgbClr val="000000"/>
                          </a:solidFill>
                          <a:effectLst/>
                          <a:latin typeface="Calibri"/>
                          <a:ea typeface="Times New Roman"/>
                          <a:cs typeface="Times New Roman"/>
                        </a:rPr>
                        <a:t> for an aggregating expression</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49661306"/>
                  </a:ext>
                </a:extLst>
              </a:tr>
              <a:tr h="355940">
                <a:tc>
                  <a:txBody>
                    <a:bodyPr/>
                    <a:lstStyle/>
                    <a:p>
                      <a:pPr marL="0" marR="0">
                        <a:spcBef>
                          <a:spcPts val="0"/>
                        </a:spcBef>
                        <a:spcAft>
                          <a:spcPts val="0"/>
                        </a:spcAft>
                      </a:pPr>
                      <a:r>
                        <a:rPr lang="en-US" sz="1000" dirty="0">
                          <a:solidFill>
                            <a:srgbClr val="000000"/>
                          </a:solidFill>
                          <a:effectLst/>
                          <a:latin typeface="Calibri"/>
                          <a:ea typeface="Times New Roman"/>
                          <a:cs typeface="Times New Roman"/>
                        </a:rPr>
                        <a:t>Use </a:t>
                      </a:r>
                      <a:r>
                        <a:rPr lang="en-US" sz="1000" b="1" i="1" dirty="0">
                          <a:solidFill>
                            <a:srgbClr val="000000"/>
                          </a:solidFill>
                          <a:effectLst/>
                          <a:latin typeface="Calibri"/>
                          <a:ea typeface="Times New Roman"/>
                          <a:cs typeface="Times New Roman"/>
                        </a:rPr>
                        <a:t>expression manifested</a:t>
                      </a:r>
                      <a:r>
                        <a:rPr lang="en-US" sz="1000" dirty="0">
                          <a:solidFill>
                            <a:srgbClr val="000000"/>
                          </a:solidFill>
                          <a:effectLst/>
                          <a:latin typeface="Calibri"/>
                          <a:ea typeface="Times New Roman"/>
                          <a:cs typeface="Times New Roman"/>
                        </a:rPr>
                        <a:t> for an expression that is aggregated</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901961"/>
                  </a:ext>
                </a:extLst>
              </a:tr>
              <a:tr h="355940">
                <a:tc>
                  <a:txBody>
                    <a:bodyPr/>
                    <a:lstStyle/>
                    <a:p>
                      <a:pPr marL="0" marR="0">
                        <a:spcBef>
                          <a:spcPts val="0"/>
                        </a:spcBef>
                        <a:spcAft>
                          <a:spcPts val="0"/>
                        </a:spcAft>
                      </a:pPr>
                      <a:r>
                        <a:rPr lang="en-US" sz="1000" dirty="0">
                          <a:solidFill>
                            <a:srgbClr val="000000"/>
                          </a:solidFill>
                          <a:effectLst/>
                          <a:latin typeface="Calibri"/>
                          <a:ea typeface="Times New Roman"/>
                          <a:cs typeface="Times New Roman"/>
                        </a:rPr>
                        <a:t>Use </a:t>
                      </a:r>
                      <a:r>
                        <a:rPr lang="en-US" sz="1000" b="1" i="1" dirty="0">
                          <a:solidFill>
                            <a:srgbClr val="000000"/>
                          </a:solidFill>
                          <a:effectLst/>
                          <a:latin typeface="Calibri"/>
                          <a:ea typeface="Times New Roman"/>
                          <a:cs typeface="Times New Roman"/>
                        </a:rPr>
                        <a:t>contributor to aggregate</a:t>
                      </a:r>
                      <a:r>
                        <a:rPr lang="en-US" sz="1000" dirty="0">
                          <a:solidFill>
                            <a:srgbClr val="000000"/>
                          </a:solidFill>
                          <a:effectLst/>
                          <a:latin typeface="Calibri"/>
                          <a:ea typeface="Times New Roman"/>
                          <a:cs typeface="Times New Roman"/>
                        </a:rPr>
                        <a:t> for a creator of a work that is aggregated</a:t>
                      </a:r>
                      <a:endParaRPr lang="en-US" sz="1000" dirty="0">
                        <a:effectLst/>
                        <a:latin typeface="Calibri"/>
                        <a:ea typeface="Calibri"/>
                        <a:cs typeface="Times New Roman"/>
                      </a:endParaRPr>
                    </a:p>
                  </a:txBody>
                  <a:tcPr marL="64069" marR="64069"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16096941"/>
                  </a:ext>
                </a:extLst>
              </a:tr>
            </a:tbl>
          </a:graphicData>
        </a:graphic>
      </p:graphicFrame>
      <p:graphicFrame>
        <p:nvGraphicFramePr>
          <p:cNvPr id="14" name="Table 13">
            <a:extLst>
              <a:ext uri="{FF2B5EF4-FFF2-40B4-BE49-F238E27FC236}">
                <a16:creationId xmlns:a16="http://schemas.microsoft.com/office/drawing/2014/main" id="{4E1E0D43-FB2B-4112-BC74-A31064A5AAF2}"/>
              </a:ext>
            </a:extLst>
          </p:cNvPr>
          <p:cNvGraphicFramePr>
            <a:graphicFrameLocks noGrp="1"/>
          </p:cNvGraphicFramePr>
          <p:nvPr>
            <p:extLst>
              <p:ext uri="{D42A27DB-BD31-4B8C-83A1-F6EECF244321}">
                <p14:modId xmlns:p14="http://schemas.microsoft.com/office/powerpoint/2010/main" val="4049035263"/>
              </p:ext>
            </p:extLst>
          </p:nvPr>
        </p:nvGraphicFramePr>
        <p:xfrm>
          <a:off x="3066868" y="990600"/>
          <a:ext cx="2343332" cy="1981200"/>
        </p:xfrm>
        <a:graphic>
          <a:graphicData uri="http://schemas.openxmlformats.org/drawingml/2006/table">
            <a:tbl>
              <a:tblPr firstRow="1" firstCol="1" bandRow="1"/>
              <a:tblGrid>
                <a:gridCol w="2343332">
                  <a:extLst>
                    <a:ext uri="{9D8B030D-6E8A-4147-A177-3AD203B41FA5}">
                      <a16:colId xmlns:a16="http://schemas.microsoft.com/office/drawing/2014/main" val="4190166774"/>
                    </a:ext>
                  </a:extLst>
                </a:gridCol>
              </a:tblGrid>
              <a:tr h="148250">
                <a:tc>
                  <a:txBody>
                    <a:bodyPr/>
                    <a:lstStyle/>
                    <a:p>
                      <a:pPr marL="0" marR="0">
                        <a:spcBef>
                          <a:spcPts val="0"/>
                        </a:spcBef>
                        <a:spcAft>
                          <a:spcPts val="0"/>
                        </a:spcAft>
                      </a:pPr>
                      <a:r>
                        <a:rPr lang="en-US" sz="1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Describing an expression that is aggregated</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707907483"/>
                  </a:ext>
                </a:extLst>
              </a:tr>
              <a:tr h="237199">
                <a:tc>
                  <a:txBody>
                    <a:bodyPr/>
                    <a:lstStyle/>
                    <a:p>
                      <a:pPr marL="0" marR="0">
                        <a:spcBef>
                          <a:spcPts val="0"/>
                        </a:spcBef>
                        <a:spcAft>
                          <a:spcPts val="0"/>
                        </a:spcAft>
                      </a:pPr>
                      <a:r>
                        <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Record elements that are appropriate for the expression that is aggregated</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7774840"/>
                  </a:ext>
                </a:extLst>
              </a:tr>
              <a:tr h="237199">
                <a:tc>
                  <a:txBody>
                    <a:bodyPr/>
                    <a:lstStyle/>
                    <a:p>
                      <a:pPr marL="0" marR="0">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Use</a:t>
                      </a:r>
                      <a:r>
                        <a:rPr lang="en-US" sz="1000" i="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000" b="1" i="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note on expression</a:t>
                      </a:r>
                      <a:r>
                        <a:rPr lang="en-US" sz="1000" i="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for any aggregating expressions</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5515088"/>
                  </a:ext>
                </a:extLst>
              </a:tr>
              <a:tr h="148250">
                <a:tc>
                  <a:txBody>
                    <a:bodyPr/>
                    <a:lstStyle/>
                    <a:p>
                      <a:pPr marL="0" marR="0">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Use </a:t>
                      </a:r>
                      <a:r>
                        <a:rPr lang="en-US" sz="1000" b="1" i="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aggregated by</a:t>
                      </a:r>
                      <a:r>
                        <a:rPr lang="en-US"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for an aggregating expression</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6038416"/>
                  </a:ext>
                </a:extLst>
              </a:tr>
              <a:tr h="296499">
                <a:tc>
                  <a:txBody>
                    <a:bodyPr/>
                    <a:lstStyle/>
                    <a:p>
                      <a:pPr marL="0" marR="0">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Use </a:t>
                      </a:r>
                      <a:r>
                        <a:rPr lang="en-US" sz="1000" b="1" i="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related agent of expression</a:t>
                      </a:r>
                      <a:r>
                        <a:rPr lang="en-US"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(or a sub-property) for agents related to the expression that is aggregated</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1662271"/>
                  </a:ext>
                </a:extLst>
              </a:tr>
              <a:tr h="296499">
                <a:tc>
                  <a:txBody>
                    <a:bodyPr/>
                    <a:lstStyle/>
                    <a:p>
                      <a:pPr marL="0" marR="0">
                        <a:spcBef>
                          <a:spcPts val="0"/>
                        </a:spcBef>
                        <a:spcAft>
                          <a:spcPts val="0"/>
                        </a:spcAft>
                      </a:pPr>
                      <a:r>
                        <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 direct relationship to agents related to any aggregating expressions</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53370" marR="5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4944080"/>
                  </a:ext>
                </a:extLst>
              </a:tr>
            </a:tbl>
          </a:graphicData>
        </a:graphic>
      </p:graphicFrame>
    </p:spTree>
    <p:extLst>
      <p:ext uri="{BB962C8B-B14F-4D97-AF65-F5344CB8AC3E}">
        <p14:creationId xmlns:p14="http://schemas.microsoft.com/office/powerpoint/2010/main" val="268184796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pic>
        <p:nvPicPr>
          <p:cNvPr id="15362" name="Picture 2" descr="C:\Users\deborah\AppData\Local\Microsoft\Windows\Temporary Internet Files\Content.IE5\P6BJZTZ8\questions[1].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414016" y="2133600"/>
            <a:ext cx="4315968"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226410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E4A4D-ECC6-4EC1-BC79-6E2CB84A9841}"/>
              </a:ext>
            </a:extLst>
          </p:cNvPr>
          <p:cNvSpPr>
            <a:spLocks noGrp="1"/>
          </p:cNvSpPr>
          <p:nvPr>
            <p:ph type="title"/>
          </p:nvPr>
        </p:nvSpPr>
        <p:spPr/>
        <p:txBody>
          <a:bodyPr/>
          <a:lstStyle/>
          <a:p>
            <a:r>
              <a:rPr lang="en-US" dirty="0"/>
              <a:t>Thank you for your attention</a:t>
            </a:r>
          </a:p>
        </p:txBody>
      </p:sp>
      <p:sp>
        <p:nvSpPr>
          <p:cNvPr id="3" name="Content Placeholder 2">
            <a:extLst>
              <a:ext uri="{FF2B5EF4-FFF2-40B4-BE49-F238E27FC236}">
                <a16:creationId xmlns:a16="http://schemas.microsoft.com/office/drawing/2014/main" id="{76D26F8F-F83B-4A57-A79A-245D26C19745}"/>
              </a:ext>
            </a:extLst>
          </p:cNvPr>
          <p:cNvSpPr>
            <a:spLocks noGrp="1"/>
          </p:cNvSpPr>
          <p:nvPr>
            <p:ph idx="1"/>
          </p:nvPr>
        </p:nvSpPr>
        <p:spPr>
          <a:xfrm>
            <a:off x="228600" y="1219200"/>
            <a:ext cx="8610600" cy="2209800"/>
          </a:xfrm>
        </p:spPr>
        <p:txBody>
          <a:bodyPr/>
          <a:lstStyle/>
          <a:p>
            <a:pPr algn="ctr"/>
            <a:r>
              <a:rPr lang="en-US" dirty="0"/>
              <a:t>Contact information:</a:t>
            </a:r>
          </a:p>
          <a:p>
            <a:pPr algn="ctr"/>
            <a:r>
              <a:rPr lang="en-US" dirty="0"/>
              <a:t>Deborah Fritz</a:t>
            </a:r>
          </a:p>
          <a:p>
            <a:pPr algn="ctr"/>
            <a:r>
              <a:rPr lang="en-US" dirty="0"/>
              <a:t>Chair, RSC Aggregates Working Group</a:t>
            </a:r>
          </a:p>
          <a:p>
            <a:pPr algn="ctr"/>
            <a:r>
              <a:rPr lang="en-US" dirty="0"/>
              <a:t>deborah@marcofquality.com</a:t>
            </a:r>
          </a:p>
        </p:txBody>
      </p:sp>
      <p:sp>
        <p:nvSpPr>
          <p:cNvPr id="4" name="Rectangle 3">
            <a:extLst>
              <a:ext uri="{FF2B5EF4-FFF2-40B4-BE49-F238E27FC236}">
                <a16:creationId xmlns:a16="http://schemas.microsoft.com/office/drawing/2014/main" id="{395C2C9D-96E6-4EFD-A0EC-C0A7985E51DD}"/>
              </a:ext>
            </a:extLst>
          </p:cNvPr>
          <p:cNvSpPr/>
          <p:nvPr/>
        </p:nvSpPr>
        <p:spPr>
          <a:xfrm>
            <a:off x="3216866" y="4114800"/>
            <a:ext cx="2486578"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The End</a:t>
            </a:r>
          </a:p>
        </p:txBody>
      </p:sp>
    </p:spTree>
    <p:extLst>
      <p:ext uri="{BB962C8B-B14F-4D97-AF65-F5344CB8AC3E}">
        <p14:creationId xmlns:p14="http://schemas.microsoft.com/office/powerpoint/2010/main" val="37066270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Further implications of aggregates</a:t>
            </a:r>
            <a:br>
              <a:rPr lang="en-US" dirty="0"/>
            </a:br>
            <a:endParaRPr lang="en-US" dirty="0"/>
          </a:p>
        </p:txBody>
      </p:sp>
      <p:sp>
        <p:nvSpPr>
          <p:cNvPr id="3" name="Content Placeholder 2"/>
          <p:cNvSpPr>
            <a:spLocks noGrp="1"/>
          </p:cNvSpPr>
          <p:nvPr>
            <p:ph idx="1"/>
          </p:nvPr>
        </p:nvSpPr>
        <p:spPr>
          <a:xfrm>
            <a:off x="457201" y="3200400"/>
            <a:ext cx="5867400" cy="3505200"/>
          </a:xfrm>
        </p:spPr>
        <p:txBody>
          <a:bodyPr>
            <a:normAutofit/>
          </a:bodyPr>
          <a:lstStyle/>
          <a:p>
            <a:pPr marL="514350" lvl="0" indent="-514350">
              <a:buAutoNum type="arabicPeriod"/>
            </a:pPr>
            <a:r>
              <a:rPr lang="en-US" dirty="0"/>
              <a:t>All aggregate manifestations embody:</a:t>
            </a:r>
          </a:p>
          <a:p>
            <a:pPr marL="1031875" lvl="1" indent="-514350">
              <a:buAutoNum type="alphaLcPeriod"/>
            </a:pPr>
            <a:r>
              <a:rPr lang="en-US" dirty="0"/>
              <a:t>an aggregation plan (the aggregating work and expression)</a:t>
            </a:r>
          </a:p>
          <a:p>
            <a:pPr marL="1031875" lvl="1" indent="-514350">
              <a:buAutoNum type="alphaLcPeriod"/>
            </a:pPr>
            <a:r>
              <a:rPr lang="en-US" dirty="0"/>
              <a:t>more than one expression of one or more other works</a:t>
            </a:r>
          </a:p>
          <a:p>
            <a:pPr marL="514350" indent="-514350">
              <a:buFont typeface="Arial" panose="020B0604020202020204" pitchFamily="34" charset="0"/>
              <a:buAutoNum type="arabicPeriod"/>
            </a:pPr>
            <a:r>
              <a:rPr lang="en-US" dirty="0"/>
              <a:t>If a manifestation embodies more than one expression, it is an aggregate manifestation</a:t>
            </a:r>
          </a:p>
          <a:p>
            <a:pPr marL="517525" lvl="1" indent="0">
              <a:buNone/>
            </a:pPr>
            <a:endParaRPr lang="en-US" dirty="0"/>
          </a:p>
        </p:txBody>
      </p:sp>
      <p:sp>
        <p:nvSpPr>
          <p:cNvPr id="5" name="Content Placeholder 2"/>
          <p:cNvSpPr txBox="1">
            <a:spLocks/>
          </p:cNvSpPr>
          <p:nvPr/>
        </p:nvSpPr>
        <p:spPr>
          <a:xfrm>
            <a:off x="457200" y="1143000"/>
            <a:ext cx="8229600" cy="1981200"/>
          </a:xfrm>
          <a:prstGeom prst="rect">
            <a:avLst/>
          </a:prstGeom>
        </p:spPr>
        <p:txBody>
          <a:bodyPr vert="horz" lIns="91440" tIns="45720" rIns="91440" bIns="45720" rtlCol="0">
            <a:noAutofit/>
          </a:bodyPr>
          <a:lstStyle>
            <a:lvl1pPr marL="225425" indent="-225425"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8925" lvl="0" indent="-349250"/>
            <a:r>
              <a:rPr lang="en-US" sz="2000" dirty="0">
                <a:solidFill>
                  <a:schemeClr val="bg1">
                    <a:lumMod val="65000"/>
                  </a:schemeClr>
                </a:solidFill>
              </a:rPr>
              <a:t>Glossary: aggregate:</a:t>
            </a:r>
          </a:p>
          <a:p>
            <a:pPr marL="288925" indent="-349250"/>
            <a:r>
              <a:rPr lang="en-US" sz="2000" dirty="0">
                <a:solidFill>
                  <a:schemeClr val="bg1">
                    <a:lumMod val="65000"/>
                  </a:schemeClr>
                </a:solidFill>
              </a:rPr>
              <a:t>“A manifestation that embodies an aggregating work and one or more expressions of one or more works that realize the plan for aggregation.”</a:t>
            </a:r>
          </a:p>
          <a:p>
            <a:pPr marL="288925" indent="-349250"/>
            <a:endParaRPr lang="en-US" sz="2400" dirty="0"/>
          </a:p>
          <a:p>
            <a:pPr marL="288925" indent="-349250"/>
            <a:r>
              <a:rPr lang="en-US" sz="2400" dirty="0"/>
              <a:t>Therefore:</a:t>
            </a:r>
          </a:p>
        </p:txBody>
      </p:sp>
    </p:spTree>
    <p:extLst>
      <p:ext uri="{BB962C8B-B14F-4D97-AF65-F5344CB8AC3E}">
        <p14:creationId xmlns:p14="http://schemas.microsoft.com/office/powerpoint/2010/main" val="618179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11661</TotalTime>
  <Words>15707</Words>
  <Application>Microsoft Office PowerPoint</Application>
  <PresentationFormat>On-screen Show (4:3)</PresentationFormat>
  <Paragraphs>1734</Paragraphs>
  <Slides>83</Slides>
  <Notes>83</Notes>
  <HiddenSlides>13</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83</vt:i4>
      </vt:variant>
    </vt:vector>
  </HeadingPairs>
  <TitlesOfParts>
    <vt:vector size="88" baseType="lpstr">
      <vt:lpstr>Arial</vt:lpstr>
      <vt:lpstr>Calibri</vt:lpstr>
      <vt:lpstr>Lucida Handwriting</vt:lpstr>
      <vt:lpstr>Times New Roman</vt:lpstr>
      <vt:lpstr>Office Theme</vt:lpstr>
      <vt:lpstr>Resource description for the 21st Century Monday 13 August, 2018 Dipping into describing works with aggregating and diachronic plans using the new  RDA Toolkit </vt:lpstr>
      <vt:lpstr>Special sections on Aggregates and Diachronic works in the 3R RDA Toolkit</vt:lpstr>
      <vt:lpstr>What has changed for Aggregates in the new 3R RDA </vt:lpstr>
      <vt:lpstr>How many Works/Expressions are in this Manifestation/Item? </vt:lpstr>
      <vt:lpstr>Which WE will I describe? </vt:lpstr>
      <vt:lpstr>What is an LRM aggregate? </vt:lpstr>
      <vt:lpstr>LRM’s aggregation plan </vt:lpstr>
      <vt:lpstr>What is an RDA aggregate? </vt:lpstr>
      <vt:lpstr>Further implications of aggregates </vt:lpstr>
      <vt:lpstr>LRM and 3R RDA identify 3 types of aggregates </vt:lpstr>
      <vt:lpstr>LRM and 3R RDA identify 3 types of aggregates </vt:lpstr>
      <vt:lpstr>How do we describe an RDA aggregate? </vt:lpstr>
      <vt:lpstr>Table of special guidelines on Aggregates and Diachronic works in the 3R RDA Toolkit</vt:lpstr>
      <vt:lpstr>Describing an aggregate manifestation </vt:lpstr>
      <vt:lpstr>Describing an aggregate manifestation Record manifestation elements</vt:lpstr>
      <vt:lpstr>Manifestation: mode of issuance </vt:lpstr>
      <vt:lpstr>Relate a manifestation to an embodied expression Use expression manifested to relate to an aggregating expression </vt:lpstr>
      <vt:lpstr>Relate a manifestation to an embodied expression Use expression manifested to relate to expressions that are aggregated</vt:lpstr>
      <vt:lpstr>Relate a manifestation to an embodied expression Use expression manifested to relate to both aggregating expressions and expressions that are aggregated</vt:lpstr>
      <vt:lpstr>Relate a manifestation to an embodied expression Use note on manifestation for embodied expressions</vt:lpstr>
      <vt:lpstr>Relate an aggregate manifestation to a creator of an aggregated work using contributor to aggregate </vt:lpstr>
      <vt:lpstr>Relate an aggregate manifestation to creators of aggregated works</vt:lpstr>
      <vt:lpstr>Describing aggregating and/or aggregated works embodied in an aggregate manifestation</vt:lpstr>
      <vt:lpstr>Describing aggregating works and expressions embodied in an aggregate manifestation</vt:lpstr>
      <vt:lpstr>Describing an aggregating work</vt:lpstr>
      <vt:lpstr>Describing aggregating works Record work elements</vt:lpstr>
      <vt:lpstr>Relate an aggregating work to associated Agents  Relate aggregating work to creator using aggregator</vt:lpstr>
      <vt:lpstr>Relate an aggregating work to associated Agents Do not relate to Agents of aggregated works</vt:lpstr>
      <vt:lpstr>Relate an aggregating work to works that are aggregated Do not use relationships to relate to aggregated works</vt:lpstr>
      <vt:lpstr>Relate an aggregating work to works that are aggregated Use note on work to relate to aggregated works</vt:lpstr>
      <vt:lpstr>Special cardinality restrictions for aggregating works  The WE lock</vt:lpstr>
      <vt:lpstr>Describing aggregating expressions embodied in an aggregate manifestation</vt:lpstr>
      <vt:lpstr>Describing an aggregating expression</vt:lpstr>
      <vt:lpstr>Describing aggregating expressions Record expression elements</vt:lpstr>
      <vt:lpstr>Relate an aggregating expression to associated Agents Relate to associated Agents using related agent of expression</vt:lpstr>
      <vt:lpstr>Relate an aggregating expression to associated Agents Do not relate to Agents of expressions that are aggregated</vt:lpstr>
      <vt:lpstr>Relate an aggregating expression to expressions that are aggregated Relate to expressions that are aggregated using aggregates</vt:lpstr>
      <vt:lpstr>Relate an aggregating expression to expressions that are aggregated Relate to expressions that are aggregated using note on expression</vt:lpstr>
      <vt:lpstr>Describing aggregated works embodied in an aggregate manifestation</vt:lpstr>
      <vt:lpstr>Describing a work that is aggregated</vt:lpstr>
      <vt:lpstr>Describing aggregated works Record work elements</vt:lpstr>
      <vt:lpstr>Relate a work that is aggregated to associated Agents Relate aggregated works to Agents</vt:lpstr>
      <vt:lpstr>Relate a work that is aggregated to associated Agents Do not relate to Agents of the aggregating work</vt:lpstr>
      <vt:lpstr>Relate a work that is aggregated to aggregating works Do not use relationships to relate to the aggregating work</vt:lpstr>
      <vt:lpstr>Relate a work that is aggregated to aggregating works Use note on work to relate to the aggregating work</vt:lpstr>
      <vt:lpstr>Describing aggregated expressions embodied in an aggregate manifestation</vt:lpstr>
      <vt:lpstr>Describing an aggregated expression</vt:lpstr>
      <vt:lpstr>Describing aggregated expressions Record expression elements</vt:lpstr>
      <vt:lpstr>Relate an expression that is aggregated to associated Agents Relate to associated Agents using related agent of expression </vt:lpstr>
      <vt:lpstr>Relate an expression that is aggregated to associated Agents Do not relate to Agents of the aggregating expression </vt:lpstr>
      <vt:lpstr>Relate an expression that is aggregated to an aggregating expression Relate to the aggregating expression using  aggregated by  </vt:lpstr>
      <vt:lpstr>Relate an expression that is aggregated to an aggregating expression Relate to the aggregating expression using note on expression </vt:lpstr>
      <vt:lpstr>What has changed for Serials</vt:lpstr>
      <vt:lpstr>Special sections on Aggregates and Diachronic works in the 3R RDA Toolkit</vt:lpstr>
      <vt:lpstr>Diachronic works in the 3R RDA Toolkit </vt:lpstr>
      <vt:lpstr>Describing a diachronic work </vt:lpstr>
      <vt:lpstr>Assessing the manifestation </vt:lpstr>
      <vt:lpstr>Assessing the manifestation </vt:lpstr>
      <vt:lpstr>Describing a diachronic work An augmentation aggregate</vt:lpstr>
      <vt:lpstr>Describing a diachronic work An aggregate is an issue of a series</vt:lpstr>
      <vt:lpstr>Describing a diachronic work Relating the aggregate to the series</vt:lpstr>
      <vt:lpstr>Describing a diachronic work Relating the aggregate to the series</vt:lpstr>
      <vt:lpstr>Describing a diachronic aggregating work </vt:lpstr>
      <vt:lpstr>Record aggregating and diachronic WEM elements </vt:lpstr>
      <vt:lpstr>Record diachronic work element extension plan </vt:lpstr>
      <vt:lpstr>Diachronic work element extension plan</vt:lpstr>
      <vt:lpstr>Record changes to WEM element data over time </vt:lpstr>
      <vt:lpstr>Record timespan and/or scope provenance data </vt:lpstr>
      <vt:lpstr>Provenance data for diachronic WEM elements</vt:lpstr>
      <vt:lpstr>Relating a static aggregating work to a successive one </vt:lpstr>
      <vt:lpstr>Describing a diachronic aggregating work Don’t relate an aggregated work directly to a successive aggregating work</vt:lpstr>
      <vt:lpstr>Describing a diachronic aggregating work But you can relate an expression of an aggregated work directly to an expression of a successive aggregating work</vt:lpstr>
      <vt:lpstr>The Diachronic WEM lock </vt:lpstr>
      <vt:lpstr>Work: Transformation relationships</vt:lpstr>
      <vt:lpstr>Describing groups of works </vt:lpstr>
      <vt:lpstr>Assessing the manifestation</vt:lpstr>
      <vt:lpstr>Describing a diachronic aggregating work: LRT</vt:lpstr>
      <vt:lpstr>Describing a diachronic aggregating expression: LRT</vt:lpstr>
      <vt:lpstr>Describing a diachronic aggregate manifestation: LRT </vt:lpstr>
      <vt:lpstr>Describing a static aggregate WEM: LRT vol. 46 / no. 2 </vt:lpstr>
      <vt:lpstr>Describing a static aggregated WEM: RDA Vocabularies …</vt:lpstr>
      <vt:lpstr>Questions?</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deborah</dc:creator>
  <cp:lastModifiedBy>Deborah Fritz</cp:lastModifiedBy>
  <cp:revision>459</cp:revision>
  <cp:lastPrinted>2018-08-12T06:51:37Z</cp:lastPrinted>
  <dcterms:created xsi:type="dcterms:W3CDTF">2018-06-15T20:22:48Z</dcterms:created>
  <dcterms:modified xsi:type="dcterms:W3CDTF">2018-08-12T06:54:58Z</dcterms:modified>
</cp:coreProperties>
</file>